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2.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3.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4.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1"/>
  </p:notesMasterIdLst>
  <p:handoutMasterIdLst>
    <p:handoutMasterId r:id="rId132"/>
  </p:handoutMasterIdLst>
  <p:sldIdLst>
    <p:sldId id="277" r:id="rId2"/>
    <p:sldId id="270" r:id="rId3"/>
    <p:sldId id="399" r:id="rId4"/>
    <p:sldId id="301" r:id="rId5"/>
    <p:sldId id="535" r:id="rId6"/>
    <p:sldId id="403" r:id="rId7"/>
    <p:sldId id="300" r:id="rId8"/>
    <p:sldId id="328" r:id="rId9"/>
    <p:sldId id="279" r:id="rId10"/>
    <p:sldId id="357" r:id="rId11"/>
    <p:sldId id="359" r:id="rId12"/>
    <p:sldId id="348" r:id="rId13"/>
    <p:sldId id="405" r:id="rId14"/>
    <p:sldId id="410" r:id="rId15"/>
    <p:sldId id="413" r:id="rId16"/>
    <p:sldId id="508" r:id="rId17"/>
    <p:sldId id="509" r:id="rId18"/>
    <p:sldId id="511" r:id="rId19"/>
    <p:sldId id="512" r:id="rId20"/>
    <p:sldId id="536" r:id="rId21"/>
    <p:sldId id="517" r:id="rId22"/>
    <p:sldId id="515" r:id="rId23"/>
    <p:sldId id="519" r:id="rId24"/>
    <p:sldId id="516" r:id="rId25"/>
    <p:sldId id="520" r:id="rId26"/>
    <p:sldId id="518" r:id="rId27"/>
    <p:sldId id="521" r:id="rId28"/>
    <p:sldId id="522" r:id="rId29"/>
    <p:sldId id="524" r:id="rId30"/>
    <p:sldId id="527" r:id="rId31"/>
    <p:sldId id="528" r:id="rId32"/>
    <p:sldId id="530" r:id="rId33"/>
    <p:sldId id="529" r:id="rId34"/>
    <p:sldId id="534" r:id="rId35"/>
    <p:sldId id="533" r:id="rId36"/>
    <p:sldId id="419" r:id="rId37"/>
    <p:sldId id="420" r:id="rId38"/>
    <p:sldId id="421" r:id="rId39"/>
    <p:sldId id="537" r:id="rId40"/>
    <p:sldId id="525" r:id="rId41"/>
    <p:sldId id="424" r:id="rId42"/>
    <p:sldId id="464" r:id="rId43"/>
    <p:sldId id="523" r:id="rId44"/>
    <p:sldId id="406" r:id="rId45"/>
    <p:sldId id="465" r:id="rId46"/>
    <p:sldId id="491" r:id="rId47"/>
    <p:sldId id="493" r:id="rId48"/>
    <p:sldId id="494" r:id="rId49"/>
    <p:sldId id="495" r:id="rId50"/>
    <p:sldId id="497" r:id="rId51"/>
    <p:sldId id="498" r:id="rId52"/>
    <p:sldId id="499" r:id="rId53"/>
    <p:sldId id="500" r:id="rId54"/>
    <p:sldId id="501" r:id="rId55"/>
    <p:sldId id="502" r:id="rId56"/>
    <p:sldId id="503" r:id="rId57"/>
    <p:sldId id="504" r:id="rId58"/>
    <p:sldId id="505" r:id="rId59"/>
    <p:sldId id="506" r:id="rId60"/>
    <p:sldId id="507" r:id="rId61"/>
    <p:sldId id="538" r:id="rId62"/>
    <p:sldId id="539" r:id="rId63"/>
    <p:sldId id="510" r:id="rId64"/>
    <p:sldId id="540" r:id="rId65"/>
    <p:sldId id="541" r:id="rId66"/>
    <p:sldId id="514" r:id="rId67"/>
    <p:sldId id="542" r:id="rId68"/>
    <p:sldId id="543" r:id="rId69"/>
    <p:sldId id="544" r:id="rId70"/>
    <p:sldId id="545" r:id="rId71"/>
    <p:sldId id="546" r:id="rId72"/>
    <p:sldId id="547" r:id="rId73"/>
    <p:sldId id="548" r:id="rId74"/>
    <p:sldId id="549" r:id="rId75"/>
    <p:sldId id="526" r:id="rId76"/>
    <p:sldId id="550" r:id="rId77"/>
    <p:sldId id="551" r:id="rId78"/>
    <p:sldId id="552" r:id="rId79"/>
    <p:sldId id="531" r:id="rId80"/>
    <p:sldId id="561" r:id="rId81"/>
    <p:sldId id="492" r:id="rId82"/>
    <p:sldId id="562" r:id="rId83"/>
    <p:sldId id="563" r:id="rId84"/>
    <p:sldId id="564" r:id="rId85"/>
    <p:sldId id="496" r:id="rId86"/>
    <p:sldId id="565" r:id="rId87"/>
    <p:sldId id="566" r:id="rId88"/>
    <p:sldId id="567" r:id="rId89"/>
    <p:sldId id="568" r:id="rId90"/>
    <p:sldId id="569" r:id="rId91"/>
    <p:sldId id="570" r:id="rId92"/>
    <p:sldId id="571" r:id="rId93"/>
    <p:sldId id="572" r:id="rId94"/>
    <p:sldId id="573" r:id="rId95"/>
    <p:sldId id="574" r:id="rId96"/>
    <p:sldId id="575" r:id="rId97"/>
    <p:sldId id="513" r:id="rId98"/>
    <p:sldId id="576" r:id="rId99"/>
    <p:sldId id="577" r:id="rId100"/>
    <p:sldId id="578" r:id="rId101"/>
    <p:sldId id="579" r:id="rId102"/>
    <p:sldId id="580" r:id="rId103"/>
    <p:sldId id="581" r:id="rId104"/>
    <p:sldId id="582" r:id="rId105"/>
    <p:sldId id="583" r:id="rId106"/>
    <p:sldId id="584" r:id="rId107"/>
    <p:sldId id="585" r:id="rId108"/>
    <p:sldId id="586" r:id="rId109"/>
    <p:sldId id="587" r:id="rId110"/>
    <p:sldId id="588" r:id="rId111"/>
    <p:sldId id="589" r:id="rId112"/>
    <p:sldId id="532" r:id="rId113"/>
    <p:sldId id="553" r:id="rId114"/>
    <p:sldId id="554" r:id="rId115"/>
    <p:sldId id="425" r:id="rId116"/>
    <p:sldId id="422" r:id="rId117"/>
    <p:sldId id="423" r:id="rId118"/>
    <p:sldId id="414" r:id="rId119"/>
    <p:sldId id="415" r:id="rId120"/>
    <p:sldId id="417" r:id="rId121"/>
    <p:sldId id="555" r:id="rId122"/>
    <p:sldId id="556" r:id="rId123"/>
    <p:sldId id="416" r:id="rId124"/>
    <p:sldId id="426" r:id="rId125"/>
    <p:sldId id="418" r:id="rId126"/>
    <p:sldId id="557" r:id="rId127"/>
    <p:sldId id="558" r:id="rId128"/>
    <p:sldId id="559" r:id="rId129"/>
    <p:sldId id="560"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2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4660"/>
  </p:normalViewPr>
  <p:slideViewPr>
    <p:cSldViewPr>
      <p:cViewPr varScale="1">
        <p:scale>
          <a:sx n="82" d="100"/>
          <a:sy n="82" d="100"/>
        </p:scale>
        <p:origin x="763" y="48"/>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diagrams/_rels/data2.xml.rels><?xml version="1.0" encoding="UTF-8" standalone="yes"?>
<Relationships xmlns="http://schemas.openxmlformats.org/package/2006/relationships"><Relationship Id="rId2" Type="http://schemas.openxmlformats.org/officeDocument/2006/relationships/image" Target="../media/image1900.png"/><Relationship Id="rId1" Type="http://schemas.openxmlformats.org/officeDocument/2006/relationships/image" Target="../media/image18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dirty="0"/>
                <a:t>Character Error rate(CER):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𝐼𝑛𝑐𝑜𝑟𝑒𝑐𝑡𝑙𝑦</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𝑐h𝑎𝑟𝑐𝑡𝑒𝑟𝑠</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𝑐h𝑎𝑟𝑎𝑐𝑡𝑒𝑟𝑠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𝑅𝑒𝑓𝑒𝑟𝑒𝑛𝑐𝑒</m:t>
                      </m:r>
                      <m:r>
                        <a:rPr lang="en-US" b="0" i="1" smtClean="0">
                          <a:latin typeface="Cambria Math" panose="02040503050406030204" pitchFamily="18" charset="0"/>
                        </a:rPr>
                        <m:t> </m:t>
                      </m:r>
                      <m:r>
                        <a:rPr lang="en-US" b="0" i="1" smtClean="0">
                          <a:latin typeface="Cambria Math" panose="02040503050406030204" pitchFamily="18" charset="0"/>
                        </a:rPr>
                        <m:t>𝑡𝑒𝑥𝑡</m:t>
                      </m:r>
                    </m:den>
                  </m:f>
                  <m:r>
                    <a:rPr lang="en-US" b="0" i="1" smtClean="0">
                      <a:latin typeface="Cambria Math" panose="02040503050406030204" pitchFamily="18" charset="0"/>
                    </a:rPr>
                    <m:t>∗100%</m:t>
                  </m:r>
                </m:oMath>
              </a14:m>
              <a:endParaRPr lang="en-US" dirty="0"/>
            </a:p>
          </dgm:t>
        </dgm:pt>
      </mc:Choice>
      <mc:Fallback xmlns="">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dirty="0"/>
                <a:t>Character Error rate(CER): </a:t>
              </a:r>
              <a:r>
                <a:rPr lang="en-US" i="0">
                  <a:latin typeface="Cambria Math" panose="02040503050406030204" pitchFamily="18" charset="0"/>
                </a:rPr>
                <a:t>(</a:t>
              </a:r>
              <a:r>
                <a:rPr lang="en-US" b="0" i="0">
                  <a:latin typeface="Cambria Math" panose="02040503050406030204" pitchFamily="18" charset="0"/>
                </a:rPr>
                <a:t>𝑁𝑢𝑚𝑏𝑒𝑟 𝑜𝑓 𝐼𝑛𝑐𝑜𝑟𝑒𝑐𝑡𝑙𝑦 𝑝𝑟𝑒𝑑𝑖𝑐𝑡𝑒𝑑 𝑐ℎ𝑎𝑟𝑐𝑡𝑒𝑟𝑠)/(𝑇𝑜𝑡𝑎𝑙 𝑛𝑢𝑚𝑏𝑒𝑟 𝑜𝑓 𝑐ℎ𝑎𝑟𝑎𝑐𝑡𝑒𝑟𝑠 𝑖𝑛 𝑅𝑒𝑓𝑒𝑟𝑒𝑛𝑐𝑒 𝑡𝑒𝑥𝑡)∗100%</a:t>
              </a:r>
              <a:endParaRPr lang="en-US" dirty="0"/>
            </a:p>
          </dgm:t>
        </dgm:pt>
      </mc:Fallback>
    </mc:AlternateConten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EA845D1E-A916-4301-BC72-E56E63CA7910}">
      <dgm:prSet phldrT="[Text]">
        <dgm:style>
          <a:lnRef idx="2">
            <a:schemeClr val="accent1"/>
          </a:lnRef>
          <a:fillRef idx="1">
            <a:schemeClr val="lt1"/>
          </a:fillRef>
          <a:effectRef idx="0">
            <a:schemeClr val="accent1"/>
          </a:effectRef>
          <a:fontRef idx="minor">
            <a:schemeClr val="dk1"/>
          </a:fontRef>
        </dgm:style>
      </dgm:prSet>
      <dgm:spPr/>
      <dgm:t>
        <a:bodyPr/>
        <a:lstStyle/>
        <a:p>
          <a:r>
            <a:rPr lang="en-US" i="0" u="none" strike="noStrike" baseline="0" dirty="0">
              <a:latin typeface="TimesNewRomanPS-BoldMT"/>
            </a:rPr>
            <a:t>J. Meyer,</a:t>
          </a:r>
          <a:r>
            <a:rPr lang="en-US" i="1" u="none" strike="noStrike" baseline="0" dirty="0">
              <a:latin typeface="CMSY8"/>
            </a:rPr>
            <a:t> </a:t>
          </a:r>
          <a:r>
            <a:rPr lang="en-US" i="0" u="none" strike="noStrike" baseline="0" dirty="0">
              <a:latin typeface="TimesNewRomanPS-BoldMT"/>
            </a:rPr>
            <a:t>L. </a:t>
          </a:r>
          <a:r>
            <a:rPr lang="en-US" i="0" u="none" strike="noStrike" baseline="0" dirty="0" err="1">
              <a:latin typeface="TimesNewRomanPS-BoldMT"/>
            </a:rPr>
            <a:t>Rauchenstein</a:t>
          </a:r>
          <a:r>
            <a:rPr lang="en-US" i="0" u="none" strike="noStrike" baseline="0" dirty="0">
              <a:latin typeface="TimesNewRomanPS-BoldMT"/>
            </a:rPr>
            <a:t>, J. D. Eisenberg,</a:t>
          </a:r>
          <a:r>
            <a:rPr lang="en-US" i="1" u="none" strike="noStrike" baseline="0" dirty="0">
              <a:latin typeface="CMSY8"/>
            </a:rPr>
            <a:t> </a:t>
          </a:r>
          <a:r>
            <a:rPr lang="en-US" i="0" u="none" strike="noStrike" baseline="0" dirty="0">
              <a:latin typeface="TimesNewRomanPS-BoldMT"/>
            </a:rPr>
            <a:t>N. Howell,</a:t>
          </a:r>
          <a:r>
            <a:rPr lang="en-US" b="1" i="0" u="none" strike="noStrike" baseline="0" dirty="0">
              <a:latin typeface="TimesNewRomanPS-BoldMT"/>
            </a:rPr>
            <a:t> 2020 </a:t>
          </a:r>
          <a:r>
            <a:rPr lang="en-US" i="0" u="none" strike="noStrike" baseline="0" dirty="0">
              <a:latin typeface="TimesNewRomanPS-BoldMT"/>
            </a:rPr>
            <a:t>, “Artie Bias Corpus: An Open Dataset for Detecting Demographic Bias in Speech Applications”.</a:t>
          </a:r>
          <a:endParaRPr lang="en-US" dirty="0"/>
        </a:p>
      </dgm:t>
    </dgm:pt>
    <dgm:pt modelId="{74AD05D2-A116-4604-A699-62214C2F2F32}" type="parTrans" cxnId="{5292C23F-2A40-491B-9308-98FF736BAB9B}">
      <dgm:prSet/>
      <dgm:spPr/>
      <dgm:t>
        <a:bodyPr/>
        <a:lstStyle/>
        <a:p>
          <a:endParaRPr lang="en-US"/>
        </a:p>
      </dgm:t>
    </dgm:pt>
    <dgm:pt modelId="{988FF91B-E4EF-4778-9F23-170A0E315E94}" type="sibTrans" cxnId="{5292C23F-2A40-491B-9308-98FF736BAB9B}">
      <dgm:prSet/>
      <dgm:spPr/>
      <dgm:t>
        <a:bodyPr/>
        <a:lstStyle/>
        <a:p>
          <a:endParaRPr lang="en-US"/>
        </a:p>
      </dgm:t>
    </dgm:pt>
    <mc:AlternateContent xmlns:mc="http://schemas.openxmlformats.org/markup-compatibility/2006" xmlns:a14="http://schemas.microsoft.com/office/drawing/2010/main">
      <mc:Choice Requires="a14">
        <dgm:pt modelId="{42270BF6-3587-404F-B1C3-D78493DD40DB}">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Word Error rate(WER):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𝐼𝑛𝑐𝑜𝑟𝑒𝑐𝑡𝑙𝑦</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𝑊𝑜𝑟𝑑𝑠</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𝑊𝑜𝑟𝑑𝑠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𝑅𝑒𝑓𝑒𝑟𝑒𝑛𝑐𝑒</m:t>
                      </m:r>
                      <m:r>
                        <a:rPr lang="en-US" b="0" i="1" smtClean="0">
                          <a:latin typeface="Cambria Math" panose="02040503050406030204" pitchFamily="18" charset="0"/>
                        </a:rPr>
                        <m:t> </m:t>
                      </m:r>
                      <m:r>
                        <a:rPr lang="en-US" b="0" i="1" smtClean="0">
                          <a:latin typeface="Cambria Math" panose="02040503050406030204" pitchFamily="18" charset="0"/>
                        </a:rPr>
                        <m:t>𝑡𝑒𝑥𝑡</m:t>
                      </m:r>
                    </m:den>
                  </m:f>
                  <m:r>
                    <a:rPr lang="en-US" b="0" i="1" smtClean="0">
                      <a:latin typeface="Cambria Math" panose="02040503050406030204" pitchFamily="18" charset="0"/>
                    </a:rPr>
                    <m:t>∗100%</m:t>
                  </m:r>
                </m:oMath>
              </a14:m>
              <a:endParaRPr lang="en-US" dirty="0"/>
            </a:p>
          </dgm:t>
        </dgm:pt>
      </mc:Choice>
      <mc:Fallback xmlns="">
        <dgm:pt modelId="{42270BF6-3587-404F-B1C3-D78493DD40DB}">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Word Error rate(WER): </a:t>
              </a:r>
              <a:r>
                <a:rPr lang="en-US" i="0">
                  <a:latin typeface="Cambria Math" panose="02040503050406030204" pitchFamily="18" charset="0"/>
                </a:rPr>
                <a:t>(</a:t>
              </a:r>
              <a:r>
                <a:rPr lang="en-US" b="0" i="0">
                  <a:latin typeface="Cambria Math" panose="02040503050406030204" pitchFamily="18" charset="0"/>
                </a:rPr>
                <a:t>𝑁𝑢𝑚𝑏𝑒𝑟 𝑜𝑓 𝐼𝑛𝑐𝑜𝑟𝑒𝑐𝑡𝑙𝑦 𝑝𝑟𝑒𝑑𝑖𝑐𝑡𝑒𝑑 𝑊𝑜𝑟𝑑𝑠)/(𝑇𝑜𝑡𝑎𝑙 𝑛𝑢𝑚𝑏𝑒𝑟 𝑜𝑓 𝑊𝑜𝑟𝑑𝑠 𝑖𝑛 𝑅𝑒𝑓𝑒𝑟𝑒𝑛𝑐𝑒 𝑡𝑒𝑥𝑡)∗100%</a:t>
              </a:r>
              <a:endParaRPr lang="en-US" dirty="0"/>
            </a:p>
          </dgm:t>
        </dgm:pt>
      </mc:Fallback>
    </mc:AlternateContent>
    <dgm:pt modelId="{3F65BCC5-E3D0-47E7-A41A-67EA70DAFDAD}" type="parTrans" cxnId="{FAC3EF35-530C-40F6-BB51-3CDFBCC075C4}">
      <dgm:prSet/>
      <dgm:spPr/>
      <dgm:t>
        <a:bodyPr/>
        <a:lstStyle/>
        <a:p>
          <a:endParaRPr lang="en-US"/>
        </a:p>
      </dgm:t>
    </dgm:pt>
    <dgm:pt modelId="{E153113C-6DF0-4304-A121-2B1B2319E9A1}" type="sibTrans" cxnId="{FAC3EF35-530C-40F6-BB51-3CDFBCC075C4}">
      <dgm:prSet/>
      <dgm:spPr/>
      <dgm:t>
        <a:bodyPr/>
        <a:lstStyle/>
        <a:p>
          <a:endParaRPr lang="en-US"/>
        </a:p>
      </dgm:t>
    </dgm:pt>
    <dgm:pt modelId="{AADE009E-6E49-45E5-92B2-B9713DDB2DE0}">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u="none" strike="noStrike" baseline="0" dirty="0">
              <a:latin typeface="NimbusRomNo9L-ReguItal"/>
            </a:rPr>
            <a:t>S. Feng, O. </a:t>
          </a:r>
          <a:r>
            <a:rPr lang="en-US" b="0" i="0" u="none" strike="noStrike" baseline="0" dirty="0" err="1">
              <a:latin typeface="NimbusRomNo9L-ReguItal"/>
            </a:rPr>
            <a:t>Kudina</a:t>
          </a:r>
          <a:r>
            <a:rPr lang="en-US" b="0" i="0" u="none" strike="noStrike" baseline="0" dirty="0">
              <a:latin typeface="NimbusRomNo9L-ReguItal"/>
            </a:rPr>
            <a:t>, B. M. Halpern</a:t>
          </a:r>
          <a:r>
            <a:rPr lang="en-US" b="0" i="0" u="none" strike="noStrike" baseline="0" dirty="0">
              <a:latin typeface="CMR8"/>
            </a:rPr>
            <a:t> </a:t>
          </a:r>
          <a:r>
            <a:rPr lang="en-US" b="0" i="0" u="none" strike="noStrike" baseline="0" dirty="0">
              <a:latin typeface="NimbusRomNo9L-ReguItal"/>
            </a:rPr>
            <a:t>and O. </a:t>
          </a:r>
          <a:r>
            <a:rPr lang="en-US" b="0" i="0" u="none" strike="noStrike" baseline="0" dirty="0" err="1">
              <a:latin typeface="NimbusRomNo9L-ReguItal"/>
            </a:rPr>
            <a:t>Scharenborg</a:t>
          </a:r>
          <a:r>
            <a:rPr lang="en-US" b="1" i="0" u="none" strike="noStrike" baseline="0" dirty="0">
              <a:latin typeface="TimesNewRomanPS-BoldMT"/>
            </a:rPr>
            <a:t>, 2021 , “</a:t>
          </a:r>
          <a:r>
            <a:rPr lang="en-US" b="0" i="0" u="none" strike="noStrike" baseline="0" dirty="0">
              <a:latin typeface="NimbusRomNo9L-Medi"/>
            </a:rPr>
            <a:t>Quantifying Bias in Automatic Speech Recognition</a:t>
          </a:r>
          <a:r>
            <a:rPr lang="en-US" b="1" i="0" u="none" strike="noStrike" baseline="0" dirty="0">
              <a:latin typeface="TimesNewRomanPS-BoldMT"/>
            </a:rPr>
            <a:t>”. </a:t>
          </a:r>
          <a:endParaRPr lang="en-US" dirty="0"/>
        </a:p>
      </dgm:t>
    </dgm:pt>
    <dgm:pt modelId="{EE47B701-DEB4-4079-A5EC-76027023102C}" type="parTrans" cxnId="{B2033A35-ACEA-4883-A904-6714C6D3B872}">
      <dgm:prSet/>
      <dgm:spPr/>
      <dgm:t>
        <a:bodyPr/>
        <a:lstStyle/>
        <a:p>
          <a:endParaRPr lang="en-US"/>
        </a:p>
      </dgm:t>
    </dgm:pt>
    <dgm:pt modelId="{DCA1B299-17D4-49C8-A089-B98872BC0B03}" type="sibTrans" cxnId="{B2033A35-ACEA-4883-A904-6714C6D3B872}">
      <dgm:prSet/>
      <dgm:spPr/>
      <dgm:t>
        <a:bodyPr/>
        <a:lstStyle/>
        <a:p>
          <a:endParaRPr lang="en-US"/>
        </a:p>
      </dgm:t>
    </dgm:pt>
    <dgm:pt modelId="{8935A171-50BC-402F-8491-BD747B8F2DA0}">
      <dgm:prSet phldrT="[Text]">
        <dgm:style>
          <a:lnRef idx="2">
            <a:schemeClr val="accent3"/>
          </a:lnRef>
          <a:fillRef idx="1">
            <a:schemeClr val="lt1"/>
          </a:fillRef>
          <a:effectRef idx="0">
            <a:schemeClr val="accent3"/>
          </a:effectRef>
          <a:fontRef idx="minor">
            <a:schemeClr val="dk1"/>
          </a:fontRef>
        </dgm:style>
      </dgm:prSet>
      <dgm:spPr/>
      <dgm:t>
        <a:bodyPr/>
        <a:lstStyle/>
        <a:p>
          <a:r>
            <a:rPr lang="en-US" b="0" i="1" u="none" strike="noStrike" baseline="0" dirty="0">
              <a:latin typeface="NimbusRomNo9L-ReguItal"/>
            </a:rPr>
            <a:t>M. Z. Boito, L. </a:t>
          </a:r>
          <a:r>
            <a:rPr lang="en-US" b="0" i="1" u="none" strike="noStrike" baseline="0" dirty="0" err="1">
              <a:latin typeface="NimbusRomNo9L-ReguItal"/>
            </a:rPr>
            <a:t>Besacier</a:t>
          </a:r>
          <a:r>
            <a:rPr lang="en-US" b="0" i="1" u="none" strike="noStrike" baseline="0" dirty="0">
              <a:latin typeface="NimbusRomNo9L-ReguItal"/>
            </a:rPr>
            <a:t>, N. </a:t>
          </a:r>
          <a:r>
            <a:rPr lang="en-US" b="0" i="1" u="none" strike="noStrike" baseline="0" dirty="0" err="1">
              <a:latin typeface="NimbusRomNo9L-ReguItal"/>
            </a:rPr>
            <a:t>Tomashenko</a:t>
          </a:r>
          <a:r>
            <a:rPr lang="en-US" b="0" i="1" u="none" strike="noStrike" baseline="0" dirty="0">
              <a:latin typeface="NimbusRomNo9L-ReguItal"/>
            </a:rPr>
            <a:t>, Y. </a:t>
          </a:r>
          <a:r>
            <a:rPr lang="en-US" b="0" i="1" u="none" strike="noStrike" baseline="0" dirty="0" err="1">
              <a:latin typeface="NimbusRomNo9L-ReguItal"/>
            </a:rPr>
            <a:t>Est`eve</a:t>
          </a:r>
          <a:r>
            <a:rPr lang="en-US" b="1" i="0" u="none" strike="noStrike" baseline="0" dirty="0">
              <a:latin typeface="TimesNewRomanPS-BoldMT"/>
            </a:rPr>
            <a:t>, 2022 , “</a:t>
          </a:r>
          <a:r>
            <a:rPr lang="en-US" b="0" i="0" u="none" strike="noStrike" baseline="0" dirty="0">
              <a:latin typeface="NimbusRomNo9L-Medi"/>
            </a:rPr>
            <a:t>A Study of Gender Impact in Self-supervised Models for Speech-to-Text Systems</a:t>
          </a:r>
          <a:r>
            <a:rPr lang="en-US" b="1" i="0" u="none" strike="noStrike" baseline="0" dirty="0">
              <a:latin typeface="TimesNewRomanPS-BoldMT"/>
            </a:rPr>
            <a:t>” .</a:t>
          </a:r>
          <a:endParaRPr lang="en-US" dirty="0"/>
        </a:p>
      </dgm:t>
    </dgm:pt>
    <dgm:pt modelId="{497EC7A1-A879-4848-95CC-469A0FD014F9}" type="parTrans" cxnId="{8D634BEB-2988-4747-A3C4-0B2A60D2346D}">
      <dgm:prSet/>
      <dgm:spPr/>
      <dgm:t>
        <a:bodyPr/>
        <a:lstStyle/>
        <a:p>
          <a:endParaRPr lang="en-US"/>
        </a:p>
      </dgm:t>
    </dgm:pt>
    <dgm:pt modelId="{81179145-3F11-48A6-BC2B-D8701176B018}" type="sibTrans" cxnId="{8D634BEB-2988-4747-A3C4-0B2A60D2346D}">
      <dgm:prSet/>
      <dgm:spPr/>
      <dgm:t>
        <a:bodyPr/>
        <a:lstStyle/>
        <a:p>
          <a:endParaRPr lang="en-US"/>
        </a:p>
      </dgm:t>
    </dgm:pt>
    <dgm:pt modelId="{50ED78B8-B605-4A05-98D4-3DC009178047}">
      <dgm:prSet phldrT="[Text]">
        <dgm:style>
          <a:lnRef idx="2">
            <a:schemeClr val="accent3"/>
          </a:lnRef>
          <a:fillRef idx="1">
            <a:schemeClr val="lt1"/>
          </a:fillRef>
          <a:effectRef idx="0">
            <a:schemeClr val="accent3"/>
          </a:effectRef>
          <a:fontRef idx="minor">
            <a:schemeClr val="dk1"/>
          </a:fontRef>
        </dgm:style>
      </dgm:prSet>
      <dgm:spPr/>
      <dgm:t>
        <a:bodyPr/>
        <a:lstStyle/>
        <a:p>
          <a:r>
            <a:rPr lang="en-US" b="0" i="1" u="none" strike="noStrike" baseline="0" dirty="0" err="1">
              <a:latin typeface="NimbusRomNo9L-ReguItal"/>
            </a:rPr>
            <a:t>Tanvina</a:t>
          </a:r>
          <a:r>
            <a:rPr lang="en-US" b="0" i="1" u="none" strike="noStrike" baseline="0" dirty="0">
              <a:latin typeface="NimbusRomNo9L-ReguItal"/>
            </a:rPr>
            <a:t> Patel and Odette </a:t>
          </a:r>
          <a:r>
            <a:rPr lang="en-US" b="0" i="1" u="none" strike="noStrike" baseline="0" dirty="0" err="1">
              <a:latin typeface="NimbusRomNo9L-ReguItal"/>
            </a:rPr>
            <a:t>Scharenborg</a:t>
          </a:r>
          <a:r>
            <a:rPr lang="en-US" b="1" i="0" u="none" strike="noStrike" baseline="0" dirty="0">
              <a:latin typeface="TimesNewRomanPS-BoldMT"/>
            </a:rPr>
            <a:t>, 2023 , “</a:t>
          </a:r>
          <a:r>
            <a:rPr lang="en-US" b="0" i="0" u="none" strike="noStrike" baseline="0" dirty="0">
              <a:latin typeface="NimbusRomNo9L-Medi"/>
            </a:rPr>
            <a:t>Using Data Augmentations and VTLN to Reduce Bias in Dutch End-to-</a:t>
          </a:r>
          <a:r>
            <a:rPr lang="en-US" b="0" i="0" u="none" strike="noStrike" baseline="0" dirty="0" err="1">
              <a:latin typeface="NimbusRomNo9L-Medi"/>
            </a:rPr>
            <a:t>EndSpeech</a:t>
          </a:r>
          <a:r>
            <a:rPr lang="en-US" b="0" i="0" u="none" strike="noStrike" baseline="0" dirty="0">
              <a:latin typeface="NimbusRomNo9L-Medi"/>
            </a:rPr>
            <a:t> Recognition Systems</a:t>
          </a:r>
          <a:r>
            <a:rPr lang="en-US" b="1" i="0" u="none" strike="noStrike" baseline="0" dirty="0">
              <a:latin typeface="TimesNewRomanPS-BoldMT"/>
            </a:rPr>
            <a:t>” .</a:t>
          </a:r>
          <a:endParaRPr lang="en-US" dirty="0"/>
        </a:p>
      </dgm:t>
    </dgm:pt>
    <dgm:pt modelId="{5512AAE7-501B-4E29-ACDB-A0B7760E6A65}" type="parTrans" cxnId="{8F949270-1433-4B41-8569-F1CC45ED17C4}">
      <dgm:prSet/>
      <dgm:spPr/>
      <dgm:t>
        <a:bodyPr/>
        <a:lstStyle/>
        <a:p>
          <a:endParaRPr lang="en-US"/>
        </a:p>
      </dgm:t>
    </dgm:pt>
    <dgm:pt modelId="{0DFB3423-0382-47EC-B124-F452BD063212}" type="sibTrans" cxnId="{8F949270-1433-4B41-8569-F1CC45ED17C4}">
      <dgm:prSet/>
      <dgm:spPr/>
      <dgm:t>
        <a:bodyPr/>
        <a:lstStyle/>
        <a:p>
          <a:endParaRPr lang="en-US"/>
        </a:p>
      </dgm:t>
    </dgm:pt>
    <dgm:pt modelId="{8C1B1D03-F279-4601-9F5C-E99FF82DBFD9}">
      <dgm:prSet phldrT="[Tex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F4569ABE-73AA-48AD-A7EF-CB67A4568376}" type="parTrans" cxnId="{9FD9B5BA-DE51-43B7-B458-472677237F10}">
      <dgm:prSet/>
      <dgm:spPr/>
      <dgm:t>
        <a:bodyPr/>
        <a:lstStyle/>
        <a:p>
          <a:endParaRPr lang="en-US"/>
        </a:p>
      </dgm:t>
    </dgm:pt>
    <dgm:pt modelId="{19B75144-47D0-44A8-85FD-4028061FDEC4}" type="sibTrans" cxnId="{9FD9B5BA-DE51-43B7-B458-472677237F10}">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2"/>
      <dgm:spPr/>
    </dgm:pt>
    <dgm:pt modelId="{9A6378AD-CA4E-4BC6-B65F-6535B496E35D}" type="pres">
      <dgm:prSet presAssocID="{925938AD-865E-4730-BAD5-D36BCE59B929}" presName="parentText" presStyleLbl="node1" presStyleIdx="0" presStyleCnt="2">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2">
        <dgm:presLayoutVars>
          <dgm:bulletEnabled val="1"/>
        </dgm:presLayoutVars>
      </dgm:prSet>
      <dgm:spPr/>
    </dgm:pt>
    <dgm:pt modelId="{B1B23D8B-2529-4DAA-B89F-CF22A9677E02}" type="pres">
      <dgm:prSet presAssocID="{3E92E7C8-5D3E-4685-8060-A9CED0EBD859}" presName="spaceBetweenRectangles" presStyleCnt="0"/>
      <dgm:spPr/>
    </dgm:pt>
    <dgm:pt modelId="{3DE5C71A-D8AB-4A6E-A096-00974616C44B}" type="pres">
      <dgm:prSet presAssocID="{42270BF6-3587-404F-B1C3-D78493DD40DB}" presName="parentLin" presStyleCnt="0"/>
      <dgm:spPr/>
    </dgm:pt>
    <dgm:pt modelId="{3DDECBEF-EE65-450C-BBE0-6209E91A6EB1}" type="pres">
      <dgm:prSet presAssocID="{42270BF6-3587-404F-B1C3-D78493DD40DB}" presName="parentLeftMargin" presStyleLbl="node1" presStyleIdx="0" presStyleCnt="2"/>
      <dgm:spPr/>
    </dgm:pt>
    <dgm:pt modelId="{2853DBAA-9BA4-40F9-8242-57B21FBA899B}" type="pres">
      <dgm:prSet presAssocID="{42270BF6-3587-404F-B1C3-D78493DD40DB}" presName="parentText" presStyleLbl="node1" presStyleIdx="1" presStyleCnt="2">
        <dgm:presLayoutVars>
          <dgm:chMax val="0"/>
          <dgm:bulletEnabled val="1"/>
        </dgm:presLayoutVars>
      </dgm:prSet>
      <dgm:spPr/>
    </dgm:pt>
    <dgm:pt modelId="{83A7BC40-8335-4B61-9E6A-C76B56D64A2C}" type="pres">
      <dgm:prSet presAssocID="{42270BF6-3587-404F-B1C3-D78493DD40DB}" presName="negativeSpace" presStyleCnt="0"/>
      <dgm:spPr/>
    </dgm:pt>
    <dgm:pt modelId="{E5F4CA2B-FD6F-401B-97B5-AA39526CB55B}" type="pres">
      <dgm:prSet presAssocID="{42270BF6-3587-404F-B1C3-D78493DD40DB}" presName="childText" presStyleLbl="conFgAcc1" presStyleIdx="1" presStyleCnt="2">
        <dgm:presLayoutVars>
          <dgm:bulletEnabled val="1"/>
        </dgm:presLayoutVars>
      </dgm:prSet>
      <dgm:spPr/>
    </dgm:pt>
  </dgm:ptLst>
  <dgm:cxnLst>
    <dgm:cxn modelId="{9791A608-CBFE-4450-8A90-9211385C0FAB}" type="presOf" srcId="{50ED78B8-B605-4A05-98D4-3DC009178047}" destId="{E5F4CA2B-FD6F-401B-97B5-AA39526CB55B}" srcOrd="0" destOrd="2" presId="urn:microsoft.com/office/officeart/2005/8/layout/list1"/>
    <dgm:cxn modelId="{5056F317-CD26-4949-918D-5837BD29CC30}" type="presOf" srcId="{AADE009E-6E49-45E5-92B2-B9713DDB2DE0}" destId="{E5F4CA2B-FD6F-401B-97B5-AA39526CB55B}" srcOrd="0" destOrd="0" presId="urn:microsoft.com/office/officeart/2005/8/layout/list1"/>
    <dgm:cxn modelId="{272F061F-7F5D-4D48-83DB-BC29148EC032}" type="presOf" srcId="{42270BF6-3587-404F-B1C3-D78493DD40DB}" destId="{3DDECBEF-EE65-450C-BBE0-6209E91A6EB1}" srcOrd="0" destOrd="0" presId="urn:microsoft.com/office/officeart/2005/8/layout/list1"/>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B2033A35-ACEA-4883-A904-6714C6D3B872}" srcId="{42270BF6-3587-404F-B1C3-D78493DD40DB}" destId="{AADE009E-6E49-45E5-92B2-B9713DDB2DE0}" srcOrd="0" destOrd="0" parTransId="{EE47B701-DEB4-4079-A5EC-76027023102C}" sibTransId="{DCA1B299-17D4-49C8-A089-B98872BC0B03}"/>
    <dgm:cxn modelId="{FAC3EF35-530C-40F6-BB51-3CDFBCC075C4}" srcId="{4930E395-57A8-49CD-A76C-C68D730CC129}" destId="{42270BF6-3587-404F-B1C3-D78493DD40DB}" srcOrd="1" destOrd="0" parTransId="{3F65BCC5-E3D0-47E7-A41A-67EA70DAFDAD}" sibTransId="{E153113C-6DF0-4304-A121-2B1B2319E9A1}"/>
    <dgm:cxn modelId="{F128AD3B-2889-4745-AB7B-26DA341846C0}" type="presOf" srcId="{42270BF6-3587-404F-B1C3-D78493DD40DB}" destId="{2853DBAA-9BA4-40F9-8242-57B21FBA899B}" srcOrd="1" destOrd="0" presId="urn:microsoft.com/office/officeart/2005/8/layout/list1"/>
    <dgm:cxn modelId="{5292C23F-2A40-491B-9308-98FF736BAB9B}" srcId="{925938AD-865E-4730-BAD5-D36BCE59B929}" destId="{EA845D1E-A916-4301-BC72-E56E63CA7910}" srcOrd="0" destOrd="0" parTransId="{74AD05D2-A116-4604-A699-62214C2F2F32}" sibTransId="{988FF91B-E4EF-4778-9F23-170A0E315E94}"/>
    <dgm:cxn modelId="{D617976B-CE8A-4531-AC11-8A3CEA615761}" type="presOf" srcId="{8C1B1D03-F279-4601-9F5C-E99FF82DBFD9}" destId="{DF113BB7-B072-4A0F-A079-17753F7689AF}" srcOrd="0" destOrd="1" presId="urn:microsoft.com/office/officeart/2005/8/layout/list1"/>
    <dgm:cxn modelId="{8F949270-1433-4B41-8569-F1CC45ED17C4}" srcId="{42270BF6-3587-404F-B1C3-D78493DD40DB}" destId="{50ED78B8-B605-4A05-98D4-3DC009178047}" srcOrd="2" destOrd="0" parTransId="{5512AAE7-501B-4E29-ACDB-A0B7760E6A65}" sibTransId="{0DFB3423-0382-47EC-B124-F452BD063212}"/>
    <dgm:cxn modelId="{BDA7EE84-2F71-4AE6-979F-DB91417BC601}" type="presOf" srcId="{EA845D1E-A916-4301-BC72-E56E63CA7910}" destId="{DF113BB7-B072-4A0F-A079-17753F7689AF}" srcOrd="0" destOrd="0" presId="urn:microsoft.com/office/officeart/2005/8/layout/list1"/>
    <dgm:cxn modelId="{9FD9B5BA-DE51-43B7-B458-472677237F10}" srcId="{925938AD-865E-4730-BAD5-D36BCE59B929}" destId="{8C1B1D03-F279-4601-9F5C-E99FF82DBFD9}" srcOrd="1" destOrd="0" parTransId="{F4569ABE-73AA-48AD-A7EF-CB67A4568376}" sibTransId="{19B75144-47D0-44A8-85FD-4028061FDEC4}"/>
    <dgm:cxn modelId="{8D634BEB-2988-4747-A3C4-0B2A60D2346D}" srcId="{42270BF6-3587-404F-B1C3-D78493DD40DB}" destId="{8935A171-50BC-402F-8491-BD747B8F2DA0}" srcOrd="1" destOrd="0" parTransId="{497EC7A1-A879-4848-95CC-469A0FD014F9}" sibTransId="{81179145-3F11-48A6-BC2B-D8701176B018}"/>
    <dgm:cxn modelId="{5A63DCED-5D26-4841-8392-C095B7C1CD78}" type="presOf" srcId="{8935A171-50BC-402F-8491-BD747B8F2DA0}" destId="{E5F4CA2B-FD6F-401B-97B5-AA39526CB55B}" srcOrd="0" destOrd="1"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 modelId="{AAFE981A-6D25-40F9-ACBE-7B84811C19D8}" type="presParOf" srcId="{7A49896E-FFE5-45D3-8686-552111E4027E}" destId="{B1B23D8B-2529-4DAA-B89F-CF22A9677E02}" srcOrd="3" destOrd="0" presId="urn:microsoft.com/office/officeart/2005/8/layout/list1"/>
    <dgm:cxn modelId="{F10AB9DB-FCEA-40C4-8345-62ADEFB450D7}" type="presParOf" srcId="{7A49896E-FFE5-45D3-8686-552111E4027E}" destId="{3DE5C71A-D8AB-4A6E-A096-00974616C44B}" srcOrd="4" destOrd="0" presId="urn:microsoft.com/office/officeart/2005/8/layout/list1"/>
    <dgm:cxn modelId="{67D2F5D2-8911-420E-9DB4-A47FBFC86860}" type="presParOf" srcId="{3DE5C71A-D8AB-4A6E-A096-00974616C44B}" destId="{3DDECBEF-EE65-450C-BBE0-6209E91A6EB1}" srcOrd="0" destOrd="0" presId="urn:microsoft.com/office/officeart/2005/8/layout/list1"/>
    <dgm:cxn modelId="{08E2E1F5-61CF-40FB-93A2-416125EF4036}" type="presParOf" srcId="{3DE5C71A-D8AB-4A6E-A096-00974616C44B}" destId="{2853DBAA-9BA4-40F9-8242-57B21FBA899B}" srcOrd="1" destOrd="0" presId="urn:microsoft.com/office/officeart/2005/8/layout/list1"/>
    <dgm:cxn modelId="{FEE8E5A6-1F1B-4A6C-B505-C5A88519D21C}" type="presParOf" srcId="{7A49896E-FFE5-45D3-8686-552111E4027E}" destId="{83A7BC40-8335-4B61-9E6A-C76B56D64A2C}" srcOrd="5" destOrd="0" presId="urn:microsoft.com/office/officeart/2005/8/layout/list1"/>
    <dgm:cxn modelId="{84285478-B2B0-4961-A4C3-6CC6FD717F2F}" type="presParOf" srcId="{7A49896E-FFE5-45D3-8686-552111E4027E}" destId="{E5F4CA2B-FD6F-401B-97B5-AA39526CB55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dirty="0"/>
            <a:t>Pointwise Mutual Information(</a:t>
          </a:r>
          <a:r>
            <a:rPr lang="en-US" dirty="0" err="1"/>
            <a:t>BiasPMI</a:t>
          </a:r>
          <a:r>
            <a:rPr lang="en-US" dirty="0"/>
            <a:t>):</a:t>
          </a:r>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EA845D1E-A916-4301-BC72-E56E63CA7910}">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F. Valentini, G. Rosati, D. Fernandez Slezak, and E. Altszyler,2023, “The Undesirable Dependence on Frequency of Gender Bias Metrics Based on Word Embeddings,”.</a:t>
          </a:r>
        </a:p>
      </dgm:t>
    </dgm:pt>
    <dgm:pt modelId="{74AD05D2-A116-4604-A699-62214C2F2F32}" type="parTrans" cxnId="{5292C23F-2A40-491B-9308-98FF736BAB9B}">
      <dgm:prSet/>
      <dgm:spPr/>
      <dgm:t>
        <a:bodyPr/>
        <a:lstStyle/>
        <a:p>
          <a:endParaRPr lang="en-US"/>
        </a:p>
      </dgm:t>
    </dgm:pt>
    <dgm:pt modelId="{988FF91B-E4EF-4778-9F23-170A0E315E94}" type="sibTrans" cxnId="{5292C23F-2A40-491B-9308-98FF736BAB9B}">
      <dgm:prSet/>
      <dgm:spPr/>
      <dgm:t>
        <a:bodyPr/>
        <a:lstStyle/>
        <a:p>
          <a:endParaRPr lang="en-US"/>
        </a:p>
      </dgm:t>
    </dgm:pt>
    <dgm:pt modelId="{42270BF6-3587-404F-B1C3-D78493DD40DB}">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Mean Average Cosine Similarity(MAC):</a:t>
          </a:r>
        </a:p>
      </dgm:t>
    </dgm:pt>
    <dgm:pt modelId="{3F65BCC5-E3D0-47E7-A41A-67EA70DAFDAD}" type="parTrans" cxnId="{FAC3EF35-530C-40F6-BB51-3CDFBCC075C4}">
      <dgm:prSet/>
      <dgm:spPr/>
      <dgm:t>
        <a:bodyPr/>
        <a:lstStyle/>
        <a:p>
          <a:endParaRPr lang="en-US"/>
        </a:p>
      </dgm:t>
    </dgm:pt>
    <dgm:pt modelId="{E153113C-6DF0-4304-A121-2B1B2319E9A1}" type="sibTrans" cxnId="{FAC3EF35-530C-40F6-BB51-3CDFBCC075C4}">
      <dgm:prSet/>
      <dgm:spPr/>
      <dgm:t>
        <a:bodyPr/>
        <a:lstStyle/>
        <a:p>
          <a:endParaRPr lang="en-US"/>
        </a:p>
      </dgm:t>
    </dgm:pt>
    <dgm:pt modelId="{AADE009E-6E49-45E5-92B2-B9713DDB2DE0}">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u="none" strike="noStrike" baseline="0" dirty="0">
              <a:latin typeface="NimbusRomNo9L-ReguItal"/>
            </a:rPr>
            <a:t>T. Manzini, Y. C. Lim, Y. Tsvetkov, and A. W. Black, 2019, “Black is to Criminal as Caucasian is to Police: Detecting and Removing Multiclass Bias in Word Embeddings,”.</a:t>
          </a:r>
          <a:endParaRPr lang="en-US" dirty="0"/>
        </a:p>
      </dgm:t>
    </dgm:pt>
    <dgm:pt modelId="{EE47B701-DEB4-4079-A5EC-76027023102C}" type="parTrans" cxnId="{B2033A35-ACEA-4883-A904-6714C6D3B872}">
      <dgm:prSet/>
      <dgm:spPr/>
      <dgm:t>
        <a:bodyPr/>
        <a:lstStyle/>
        <a:p>
          <a:endParaRPr lang="en-US"/>
        </a:p>
      </dgm:t>
    </dgm:pt>
    <dgm:pt modelId="{DCA1B299-17D4-49C8-A089-B98872BC0B03}" type="sibTrans" cxnId="{B2033A35-ACEA-4883-A904-6714C6D3B872}">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2"/>
      <dgm:spPr/>
    </dgm:pt>
    <dgm:pt modelId="{9A6378AD-CA4E-4BC6-B65F-6535B496E35D}" type="pres">
      <dgm:prSet presAssocID="{925938AD-865E-4730-BAD5-D36BCE59B929}" presName="parentText" presStyleLbl="node1" presStyleIdx="0" presStyleCnt="2">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2">
        <dgm:presLayoutVars>
          <dgm:bulletEnabled val="1"/>
        </dgm:presLayoutVars>
      </dgm:prSet>
      <dgm:spPr/>
    </dgm:pt>
    <dgm:pt modelId="{B1B23D8B-2529-4DAA-B89F-CF22A9677E02}" type="pres">
      <dgm:prSet presAssocID="{3E92E7C8-5D3E-4685-8060-A9CED0EBD859}" presName="spaceBetweenRectangles" presStyleCnt="0"/>
      <dgm:spPr/>
    </dgm:pt>
    <dgm:pt modelId="{3DE5C71A-D8AB-4A6E-A096-00974616C44B}" type="pres">
      <dgm:prSet presAssocID="{42270BF6-3587-404F-B1C3-D78493DD40DB}" presName="parentLin" presStyleCnt="0"/>
      <dgm:spPr/>
    </dgm:pt>
    <dgm:pt modelId="{3DDECBEF-EE65-450C-BBE0-6209E91A6EB1}" type="pres">
      <dgm:prSet presAssocID="{42270BF6-3587-404F-B1C3-D78493DD40DB}" presName="parentLeftMargin" presStyleLbl="node1" presStyleIdx="0" presStyleCnt="2"/>
      <dgm:spPr/>
    </dgm:pt>
    <dgm:pt modelId="{2853DBAA-9BA4-40F9-8242-57B21FBA899B}" type="pres">
      <dgm:prSet presAssocID="{42270BF6-3587-404F-B1C3-D78493DD40DB}" presName="parentText" presStyleLbl="node1" presStyleIdx="1" presStyleCnt="2">
        <dgm:presLayoutVars>
          <dgm:chMax val="0"/>
          <dgm:bulletEnabled val="1"/>
        </dgm:presLayoutVars>
      </dgm:prSet>
      <dgm:spPr/>
    </dgm:pt>
    <dgm:pt modelId="{83A7BC40-8335-4B61-9E6A-C76B56D64A2C}" type="pres">
      <dgm:prSet presAssocID="{42270BF6-3587-404F-B1C3-D78493DD40DB}" presName="negativeSpace" presStyleCnt="0"/>
      <dgm:spPr/>
    </dgm:pt>
    <dgm:pt modelId="{E5F4CA2B-FD6F-401B-97B5-AA39526CB55B}" type="pres">
      <dgm:prSet presAssocID="{42270BF6-3587-404F-B1C3-D78493DD40DB}" presName="childText" presStyleLbl="conFgAcc1" presStyleIdx="1" presStyleCnt="2">
        <dgm:presLayoutVars>
          <dgm:bulletEnabled val="1"/>
        </dgm:presLayoutVars>
      </dgm:prSet>
      <dgm:spPr/>
    </dgm:pt>
  </dgm:ptLst>
  <dgm:cxnLst>
    <dgm:cxn modelId="{5056F317-CD26-4949-918D-5837BD29CC30}" type="presOf" srcId="{AADE009E-6E49-45E5-92B2-B9713DDB2DE0}" destId="{E5F4CA2B-FD6F-401B-97B5-AA39526CB55B}" srcOrd="0" destOrd="0" presId="urn:microsoft.com/office/officeart/2005/8/layout/list1"/>
    <dgm:cxn modelId="{272F061F-7F5D-4D48-83DB-BC29148EC032}" type="presOf" srcId="{42270BF6-3587-404F-B1C3-D78493DD40DB}" destId="{3DDECBEF-EE65-450C-BBE0-6209E91A6EB1}" srcOrd="0" destOrd="0" presId="urn:microsoft.com/office/officeart/2005/8/layout/list1"/>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B2033A35-ACEA-4883-A904-6714C6D3B872}" srcId="{42270BF6-3587-404F-B1C3-D78493DD40DB}" destId="{AADE009E-6E49-45E5-92B2-B9713DDB2DE0}" srcOrd="0" destOrd="0" parTransId="{EE47B701-DEB4-4079-A5EC-76027023102C}" sibTransId="{DCA1B299-17D4-49C8-A089-B98872BC0B03}"/>
    <dgm:cxn modelId="{FAC3EF35-530C-40F6-BB51-3CDFBCC075C4}" srcId="{4930E395-57A8-49CD-A76C-C68D730CC129}" destId="{42270BF6-3587-404F-B1C3-D78493DD40DB}" srcOrd="1" destOrd="0" parTransId="{3F65BCC5-E3D0-47E7-A41A-67EA70DAFDAD}" sibTransId="{E153113C-6DF0-4304-A121-2B1B2319E9A1}"/>
    <dgm:cxn modelId="{F128AD3B-2889-4745-AB7B-26DA341846C0}" type="presOf" srcId="{42270BF6-3587-404F-B1C3-D78493DD40DB}" destId="{2853DBAA-9BA4-40F9-8242-57B21FBA899B}" srcOrd="1" destOrd="0" presId="urn:microsoft.com/office/officeart/2005/8/layout/list1"/>
    <dgm:cxn modelId="{5292C23F-2A40-491B-9308-98FF736BAB9B}" srcId="{925938AD-865E-4730-BAD5-D36BCE59B929}" destId="{EA845D1E-A916-4301-BC72-E56E63CA7910}" srcOrd="0" destOrd="0" parTransId="{74AD05D2-A116-4604-A699-62214C2F2F32}" sibTransId="{988FF91B-E4EF-4778-9F23-170A0E315E94}"/>
    <dgm:cxn modelId="{BDA7EE84-2F71-4AE6-979F-DB91417BC601}" type="presOf" srcId="{EA845D1E-A916-4301-BC72-E56E63CA7910}" destId="{DF113BB7-B072-4A0F-A079-17753F7689AF}" srcOrd="0" destOrd="0"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 modelId="{AAFE981A-6D25-40F9-ACBE-7B84811C19D8}" type="presParOf" srcId="{7A49896E-FFE5-45D3-8686-552111E4027E}" destId="{B1B23D8B-2529-4DAA-B89F-CF22A9677E02}" srcOrd="3" destOrd="0" presId="urn:microsoft.com/office/officeart/2005/8/layout/list1"/>
    <dgm:cxn modelId="{F10AB9DB-FCEA-40C4-8345-62ADEFB450D7}" type="presParOf" srcId="{7A49896E-FFE5-45D3-8686-552111E4027E}" destId="{3DE5C71A-D8AB-4A6E-A096-00974616C44B}" srcOrd="4" destOrd="0" presId="urn:microsoft.com/office/officeart/2005/8/layout/list1"/>
    <dgm:cxn modelId="{67D2F5D2-8911-420E-9DB4-A47FBFC86860}" type="presParOf" srcId="{3DE5C71A-D8AB-4A6E-A096-00974616C44B}" destId="{3DDECBEF-EE65-450C-BBE0-6209E91A6EB1}" srcOrd="0" destOrd="0" presId="urn:microsoft.com/office/officeart/2005/8/layout/list1"/>
    <dgm:cxn modelId="{08E2E1F5-61CF-40FB-93A2-416125EF4036}" type="presParOf" srcId="{3DE5C71A-D8AB-4A6E-A096-00974616C44B}" destId="{2853DBAA-9BA4-40F9-8242-57B21FBA899B}" srcOrd="1" destOrd="0" presId="urn:microsoft.com/office/officeart/2005/8/layout/list1"/>
    <dgm:cxn modelId="{FEE8E5A6-1F1B-4A6C-B505-C5A88519D21C}" type="presParOf" srcId="{7A49896E-FFE5-45D3-8686-552111E4027E}" destId="{83A7BC40-8335-4B61-9E6A-C76B56D64A2C}" srcOrd="5" destOrd="0" presId="urn:microsoft.com/office/officeart/2005/8/layout/list1"/>
    <dgm:cxn modelId="{84285478-B2B0-4961-A4C3-6CC6FD717F2F}" type="presParOf" srcId="{7A49896E-FFE5-45D3-8686-552111E4027E}" destId="{E5F4CA2B-FD6F-401B-97B5-AA39526CB55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dirty="0"/>
            <a:t> Data Processing.</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A35C5C88-1FBA-4F3D-AC8F-D17B3C3DAE54}">
      <dgm:prSet phldrT="[Text]" custT="1"/>
      <dgm:spPr/>
      <dgm:t>
        <a:bodyPr/>
        <a:lstStyle/>
        <a:p>
          <a:r>
            <a:rPr lang="en-US" sz="1800" dirty="0"/>
            <a:t>Base dataset: </a:t>
          </a:r>
          <a:r>
            <a:rPr lang="en-US" sz="1800" dirty="0" err="1"/>
            <a:t>Winobias</a:t>
          </a:r>
          <a:r>
            <a:rPr lang="en-US" sz="1800" dirty="0"/>
            <a:t> Dataset</a:t>
          </a:r>
        </a:p>
      </dgm:t>
    </dgm:pt>
    <dgm:pt modelId="{965232D0-B550-41F4-91CA-6E731AB147EA}" type="parTrans" cxnId="{724ED1EF-CCAA-4C84-8D7B-9C78C6DED5AA}">
      <dgm:prSet/>
      <dgm:spPr/>
      <dgm:t>
        <a:bodyPr/>
        <a:lstStyle/>
        <a:p>
          <a:endParaRPr lang="en-US"/>
        </a:p>
      </dgm:t>
    </dgm:pt>
    <dgm:pt modelId="{426A362F-8BC2-4E09-8AA7-1BA7E2C802ED}" type="sibTrans" cxnId="{724ED1EF-CCAA-4C84-8D7B-9C78C6DED5AA}">
      <dgm:prSet/>
      <dgm:spPr/>
      <dgm:t>
        <a:bodyPr/>
        <a:lstStyle/>
        <a:p>
          <a:endParaRPr lang="en-US"/>
        </a:p>
      </dgm:t>
    </dgm:pt>
    <dgm:pt modelId="{C34FA6DB-C5E2-4E1F-BF18-11D599793A82}">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dirty="0"/>
            <a:t>Analyzing the Features used for the metric Creation.</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7980AB31-E245-4A03-A80A-1C56C7534A3A}">
      <dgm:prSet phldrT="[Text]" custT="1"/>
      <dgm:spPr/>
      <dgm:t>
        <a:bodyPr/>
        <a:lstStyle/>
        <a:p>
          <a:r>
            <a:rPr lang="en-US" sz="1600" dirty="0"/>
            <a:t>Get the Contextual Embeddings Using a list of occupations and pronouns and embeddings get the cosine similarity</a:t>
          </a:r>
        </a:p>
      </dgm:t>
    </dgm:pt>
    <dgm:pt modelId="{87728C88-E910-438D-A9E9-84A51AC51303}" type="parTrans" cxnId="{5D9623B6-8F55-4B39-8FEB-2B5B11F0DCE5}">
      <dgm:prSet/>
      <dgm:spPr/>
      <dgm:t>
        <a:bodyPr/>
        <a:lstStyle/>
        <a:p>
          <a:endParaRPr lang="en-US"/>
        </a:p>
      </dgm:t>
    </dgm:pt>
    <dgm:pt modelId="{43F01112-B075-46FD-A762-F47A4E754FC3}" type="sibTrans" cxnId="{5D9623B6-8F55-4B39-8FEB-2B5B11F0DCE5}">
      <dgm:prSet/>
      <dgm:spPr/>
      <dgm:t>
        <a:bodyPr/>
        <a:lstStyle/>
        <a:p>
          <a:endParaRPr lang="en-US"/>
        </a:p>
      </dgm:t>
    </dgm:pt>
    <dgm:pt modelId="{54F876B8-FA99-4233-BA97-89BAADD1D896}">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b="0" u="none" dirty="0"/>
            <a:t>Generating the equation </a:t>
          </a:r>
          <a:endParaRPr lang="en-US" sz="1600" dirty="0"/>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265E3F52-1B93-4FC2-A58E-14BDAABB5E85}">
      <dgm:prSet phldrT="[Text]"/>
      <dgm:spPr/>
      <dgm:t>
        <a:bodyPr/>
        <a:lstStyle/>
        <a:p>
          <a:r>
            <a:rPr lang="en-US" dirty="0"/>
            <a:t>Apply the methodology to other Models.</a:t>
          </a:r>
        </a:p>
      </dgm:t>
    </dgm:pt>
    <dgm:pt modelId="{A219456B-58C5-43CB-9B37-D0CCCBE60B84}" type="parTrans" cxnId="{2FCAC4C0-8B14-4EBB-BF73-CC038243FDB8}">
      <dgm:prSet/>
      <dgm:spPr/>
      <dgm:t>
        <a:bodyPr/>
        <a:lstStyle/>
        <a:p>
          <a:endParaRPr lang="en-US"/>
        </a:p>
      </dgm:t>
    </dgm:pt>
    <dgm:pt modelId="{D4449353-0AB6-4CC6-B386-5DA5CCF35EBF}" type="sibTrans" cxnId="{2FCAC4C0-8B14-4EBB-BF73-CC038243FDB8}">
      <dgm:prSet/>
      <dgm:spPr/>
      <dgm:t>
        <a:bodyPr/>
        <a:lstStyle/>
        <a:p>
          <a:endParaRPr lang="en-US"/>
        </a:p>
      </dgm:t>
    </dgm:pt>
    <dgm:pt modelId="{19651F3C-47AC-4C6B-83A0-270748FEA058}">
      <dgm:prSet custT="1"/>
      <dgm:spPr/>
      <dgm:t>
        <a:bodyPr/>
        <a:lstStyle/>
        <a:p>
          <a:r>
            <a:rPr lang="en-US" sz="1800" dirty="0"/>
            <a:t>Preprocess the sentences for use with word embeddings</a:t>
          </a:r>
        </a:p>
      </dgm:t>
    </dgm:pt>
    <dgm:pt modelId="{978D150F-EFB5-4BCD-BCB0-CC6EA8581299}" type="parTrans" cxnId="{FFDF8BE8-4779-4049-9D67-270CDE9FFCED}">
      <dgm:prSet/>
      <dgm:spPr/>
      <dgm:t>
        <a:bodyPr/>
        <a:lstStyle/>
        <a:p>
          <a:endParaRPr lang="en-US"/>
        </a:p>
      </dgm:t>
    </dgm:pt>
    <dgm:pt modelId="{44551D2A-5E72-46D3-8304-C7592B9FAA1C}" type="sibTrans" cxnId="{FFDF8BE8-4779-4049-9D67-270CDE9FFCED}">
      <dgm:prSet/>
      <dgm:spPr/>
      <dgm:t>
        <a:bodyPr/>
        <a:lstStyle/>
        <a:p>
          <a:endParaRPr lang="en-US"/>
        </a:p>
      </dgm:t>
    </dgm:pt>
    <dgm:pt modelId="{F429F440-D289-4C82-9A05-A7D148977DD9}">
      <dgm:prSet>
        <dgm:style>
          <a:lnRef idx="2">
            <a:schemeClr val="accent1"/>
          </a:lnRef>
          <a:fillRef idx="1">
            <a:schemeClr val="lt1"/>
          </a:fillRef>
          <a:effectRef idx="0">
            <a:schemeClr val="accent1"/>
          </a:effectRef>
          <a:fontRef idx="minor">
            <a:schemeClr val="dk1"/>
          </a:fontRef>
        </dgm:style>
      </dgm:prSet>
      <dgm:spPr/>
      <dgm:t>
        <a:bodyPr/>
        <a:lstStyle/>
        <a:p>
          <a:r>
            <a:rPr lang="en-US" dirty="0"/>
            <a:t>Create a Library containing the measurement</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FD7FAC75-5B96-4631-9E8A-8A6473AA310F}">
      <dgm:prSet phldrT="[Text]" custT="1"/>
      <dgm:spPr/>
      <dgm:t>
        <a:bodyPr/>
        <a:lstStyle/>
        <a:p>
          <a:r>
            <a:rPr lang="en-US" sz="1600" dirty="0"/>
            <a:t> Get the Cosine Similarity values using pronouns and occupations</a:t>
          </a:r>
        </a:p>
      </dgm:t>
    </dgm:pt>
    <dgm:pt modelId="{7C676650-3FD5-4AB3-A87A-4F33698A8E7C}" type="parTrans" cxnId="{C6B6F9F4-E7B2-4E2E-AAB3-1C2C5A2664F7}">
      <dgm:prSet/>
      <dgm:spPr/>
      <dgm:t>
        <a:bodyPr/>
        <a:lstStyle/>
        <a:p>
          <a:endParaRPr lang="en-US"/>
        </a:p>
      </dgm:t>
    </dgm:pt>
    <dgm:pt modelId="{E461B95E-0E0C-43C9-9C63-070AAC0F0756}" type="sibTrans" cxnId="{C6B6F9F4-E7B2-4E2E-AAB3-1C2C5A2664F7}">
      <dgm:prSet/>
      <dgm:spPr/>
      <dgm:t>
        <a:bodyPr/>
        <a:lstStyle/>
        <a:p>
          <a:endParaRPr lang="en-US"/>
        </a:p>
      </dgm:t>
    </dgm:pt>
    <dgm:pt modelId="{2F9E0861-A55B-4163-8AA4-437CD8D50979}">
      <dgm:prSet phldrT="[Text]" custT="1"/>
      <dgm:spPr/>
      <dgm:t>
        <a:bodyPr/>
        <a:lstStyle/>
        <a:p>
          <a:r>
            <a:rPr lang="en-US" sz="1600" dirty="0"/>
            <a:t>Get PMI values using pronouns and occupations</a:t>
          </a:r>
        </a:p>
      </dgm:t>
    </dgm:pt>
    <dgm:pt modelId="{BFC633F0-5BA1-47B9-8365-D87F273269D1}" type="parTrans" cxnId="{739D213E-9B0C-46B9-9D15-ACC994021E83}">
      <dgm:prSet/>
      <dgm:spPr/>
      <dgm:t>
        <a:bodyPr/>
        <a:lstStyle/>
        <a:p>
          <a:endParaRPr lang="en-US"/>
        </a:p>
      </dgm:t>
    </dgm:pt>
    <dgm:pt modelId="{AE7974AD-6C75-4356-A8A2-60EBF61DD3AA}" type="sibTrans" cxnId="{739D213E-9B0C-46B9-9D15-ACC994021E83}">
      <dgm:prSet/>
      <dgm:spPr/>
      <dgm:t>
        <a:bodyPr/>
        <a:lstStyle/>
        <a:p>
          <a:endParaRPr lang="en-US"/>
        </a:p>
      </dgm:t>
    </dgm:pt>
    <dgm:pt modelId="{6B5627A8-DB44-4745-863D-61435E3B5C08}">
      <dgm:prSet/>
      <dgm:spPr/>
      <dgm:t>
        <a:bodyPr/>
        <a:lstStyle/>
        <a:p>
          <a:pPr>
            <a:buFont typeface="Arial" panose="020B0604020202020204" pitchFamily="34" charset="0"/>
            <a:buChar char="•"/>
          </a:pPr>
          <a:r>
            <a:rPr lang="en-US" dirty="0"/>
            <a:t>Identify and quantify the relationships between these factors and potential bias in contextual embeddings.</a:t>
          </a:r>
        </a:p>
      </dgm:t>
    </dgm:pt>
    <dgm:pt modelId="{3C2A3265-26D5-443B-8F98-77F3DDC6B633}" type="sibTrans" cxnId="{B820A87C-BEE0-4D80-8905-7CE064C7F4CB}">
      <dgm:prSet/>
      <dgm:spPr/>
      <dgm:t>
        <a:bodyPr/>
        <a:lstStyle/>
        <a:p>
          <a:endParaRPr lang="en-US"/>
        </a:p>
      </dgm:t>
    </dgm:pt>
    <dgm:pt modelId="{7D204CA1-9A58-4927-A914-B9EDABF78094}" type="parTrans" cxnId="{B820A87C-BEE0-4D80-8905-7CE064C7F4CB}">
      <dgm:prSet/>
      <dgm:spPr/>
      <dgm:t>
        <a:bodyPr/>
        <a:lstStyle/>
        <a:p>
          <a:endParaRPr lang="en-US"/>
        </a:p>
      </dgm:t>
    </dgm:pt>
    <dgm:pt modelId="{7CA58875-3D05-4050-83DB-E01687E7FEDC}">
      <dgm:prSet/>
      <dgm:spPr/>
      <dgm:t>
        <a:bodyPr/>
        <a:lstStyle/>
        <a:p>
          <a:pPr>
            <a:buFont typeface="Arial" panose="020B0604020202020204" pitchFamily="34" charset="0"/>
            <a:buChar char="•"/>
          </a:pPr>
          <a:r>
            <a:rPr lang="en-US" dirty="0"/>
            <a:t>Identify the Feature Importance.</a:t>
          </a:r>
        </a:p>
      </dgm:t>
    </dgm:pt>
    <dgm:pt modelId="{B1BC284A-BD33-4CF7-81F7-9BBBD495FCBD}" type="parTrans" cxnId="{69BA59A6-F0F9-4736-81E7-46DA44808DA6}">
      <dgm:prSet/>
      <dgm:spPr/>
      <dgm:t>
        <a:bodyPr/>
        <a:lstStyle/>
        <a:p>
          <a:endParaRPr lang="en-US"/>
        </a:p>
      </dgm:t>
    </dgm:pt>
    <dgm:pt modelId="{6F810935-782B-48AB-822F-43AE0D40CC79}" type="sibTrans" cxnId="{69BA59A6-F0F9-4736-81E7-46DA44808DA6}">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1D23BFE1-5B69-4F58-A9D4-39407CD06708}" type="pres">
      <dgm:prSet presAssocID="{1345674E-1FA4-4128-9B91-A9300F7DE354}" presName="composite" presStyleCnt="0"/>
      <dgm:spPr/>
    </dgm:pt>
    <dgm:pt modelId="{EF7F9CF3-CFA6-497D-8D42-1CF4A0AEDB32}" type="pres">
      <dgm:prSet presAssocID="{1345674E-1FA4-4128-9B91-A9300F7DE354}" presName="parTx" presStyleLbl="node1" presStyleIdx="0" presStyleCnt="4" custLinFactNeighborX="-7" custLinFactNeighborY="-1450">
        <dgm:presLayoutVars>
          <dgm:chMax val="0"/>
          <dgm:chPref val="0"/>
          <dgm:bulletEnabled val="1"/>
        </dgm:presLayoutVars>
      </dgm:prSet>
      <dgm:spPr/>
    </dgm:pt>
    <dgm:pt modelId="{19E4356B-67D4-4949-8E58-19096E7D2404}" type="pres">
      <dgm:prSet presAssocID="{1345674E-1FA4-4128-9B91-A9300F7DE354}" presName="desTx" presStyleLbl="revTx" presStyleIdx="0" presStyleCnt="3">
        <dgm:presLayoutVars>
          <dgm:bulletEnabled val="1"/>
        </dgm:presLayoutVars>
      </dgm:prSet>
      <dgm:spPr/>
    </dgm:pt>
    <dgm:pt modelId="{B5007AF3-8841-4744-AD1E-2CFCFC69A83E}" type="pres">
      <dgm:prSet presAssocID="{5EF964AB-8450-4D0D-A874-754106BD16D3}" presName="space" presStyleCnt="0"/>
      <dgm:spPr/>
    </dgm:pt>
    <dgm:pt modelId="{CEDC4EEC-D4B9-4C6C-91B4-A1FEE99C81AC}" type="pres">
      <dgm:prSet presAssocID="{C34FA6DB-C5E2-4E1F-BF18-11D599793A82}" presName="composite" presStyleCnt="0"/>
      <dgm:spPr/>
    </dgm:pt>
    <dgm:pt modelId="{B0BC3471-D5CB-40A0-A885-D0952CC5DBCC}" type="pres">
      <dgm:prSet presAssocID="{C34FA6DB-C5E2-4E1F-BF18-11D599793A82}" presName="parTx" presStyleLbl="node1" presStyleIdx="1" presStyleCnt="4">
        <dgm:presLayoutVars>
          <dgm:chMax val="0"/>
          <dgm:chPref val="0"/>
          <dgm:bulletEnabled val="1"/>
        </dgm:presLayoutVars>
      </dgm:prSet>
      <dgm:spPr/>
    </dgm:pt>
    <dgm:pt modelId="{08C45126-A888-443E-9702-39B26ED82EA4}" type="pres">
      <dgm:prSet presAssocID="{C34FA6DB-C5E2-4E1F-BF18-11D599793A82}" presName="desTx" presStyleLbl="revTx" presStyleIdx="1" presStyleCnt="3">
        <dgm:presLayoutVars>
          <dgm:bulletEnabled val="1"/>
        </dgm:presLayoutVars>
      </dgm:prSet>
      <dgm:spPr/>
    </dgm:pt>
    <dgm:pt modelId="{F1255665-27B9-4D54-8222-99940D266EE3}" type="pres">
      <dgm:prSet presAssocID="{9133680B-B4CC-4199-B1B5-6776A78AE30D}" presName="space" presStyleCnt="0"/>
      <dgm:spPr/>
    </dgm:pt>
    <dgm:pt modelId="{FE5F59F6-4AD4-47F3-A320-0593B8E2776A}" type="pres">
      <dgm:prSet presAssocID="{54F876B8-FA99-4233-BA97-89BAADD1D896}" presName="composite" presStyleCnt="0"/>
      <dgm:spPr/>
    </dgm:pt>
    <dgm:pt modelId="{6B450A9C-7D94-4D5D-AC41-932AA9F3F8F2}" type="pres">
      <dgm:prSet presAssocID="{54F876B8-FA99-4233-BA97-89BAADD1D896}" presName="parTx" presStyleLbl="node1" presStyleIdx="2" presStyleCnt="4">
        <dgm:presLayoutVars>
          <dgm:chMax val="0"/>
          <dgm:chPref val="0"/>
          <dgm:bulletEnabled val="1"/>
        </dgm:presLayoutVars>
      </dgm:prSet>
      <dgm:spPr/>
    </dgm:pt>
    <dgm:pt modelId="{0CE561E3-453B-4730-8445-45486BAA947D}" type="pres">
      <dgm:prSet presAssocID="{54F876B8-FA99-4233-BA97-89BAADD1D896}" presName="desTx" presStyleLbl="revTx" presStyleIdx="2" presStyleCnt="3" custLinFactNeighborX="13365" custLinFactNeighborY="-2180">
        <dgm:presLayoutVars>
          <dgm:bulletEnabled val="1"/>
        </dgm:presLayoutVars>
      </dgm:prSet>
      <dgm:spPr/>
    </dgm:pt>
    <dgm:pt modelId="{59687DC9-5B0E-46E3-9D54-60DFCFFF0556}" type="pres">
      <dgm:prSet presAssocID="{B89C9A20-BB22-4664-8B5B-5CB0DDC037CA}" presName="space" presStyleCnt="0"/>
      <dgm:spPr/>
    </dgm:pt>
    <dgm:pt modelId="{0355915D-535C-4B9C-B916-5B6BBF0549A9}" type="pres">
      <dgm:prSet presAssocID="{F429F440-D289-4C82-9A05-A7D148977DD9}" presName="composite" presStyleCnt="0"/>
      <dgm:spPr/>
    </dgm:pt>
    <dgm:pt modelId="{29B9E40B-DE6B-4BE0-8D2C-725BF922A31E}" type="pres">
      <dgm:prSet presAssocID="{F429F440-D289-4C82-9A05-A7D148977DD9}" presName="parTx" presStyleLbl="node1" presStyleIdx="3" presStyleCnt="4">
        <dgm:presLayoutVars>
          <dgm:chMax val="0"/>
          <dgm:chPref val="0"/>
          <dgm:bulletEnabled val="1"/>
        </dgm:presLayoutVars>
      </dgm:prSet>
      <dgm:spPr/>
    </dgm:pt>
    <dgm:pt modelId="{595E0939-090C-4576-9409-99E6AE08A806}" type="pres">
      <dgm:prSet presAssocID="{F429F440-D289-4C82-9A05-A7D148977DD9}" presName="desTx" presStyleLbl="revTx" presStyleIdx="2" presStyleCnt="3">
        <dgm:presLayoutVars>
          <dgm:bulletEnabled val="1"/>
        </dgm:presLayoutVars>
      </dgm:prSet>
      <dgm:spPr/>
    </dgm:pt>
  </dgm:ptLst>
  <dgm:cxnLst>
    <dgm:cxn modelId="{C26BF301-0A29-4BFC-B1F1-F87AB79BF66D}" type="presOf" srcId="{1345674E-1FA4-4128-9B91-A9300F7DE354}" destId="{EF7F9CF3-CFA6-497D-8D42-1CF4A0AEDB32}" srcOrd="0" destOrd="0" presId="urn:microsoft.com/office/officeart/2005/8/layout/chevron1"/>
    <dgm:cxn modelId="{565CCF09-715D-461A-A1E3-A053E1FFA9C0}" type="presOf" srcId="{F429F440-D289-4C82-9A05-A7D148977DD9}" destId="{29B9E40B-DE6B-4BE0-8D2C-725BF922A31E}" srcOrd="0" destOrd="0" presId="urn:microsoft.com/office/officeart/2005/8/layout/chevron1"/>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20FEBA12-1AC9-444C-9D90-E5A13F86E5C3}" type="presOf" srcId="{FD7FAC75-5B96-4631-9E8A-8A6473AA310F}" destId="{08C45126-A888-443E-9702-39B26ED82EA4}" srcOrd="0" destOrd="1" presId="urn:microsoft.com/office/officeart/2005/8/layout/chevron1"/>
    <dgm:cxn modelId="{CC0C7F27-FAB8-4902-BE45-93F5A2A58F0F}" type="presOf" srcId="{2F9E0861-A55B-4163-8AA4-437CD8D50979}" destId="{08C45126-A888-443E-9702-39B26ED82EA4}" srcOrd="0" destOrd="2" presId="urn:microsoft.com/office/officeart/2005/8/layout/chevron1"/>
    <dgm:cxn modelId="{1F307928-F19A-4511-AE00-329424FEA963}" type="presOf" srcId="{C34FA6DB-C5E2-4E1F-BF18-11D599793A82}" destId="{B0BC3471-D5CB-40A0-A885-D0952CC5DBCC}" srcOrd="0" destOrd="0" presId="urn:microsoft.com/office/officeart/2005/8/layout/chevron1"/>
    <dgm:cxn modelId="{739D213E-9B0C-46B9-9D15-ACC994021E83}" srcId="{C34FA6DB-C5E2-4E1F-BF18-11D599793A82}" destId="{2F9E0861-A55B-4163-8AA4-437CD8D50979}" srcOrd="2" destOrd="0" parTransId="{BFC633F0-5BA1-47B9-8365-D87F273269D1}" sibTransId="{AE7974AD-6C75-4356-A8A2-60EBF61DD3AA}"/>
    <dgm:cxn modelId="{E5788242-D110-43EB-91A5-070CD4A62B39}" type="presOf" srcId="{794638B2-9540-43AB-B021-27216AD69FEF}" destId="{C740BCB3-715B-4BDA-B317-FF53A6E0035D}" srcOrd="0" destOrd="0" presId="urn:microsoft.com/office/officeart/2005/8/layout/chevron1"/>
    <dgm:cxn modelId="{B820A87C-BEE0-4D80-8905-7CE064C7F4CB}" srcId="{54F876B8-FA99-4233-BA97-89BAADD1D896}" destId="{6B5627A8-DB44-4745-863D-61435E3B5C08}" srcOrd="1" destOrd="0" parTransId="{7D204CA1-9A58-4927-A914-B9EDABF78094}" sibTransId="{3C2A3265-26D5-443B-8F98-77F3DDC6B633}"/>
    <dgm:cxn modelId="{771B128F-6B4F-4EE1-BBA3-17E69D0AA967}" srcId="{794638B2-9540-43AB-B021-27216AD69FEF}" destId="{F429F440-D289-4C82-9A05-A7D148977DD9}" srcOrd="3" destOrd="0" parTransId="{DEDB23F7-D03D-44AA-8A33-A55272642E08}" sibTransId="{29F3EB35-E475-4DA5-B240-20E9481C2C06}"/>
    <dgm:cxn modelId="{D55F1E8F-3C86-42D5-B426-F2CAFDE38474}" type="presOf" srcId="{54F876B8-FA99-4233-BA97-89BAADD1D896}" destId="{6B450A9C-7D94-4D5D-AC41-932AA9F3F8F2}" srcOrd="0" destOrd="0" presId="urn:microsoft.com/office/officeart/2005/8/layout/chevron1"/>
    <dgm:cxn modelId="{8DBC7396-2475-4F98-B09C-55DC220C418F}" type="presOf" srcId="{19651F3C-47AC-4C6B-83A0-270748FEA058}" destId="{19E4356B-67D4-4949-8E58-19096E7D2404}" srcOrd="0" destOrd="1" presId="urn:microsoft.com/office/officeart/2005/8/layout/chevron1"/>
    <dgm:cxn modelId="{B86AC69C-CE06-4FD1-A2CC-07D93E5D15A0}" srcId="{794638B2-9540-43AB-B021-27216AD69FEF}" destId="{1345674E-1FA4-4128-9B91-A9300F7DE354}" srcOrd="0" destOrd="0" parTransId="{08161E15-EE8A-4D0C-A190-C3A2B458518B}" sibTransId="{5EF964AB-8450-4D0D-A874-754106BD16D3}"/>
    <dgm:cxn modelId="{69BA59A6-F0F9-4736-81E7-46DA44808DA6}" srcId="{54F876B8-FA99-4233-BA97-89BAADD1D896}" destId="{7CA58875-3D05-4050-83DB-E01687E7FEDC}" srcOrd="2" destOrd="0" parTransId="{B1BC284A-BD33-4CF7-81F7-9BBBD495FCBD}" sibTransId="{6F810935-782B-48AB-822F-43AE0D40CC79}"/>
    <dgm:cxn modelId="{C3FC7FB1-E7DC-442B-AA78-E49E124308BC}" type="presOf" srcId="{265E3F52-1B93-4FC2-A58E-14BDAABB5E85}" destId="{0CE561E3-453B-4730-8445-45486BAA947D}" srcOrd="0" destOrd="0" presId="urn:microsoft.com/office/officeart/2005/8/layout/chevron1"/>
    <dgm:cxn modelId="{5D9623B6-8F55-4B39-8FEB-2B5B11F0DCE5}" srcId="{C34FA6DB-C5E2-4E1F-BF18-11D599793A82}" destId="{7980AB31-E245-4A03-A80A-1C56C7534A3A}" srcOrd="0" destOrd="0" parTransId="{87728C88-E910-438D-A9E9-84A51AC51303}" sibTransId="{43F01112-B075-46FD-A762-F47A4E754FC3}"/>
    <dgm:cxn modelId="{680F34BE-C991-40F5-AB46-990E81FCA29E}" type="presOf" srcId="{7980AB31-E245-4A03-A80A-1C56C7534A3A}" destId="{08C45126-A888-443E-9702-39B26ED82EA4}" srcOrd="0" destOrd="0" presId="urn:microsoft.com/office/officeart/2005/8/layout/chevron1"/>
    <dgm:cxn modelId="{5308DFBE-F897-4AE7-8B30-2E609AB844A2}" type="presOf" srcId="{A35C5C88-1FBA-4F3D-AC8F-D17B3C3DAE54}" destId="{19E4356B-67D4-4949-8E58-19096E7D2404}" srcOrd="0" destOrd="0" presId="urn:microsoft.com/office/officeart/2005/8/layout/chevron1"/>
    <dgm:cxn modelId="{2FCAC4C0-8B14-4EBB-BF73-CC038243FDB8}" srcId="{54F876B8-FA99-4233-BA97-89BAADD1D896}" destId="{265E3F52-1B93-4FC2-A58E-14BDAABB5E85}" srcOrd="0" destOrd="0" parTransId="{A219456B-58C5-43CB-9B37-D0CCCBE60B84}" sibTransId="{D4449353-0AB6-4CC6-B386-5DA5CCF35EBF}"/>
    <dgm:cxn modelId="{2FE1E4CB-23CE-4583-AE0B-2AC773C08DB9}" type="presOf" srcId="{7CA58875-3D05-4050-83DB-E01687E7FEDC}" destId="{0CE561E3-453B-4730-8445-45486BAA947D}" srcOrd="0" destOrd="2" presId="urn:microsoft.com/office/officeart/2005/8/layout/chevron1"/>
    <dgm:cxn modelId="{18A845DB-03C2-47DC-9637-4E585A70F04C}" type="presOf" srcId="{6B5627A8-DB44-4745-863D-61435E3B5C08}" destId="{0CE561E3-453B-4730-8445-45486BAA947D}" srcOrd="0" destOrd="1" presId="urn:microsoft.com/office/officeart/2005/8/layout/chevron1"/>
    <dgm:cxn modelId="{FFDF8BE8-4779-4049-9D67-270CDE9FFCED}" srcId="{1345674E-1FA4-4128-9B91-A9300F7DE354}" destId="{19651F3C-47AC-4C6B-83A0-270748FEA058}" srcOrd="1" destOrd="0" parTransId="{978D150F-EFB5-4BCD-BCB0-CC6EA8581299}" sibTransId="{44551D2A-5E72-46D3-8304-C7592B9FAA1C}"/>
    <dgm:cxn modelId="{724ED1EF-CCAA-4C84-8D7B-9C78C6DED5AA}" srcId="{1345674E-1FA4-4128-9B91-A9300F7DE354}" destId="{A35C5C88-1FBA-4F3D-AC8F-D17B3C3DAE54}" srcOrd="0" destOrd="0" parTransId="{965232D0-B550-41F4-91CA-6E731AB147EA}" sibTransId="{426A362F-8BC2-4E09-8AA7-1BA7E2C802ED}"/>
    <dgm:cxn modelId="{C6B6F9F4-E7B2-4E2E-AAB3-1C2C5A2664F7}" srcId="{C34FA6DB-C5E2-4E1F-BF18-11D599793A82}" destId="{FD7FAC75-5B96-4631-9E8A-8A6473AA310F}" srcOrd="1" destOrd="0" parTransId="{7C676650-3FD5-4AB3-A87A-4F33698A8E7C}" sibTransId="{E461B95E-0E0C-43C9-9C63-070AAC0F0756}"/>
    <dgm:cxn modelId="{6A942F1A-F63D-4A77-BDCB-DB175738F116}" type="presParOf" srcId="{C740BCB3-715B-4BDA-B317-FF53A6E0035D}" destId="{1D23BFE1-5B69-4F58-A9D4-39407CD06708}" srcOrd="0" destOrd="0" presId="urn:microsoft.com/office/officeart/2005/8/layout/chevron1"/>
    <dgm:cxn modelId="{6C1AB8B2-6774-4E89-B48A-232411E77793}" type="presParOf" srcId="{1D23BFE1-5B69-4F58-A9D4-39407CD06708}" destId="{EF7F9CF3-CFA6-497D-8D42-1CF4A0AEDB32}" srcOrd="0" destOrd="0" presId="urn:microsoft.com/office/officeart/2005/8/layout/chevron1"/>
    <dgm:cxn modelId="{3CFF3FA6-9F02-4AE9-BD1C-8F3626FAD7E8}" type="presParOf" srcId="{1D23BFE1-5B69-4F58-A9D4-39407CD06708}" destId="{19E4356B-67D4-4949-8E58-19096E7D2404}" srcOrd="1" destOrd="0" presId="urn:microsoft.com/office/officeart/2005/8/layout/chevron1"/>
    <dgm:cxn modelId="{71358F3C-AD97-4C92-8E46-0FAF4EFD1860}" type="presParOf" srcId="{C740BCB3-715B-4BDA-B317-FF53A6E0035D}" destId="{B5007AF3-8841-4744-AD1E-2CFCFC69A83E}" srcOrd="1" destOrd="0" presId="urn:microsoft.com/office/officeart/2005/8/layout/chevron1"/>
    <dgm:cxn modelId="{01FA59C1-D27A-4C5F-9B6E-6F52026351B3}" type="presParOf" srcId="{C740BCB3-715B-4BDA-B317-FF53A6E0035D}" destId="{CEDC4EEC-D4B9-4C6C-91B4-A1FEE99C81AC}" srcOrd="2" destOrd="0" presId="urn:microsoft.com/office/officeart/2005/8/layout/chevron1"/>
    <dgm:cxn modelId="{89B8E52D-E8E7-4B24-AF9F-0B7B5C1E397B}" type="presParOf" srcId="{CEDC4EEC-D4B9-4C6C-91B4-A1FEE99C81AC}" destId="{B0BC3471-D5CB-40A0-A885-D0952CC5DBCC}" srcOrd="0" destOrd="0" presId="urn:microsoft.com/office/officeart/2005/8/layout/chevron1"/>
    <dgm:cxn modelId="{6DB015BE-366B-4FDB-B975-78FFCE8C7761}" type="presParOf" srcId="{CEDC4EEC-D4B9-4C6C-91B4-A1FEE99C81AC}" destId="{08C45126-A888-443E-9702-39B26ED82EA4}" srcOrd="1" destOrd="0" presId="urn:microsoft.com/office/officeart/2005/8/layout/chevron1"/>
    <dgm:cxn modelId="{5123C810-910D-419D-A23B-BCAF4CF3BE7E}" type="presParOf" srcId="{C740BCB3-715B-4BDA-B317-FF53A6E0035D}" destId="{F1255665-27B9-4D54-8222-99940D266EE3}" srcOrd="3" destOrd="0" presId="urn:microsoft.com/office/officeart/2005/8/layout/chevron1"/>
    <dgm:cxn modelId="{CF688EBF-9175-458F-9A98-0127E4460EAC}" type="presParOf" srcId="{C740BCB3-715B-4BDA-B317-FF53A6E0035D}" destId="{FE5F59F6-4AD4-47F3-A320-0593B8E2776A}" srcOrd="4" destOrd="0" presId="urn:microsoft.com/office/officeart/2005/8/layout/chevron1"/>
    <dgm:cxn modelId="{E8187D7D-6FF9-4C28-810B-176E82CD803C}" type="presParOf" srcId="{FE5F59F6-4AD4-47F3-A320-0593B8E2776A}" destId="{6B450A9C-7D94-4D5D-AC41-932AA9F3F8F2}" srcOrd="0" destOrd="0" presId="urn:microsoft.com/office/officeart/2005/8/layout/chevron1"/>
    <dgm:cxn modelId="{4AA96ECC-59CC-4CB1-9696-B69C1157E411}" type="presParOf" srcId="{FE5F59F6-4AD4-47F3-A320-0593B8E2776A}" destId="{0CE561E3-453B-4730-8445-45486BAA947D}" srcOrd="1" destOrd="0" presId="urn:microsoft.com/office/officeart/2005/8/layout/chevron1"/>
    <dgm:cxn modelId="{99E6CAF4-2284-48DA-8667-06428F758186}" type="presParOf" srcId="{C740BCB3-715B-4BDA-B317-FF53A6E0035D}" destId="{59687DC9-5B0E-46E3-9D54-60DFCFFF0556}" srcOrd="5" destOrd="0" presId="urn:microsoft.com/office/officeart/2005/8/layout/chevron1"/>
    <dgm:cxn modelId="{540DFC3E-A625-4C5C-8259-69645E6421A3}" type="presParOf" srcId="{C740BCB3-715B-4BDA-B317-FF53A6E0035D}" destId="{0355915D-535C-4B9C-B916-5B6BBF0549A9}" srcOrd="6" destOrd="0" presId="urn:microsoft.com/office/officeart/2005/8/layout/chevron1"/>
    <dgm:cxn modelId="{ACCB9E2C-46C3-484A-9C96-25DE5C8ED1CD}" type="presParOf" srcId="{0355915D-535C-4B9C-B916-5B6BBF0549A9}" destId="{29B9E40B-DE6B-4BE0-8D2C-725BF922A31E}" srcOrd="0" destOrd="0" presId="urn:microsoft.com/office/officeart/2005/8/layout/chevron1"/>
    <dgm:cxn modelId="{E78E1F42-99E1-471F-B955-668F2E090F84}" type="presParOf" srcId="{0355915D-535C-4B9C-B916-5B6BBF0549A9}" destId="{595E0939-090C-4576-9409-99E6AE08A806}"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n-US" sz="1600" dirty="0">
              <a:solidFill>
                <a:schemeClr val="tx1"/>
              </a:solidFill>
            </a:rPr>
            <a:t> Data Pre-processing .</a:t>
          </a:r>
        </a:p>
        <a:p>
          <a:r>
            <a:rPr lang="en-US" sz="2000" b="1" dirty="0">
              <a:solidFill>
                <a:srgbClr val="FF0000"/>
              </a:solidFill>
            </a:rPr>
            <a:t>100%</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C34FA6DB-C5E2-4E1F-BF18-11D599793A82}">
      <dgm:prSet phldrT="[Tex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pPr algn="ctr"/>
          <a:r>
            <a:rPr lang="en-US" sz="1600" dirty="0">
              <a:solidFill>
                <a:schemeClr val="tx1"/>
              </a:solidFill>
            </a:rPr>
            <a:t>Analyzing the Features used for the metric Creation.</a:t>
          </a:r>
        </a:p>
        <a:p>
          <a:pPr algn="ctr"/>
          <a:r>
            <a:rPr lang="en-US" sz="2000" b="1" dirty="0">
              <a:solidFill>
                <a:srgbClr val="FF0000"/>
              </a:solidFill>
            </a:rPr>
            <a:t>100%</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54F876B8-FA99-4233-BA97-89BAADD1D896}">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400" b="0" u="none" dirty="0">
              <a:solidFill>
                <a:schemeClr val="tx1"/>
              </a:solidFill>
            </a:rPr>
            <a:t>Generating the equation 7</a:t>
          </a:r>
          <a:r>
            <a:rPr lang="en-US" sz="2000" b="1" u="none" dirty="0">
              <a:solidFill>
                <a:srgbClr val="FF0000"/>
              </a:solidFill>
            </a:rPr>
            <a:t>5%</a:t>
          </a:r>
          <a:endParaRPr lang="en-US" sz="2000" b="1" dirty="0">
            <a:solidFill>
              <a:srgbClr val="FF0000"/>
            </a:solidFill>
          </a:endParaRPr>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F429F440-D289-4C82-9A05-A7D148977DD9}">
      <dgm:prSet>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dirty="0">
              <a:solidFill>
                <a:schemeClr val="tx1"/>
              </a:solidFill>
            </a:rPr>
            <a:t>Create a Library containing the measurement</a:t>
          </a:r>
        </a:p>
        <a:p>
          <a:r>
            <a:rPr lang="en-US" b="1" dirty="0">
              <a:solidFill>
                <a:srgbClr val="FF0000"/>
              </a:solidFill>
            </a:rPr>
            <a:t>0%</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06819BD4-A1BB-4C2F-9C10-1E1943C69A1C}" type="pres">
      <dgm:prSet presAssocID="{1345674E-1FA4-4128-9B91-A9300F7DE354}" presName="parTxOnly" presStyleLbl="node1" presStyleIdx="0" presStyleCnt="4" custScaleX="130419" custScaleY="183754">
        <dgm:presLayoutVars>
          <dgm:chMax val="0"/>
          <dgm:chPref val="0"/>
          <dgm:bulletEnabled val="1"/>
        </dgm:presLayoutVars>
      </dgm:prSet>
      <dgm:spPr/>
    </dgm:pt>
    <dgm:pt modelId="{61B17B66-536C-4140-BC2C-D2B96CCB6966}" type="pres">
      <dgm:prSet presAssocID="{5EF964AB-8450-4D0D-A874-754106BD16D3}" presName="parTxOnlySpace" presStyleCnt="0"/>
      <dgm:spPr/>
    </dgm:pt>
    <dgm:pt modelId="{F2A9C5BD-7002-4C33-AAB2-DFF5E6A36E2B}" type="pres">
      <dgm:prSet presAssocID="{C34FA6DB-C5E2-4E1F-BF18-11D599793A82}" presName="parTxOnly" presStyleLbl="node1" presStyleIdx="1" presStyleCnt="4" custScaleX="133792" custScaleY="179001">
        <dgm:presLayoutVars>
          <dgm:chMax val="0"/>
          <dgm:chPref val="0"/>
          <dgm:bulletEnabled val="1"/>
        </dgm:presLayoutVars>
      </dgm:prSet>
      <dgm:spPr/>
    </dgm:pt>
    <dgm:pt modelId="{8D2B4F50-DFB3-49E3-BF0A-C78F27BC8F25}" type="pres">
      <dgm:prSet presAssocID="{9133680B-B4CC-4199-B1B5-6776A78AE30D}" presName="parTxOnlySpace" presStyleCnt="0"/>
      <dgm:spPr/>
    </dgm:pt>
    <dgm:pt modelId="{457EBA05-5D90-45A9-BCFB-07808813338D}" type="pres">
      <dgm:prSet presAssocID="{54F876B8-FA99-4233-BA97-89BAADD1D896}" presName="parTxOnly" presStyleLbl="node1" presStyleIdx="2" presStyleCnt="4" custScaleX="116784" custScaleY="184561" custLinFactNeighborX="-7636" custLinFactNeighborY="-1968">
        <dgm:presLayoutVars>
          <dgm:chMax val="0"/>
          <dgm:chPref val="0"/>
          <dgm:bulletEnabled val="1"/>
        </dgm:presLayoutVars>
      </dgm:prSet>
      <dgm:spPr/>
    </dgm:pt>
    <dgm:pt modelId="{9F4DEF80-B89A-4D86-82C3-734966CD636F}" type="pres">
      <dgm:prSet presAssocID="{B89C9A20-BB22-4664-8B5B-5CB0DDC037CA}" presName="parTxOnlySpace" presStyleCnt="0"/>
      <dgm:spPr/>
    </dgm:pt>
    <dgm:pt modelId="{3E3BDBED-B3B0-4D07-85F3-F13F2FE958BD}" type="pres">
      <dgm:prSet presAssocID="{F429F440-D289-4C82-9A05-A7D148977DD9}" presName="parTxOnly" presStyleLbl="node1" presStyleIdx="3" presStyleCnt="4" custScaleX="108540" custScaleY="116266">
        <dgm:presLayoutVars>
          <dgm:chMax val="0"/>
          <dgm:chPref val="0"/>
          <dgm:bulletEnabled val="1"/>
        </dgm:presLayoutVars>
      </dgm:prSet>
      <dgm:spPr/>
    </dgm:pt>
  </dgm:ptLst>
  <dgm:cxnLst>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1B0D1113-9445-4FFD-905E-531DE2B016D8}" type="presOf" srcId="{F429F440-D289-4C82-9A05-A7D148977DD9}" destId="{3E3BDBED-B3B0-4D07-85F3-F13F2FE958BD}" srcOrd="0" destOrd="0" presId="urn:microsoft.com/office/officeart/2005/8/layout/chevron1"/>
    <dgm:cxn modelId="{E5788242-D110-43EB-91A5-070CD4A62B39}" type="presOf" srcId="{794638B2-9540-43AB-B021-27216AD69FEF}" destId="{C740BCB3-715B-4BDA-B317-FF53A6E0035D}" srcOrd="0" destOrd="0" presId="urn:microsoft.com/office/officeart/2005/8/layout/chevron1"/>
    <dgm:cxn modelId="{771B128F-6B4F-4EE1-BBA3-17E69D0AA967}" srcId="{794638B2-9540-43AB-B021-27216AD69FEF}" destId="{F429F440-D289-4C82-9A05-A7D148977DD9}" srcOrd="3" destOrd="0" parTransId="{DEDB23F7-D03D-44AA-8A33-A55272642E08}" sibTransId="{29F3EB35-E475-4DA5-B240-20E9481C2C06}"/>
    <dgm:cxn modelId="{B86AC69C-CE06-4FD1-A2CC-07D93E5D15A0}" srcId="{794638B2-9540-43AB-B021-27216AD69FEF}" destId="{1345674E-1FA4-4128-9B91-A9300F7DE354}" srcOrd="0" destOrd="0" parTransId="{08161E15-EE8A-4D0C-A190-C3A2B458518B}" sibTransId="{5EF964AB-8450-4D0D-A874-754106BD16D3}"/>
    <dgm:cxn modelId="{C44A739E-75EA-45D9-BEB8-1E5206C2141A}" type="presOf" srcId="{1345674E-1FA4-4128-9B91-A9300F7DE354}" destId="{06819BD4-A1BB-4C2F-9C10-1E1943C69A1C}" srcOrd="0" destOrd="0" presId="urn:microsoft.com/office/officeart/2005/8/layout/chevron1"/>
    <dgm:cxn modelId="{44E4E4CA-A54D-4A6F-A607-CD09EC532B26}" type="presOf" srcId="{C34FA6DB-C5E2-4E1F-BF18-11D599793A82}" destId="{F2A9C5BD-7002-4C33-AAB2-DFF5E6A36E2B}" srcOrd="0" destOrd="0" presId="urn:microsoft.com/office/officeart/2005/8/layout/chevron1"/>
    <dgm:cxn modelId="{272FE2D6-12EE-4664-A523-5A05AC60073E}" type="presOf" srcId="{54F876B8-FA99-4233-BA97-89BAADD1D896}" destId="{457EBA05-5D90-45A9-BCFB-07808813338D}" srcOrd="0" destOrd="0" presId="urn:microsoft.com/office/officeart/2005/8/layout/chevron1"/>
    <dgm:cxn modelId="{D22425A3-6E55-4B9C-A253-4571EA14CEE0}" type="presParOf" srcId="{C740BCB3-715B-4BDA-B317-FF53A6E0035D}" destId="{06819BD4-A1BB-4C2F-9C10-1E1943C69A1C}" srcOrd="0" destOrd="0" presId="urn:microsoft.com/office/officeart/2005/8/layout/chevron1"/>
    <dgm:cxn modelId="{A68B37A2-4D1E-40D0-8005-923F57CDC25E}" type="presParOf" srcId="{C740BCB3-715B-4BDA-B317-FF53A6E0035D}" destId="{61B17B66-536C-4140-BC2C-D2B96CCB6966}" srcOrd="1" destOrd="0" presId="urn:microsoft.com/office/officeart/2005/8/layout/chevron1"/>
    <dgm:cxn modelId="{681777A4-E686-47C5-B746-842B68D37E8A}" type="presParOf" srcId="{C740BCB3-715B-4BDA-B317-FF53A6E0035D}" destId="{F2A9C5BD-7002-4C33-AAB2-DFF5E6A36E2B}" srcOrd="2" destOrd="0" presId="urn:microsoft.com/office/officeart/2005/8/layout/chevron1"/>
    <dgm:cxn modelId="{B689A12D-02D9-419F-9038-D7E7E0DAA6C0}" type="presParOf" srcId="{C740BCB3-715B-4BDA-B317-FF53A6E0035D}" destId="{8D2B4F50-DFB3-49E3-BF0A-C78F27BC8F25}" srcOrd="3" destOrd="0" presId="urn:microsoft.com/office/officeart/2005/8/layout/chevron1"/>
    <dgm:cxn modelId="{AD0DD7AD-3491-4C15-91FD-8479C49823BD}" type="presParOf" srcId="{C740BCB3-715B-4BDA-B317-FF53A6E0035D}" destId="{457EBA05-5D90-45A9-BCFB-07808813338D}" srcOrd="4" destOrd="0" presId="urn:microsoft.com/office/officeart/2005/8/layout/chevron1"/>
    <dgm:cxn modelId="{7073D528-01EA-4F67-9675-ADFABA498982}" type="presParOf" srcId="{C740BCB3-715B-4BDA-B317-FF53A6E0035D}" destId="{9F4DEF80-B89A-4D86-82C3-734966CD636F}" srcOrd="5" destOrd="0" presId="urn:microsoft.com/office/officeart/2005/8/layout/chevron1"/>
    <dgm:cxn modelId="{833377CE-8C24-46E2-B06C-3ADE5573690C}" type="presParOf" srcId="{C740BCB3-715B-4BDA-B317-FF53A6E0035D}" destId="{3E3BDBED-B3B0-4D07-85F3-F13F2FE958BD}"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EB2CEEC-95B3-41E8-A99D-CF99B3DFD2A8}"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B380BFFE-114E-4768-8629-52C9C0618623}">
      <dgm:prSet/>
      <dgm:spPr/>
      <dgm:t>
        <a:bodyPr/>
        <a:lstStyle/>
        <a:p>
          <a:r>
            <a:rPr lang="en-US" b="1" i="0" baseline="0"/>
            <a:t>1.Select UCF101Diving Category</a:t>
          </a:r>
          <a:endParaRPr lang="en-US"/>
        </a:p>
      </dgm:t>
    </dgm:pt>
    <dgm:pt modelId="{6AAC7B9D-36BA-4057-B28D-1B36DBC23616}" type="parTrans" cxnId="{3D7CAEFE-E3B7-41BE-970E-92481FFCF633}">
      <dgm:prSet/>
      <dgm:spPr/>
      <dgm:t>
        <a:bodyPr/>
        <a:lstStyle/>
        <a:p>
          <a:endParaRPr lang="en-US"/>
        </a:p>
      </dgm:t>
    </dgm:pt>
    <dgm:pt modelId="{D12A72FD-9882-456D-9507-8A4F8FA86602}" type="sibTrans" cxnId="{3D7CAEFE-E3B7-41BE-970E-92481FFCF633}">
      <dgm:prSet/>
      <dgm:spPr/>
      <dgm:t>
        <a:bodyPr/>
        <a:lstStyle/>
        <a:p>
          <a:endParaRPr lang="en-US"/>
        </a:p>
      </dgm:t>
    </dgm:pt>
    <dgm:pt modelId="{C4732500-F3F0-486B-9411-197325612694}">
      <dgm:prSet/>
      <dgm:spPr/>
      <dgm:t>
        <a:bodyPr/>
        <a:lstStyle/>
        <a:p>
          <a:r>
            <a:rPr lang="en-US" b="0" i="0" baseline="0"/>
            <a:t>Ensure gender annotations are available </a:t>
          </a:r>
          <a:endParaRPr lang="en-US"/>
        </a:p>
      </dgm:t>
    </dgm:pt>
    <dgm:pt modelId="{6ED740C9-664D-4AE7-BE3F-AC30AED49FA0}" type="parTrans" cxnId="{969AF461-D51D-4287-8C5D-A58C6EF6F413}">
      <dgm:prSet/>
      <dgm:spPr/>
      <dgm:t>
        <a:bodyPr/>
        <a:lstStyle/>
        <a:p>
          <a:endParaRPr lang="en-US"/>
        </a:p>
      </dgm:t>
    </dgm:pt>
    <dgm:pt modelId="{D91D9CEF-CC8A-4210-8481-B193A35D914A}" type="sibTrans" cxnId="{969AF461-D51D-4287-8C5D-A58C6EF6F413}">
      <dgm:prSet/>
      <dgm:spPr/>
      <dgm:t>
        <a:bodyPr/>
        <a:lstStyle/>
        <a:p>
          <a:endParaRPr lang="en-US"/>
        </a:p>
      </dgm:t>
    </dgm:pt>
    <dgm:pt modelId="{DFE6BE61-464D-4DD7-A99D-ADB56FC6D54A}">
      <dgm:prSet/>
      <dgm:spPr/>
      <dgm:t>
        <a:bodyPr/>
        <a:lstStyle/>
        <a:p>
          <a:r>
            <a:rPr lang="en-US" b="0" i="0" baseline="0"/>
            <a:t>Perform data cleaning and standardization </a:t>
          </a:r>
          <a:endParaRPr lang="en-US"/>
        </a:p>
      </dgm:t>
    </dgm:pt>
    <dgm:pt modelId="{1872B983-750E-4902-930A-7B05E48BF98F}" type="parTrans" cxnId="{484E2F42-6F93-41FB-8660-E49575AE89B0}">
      <dgm:prSet/>
      <dgm:spPr/>
      <dgm:t>
        <a:bodyPr/>
        <a:lstStyle/>
        <a:p>
          <a:endParaRPr lang="en-US"/>
        </a:p>
      </dgm:t>
    </dgm:pt>
    <dgm:pt modelId="{67A2FE44-F72D-4956-B04D-C05EB69EC1F9}" type="sibTrans" cxnId="{484E2F42-6F93-41FB-8660-E49575AE89B0}">
      <dgm:prSet/>
      <dgm:spPr/>
      <dgm:t>
        <a:bodyPr/>
        <a:lstStyle/>
        <a:p>
          <a:endParaRPr lang="en-US"/>
        </a:p>
      </dgm:t>
    </dgm:pt>
    <dgm:pt modelId="{094E4A15-2D80-4595-BF25-FFF61445877F}">
      <dgm:prSet/>
      <dgm:spPr/>
      <dgm:t>
        <a:bodyPr/>
        <a:lstStyle/>
        <a:p>
          <a:r>
            <a:rPr lang="en-US" b="1"/>
            <a:t>2.</a:t>
          </a:r>
          <a:r>
            <a:rPr lang="en-US" b="1" i="0" baseline="0"/>
            <a:t> Extract Scene &amp; Motion Features</a:t>
          </a:r>
          <a:endParaRPr lang="en-US"/>
        </a:p>
      </dgm:t>
    </dgm:pt>
    <dgm:pt modelId="{B40369BE-9B50-4E1B-AA54-0E93787231B2}" type="parTrans" cxnId="{E26BF476-C8D2-4A22-8C48-334DB7CEB013}">
      <dgm:prSet/>
      <dgm:spPr/>
      <dgm:t>
        <a:bodyPr/>
        <a:lstStyle/>
        <a:p>
          <a:endParaRPr lang="en-US"/>
        </a:p>
      </dgm:t>
    </dgm:pt>
    <dgm:pt modelId="{E6A5D863-FBC0-4268-9ED6-7E3E8AA81944}" type="sibTrans" cxnId="{E26BF476-C8D2-4A22-8C48-334DB7CEB013}">
      <dgm:prSet/>
      <dgm:spPr/>
      <dgm:t>
        <a:bodyPr/>
        <a:lstStyle/>
        <a:p>
          <a:endParaRPr lang="en-US"/>
        </a:p>
      </dgm:t>
    </dgm:pt>
    <dgm:pt modelId="{F544C52D-9C74-40B5-8344-8242BFA8893E}">
      <dgm:prSet/>
      <dgm:spPr/>
      <dgm:t>
        <a:bodyPr/>
        <a:lstStyle/>
        <a:p>
          <a:r>
            <a:rPr lang="en-US" b="1" i="0" baseline="0"/>
            <a:t>Scene Analysis</a:t>
          </a:r>
          <a:r>
            <a:rPr lang="en-US" b="0" i="0" baseline="0"/>
            <a:t> </a:t>
          </a:r>
          <a:endParaRPr lang="en-US"/>
        </a:p>
      </dgm:t>
    </dgm:pt>
    <dgm:pt modelId="{6BEBFF03-6C96-4625-9563-72050E0EB0D9}" type="parTrans" cxnId="{A3F881BC-DF82-4C9D-B038-24F0A22E1F2A}">
      <dgm:prSet/>
      <dgm:spPr/>
      <dgm:t>
        <a:bodyPr/>
        <a:lstStyle/>
        <a:p>
          <a:endParaRPr lang="en-US"/>
        </a:p>
      </dgm:t>
    </dgm:pt>
    <dgm:pt modelId="{57854D07-63D2-4AF5-A9C1-19E2AAB12678}" type="sibTrans" cxnId="{A3F881BC-DF82-4C9D-B038-24F0A22E1F2A}">
      <dgm:prSet/>
      <dgm:spPr/>
      <dgm:t>
        <a:bodyPr/>
        <a:lstStyle/>
        <a:p>
          <a:endParaRPr lang="en-US"/>
        </a:p>
      </dgm:t>
    </dgm:pt>
    <dgm:pt modelId="{FAE582A3-7782-463F-BB4C-748987A879D6}">
      <dgm:prSet/>
      <dgm:spPr/>
      <dgm:t>
        <a:bodyPr/>
        <a:lstStyle/>
        <a:p>
          <a:r>
            <a:rPr lang="en-US" b="0" i="0" baseline="0"/>
            <a:t>Use CLIP Model for scene embeddings </a:t>
          </a:r>
          <a:endParaRPr lang="en-US"/>
        </a:p>
      </dgm:t>
    </dgm:pt>
    <dgm:pt modelId="{F00FE6EE-BE99-41D2-9E3C-98B3B1DDBAA5}" type="parTrans" cxnId="{7C79BC8D-A27F-4211-B1A9-C07911FC30D8}">
      <dgm:prSet/>
      <dgm:spPr/>
      <dgm:t>
        <a:bodyPr/>
        <a:lstStyle/>
        <a:p>
          <a:endParaRPr lang="en-US"/>
        </a:p>
      </dgm:t>
    </dgm:pt>
    <dgm:pt modelId="{98831D04-E8C3-4CCF-B5F3-DDF514F97656}" type="sibTrans" cxnId="{7C79BC8D-A27F-4211-B1A9-C07911FC30D8}">
      <dgm:prSet/>
      <dgm:spPr/>
      <dgm:t>
        <a:bodyPr/>
        <a:lstStyle/>
        <a:p>
          <a:endParaRPr lang="en-US"/>
        </a:p>
      </dgm:t>
    </dgm:pt>
    <dgm:pt modelId="{E06EA125-E263-4ABC-80DA-6416BBD67828}">
      <dgm:prSet/>
      <dgm:spPr/>
      <dgm:t>
        <a:bodyPr/>
        <a:lstStyle/>
        <a:p>
          <a:r>
            <a:rPr lang="en-US" b="0" i="0" baseline="0"/>
            <a:t>Reduce dimensions using PCA </a:t>
          </a:r>
          <a:endParaRPr lang="en-US"/>
        </a:p>
      </dgm:t>
    </dgm:pt>
    <dgm:pt modelId="{C8481D4E-647D-44C2-93AD-825C0BACC047}" type="parTrans" cxnId="{4648AF2C-8EB3-42B1-AC97-1D91810EB84F}">
      <dgm:prSet/>
      <dgm:spPr/>
      <dgm:t>
        <a:bodyPr/>
        <a:lstStyle/>
        <a:p>
          <a:endParaRPr lang="en-US"/>
        </a:p>
      </dgm:t>
    </dgm:pt>
    <dgm:pt modelId="{9EE31F2B-7772-4E29-89EE-E62459024471}" type="sibTrans" cxnId="{4648AF2C-8EB3-42B1-AC97-1D91810EB84F}">
      <dgm:prSet/>
      <dgm:spPr/>
      <dgm:t>
        <a:bodyPr/>
        <a:lstStyle/>
        <a:p>
          <a:endParaRPr lang="en-US"/>
        </a:p>
      </dgm:t>
    </dgm:pt>
    <dgm:pt modelId="{ECE565F6-D466-4F15-82B2-8940A7C2B492}">
      <dgm:prSet/>
      <dgm:spPr/>
      <dgm:t>
        <a:bodyPr/>
        <a:lstStyle/>
        <a:p>
          <a:r>
            <a:rPr lang="en-US" b="0" i="0" baseline="0"/>
            <a:t>Apply Clustering (K-Means, GMM) </a:t>
          </a:r>
          <a:endParaRPr lang="en-US"/>
        </a:p>
      </dgm:t>
    </dgm:pt>
    <dgm:pt modelId="{D4B8D275-4EB1-4065-B554-1E82344F40F8}" type="parTrans" cxnId="{F421DD7E-2BC6-4DA7-A8C6-2A6854A58992}">
      <dgm:prSet/>
      <dgm:spPr/>
      <dgm:t>
        <a:bodyPr/>
        <a:lstStyle/>
        <a:p>
          <a:endParaRPr lang="en-US"/>
        </a:p>
      </dgm:t>
    </dgm:pt>
    <dgm:pt modelId="{A09F4CC0-AD3C-4277-ACFB-B765E5925405}" type="sibTrans" cxnId="{F421DD7E-2BC6-4DA7-A8C6-2A6854A58992}">
      <dgm:prSet/>
      <dgm:spPr/>
      <dgm:t>
        <a:bodyPr/>
        <a:lstStyle/>
        <a:p>
          <a:endParaRPr lang="en-US"/>
        </a:p>
      </dgm:t>
    </dgm:pt>
    <dgm:pt modelId="{90A22931-5205-43F1-B7A0-AF37EDF7C324}">
      <dgm:prSet/>
      <dgm:spPr/>
      <dgm:t>
        <a:bodyPr/>
        <a:lstStyle/>
        <a:p>
          <a:r>
            <a:rPr lang="en-US" b="1" i="0" baseline="0"/>
            <a:t>Motion Analysis</a:t>
          </a:r>
          <a:r>
            <a:rPr lang="en-US" b="0" i="0" baseline="0"/>
            <a:t> </a:t>
          </a:r>
          <a:endParaRPr lang="en-US"/>
        </a:p>
      </dgm:t>
    </dgm:pt>
    <dgm:pt modelId="{BD40C081-0A4C-4428-B2B1-A910FC9F6E86}" type="parTrans" cxnId="{84C27E49-12A0-497B-87C3-B483504F76FC}">
      <dgm:prSet/>
      <dgm:spPr/>
      <dgm:t>
        <a:bodyPr/>
        <a:lstStyle/>
        <a:p>
          <a:endParaRPr lang="en-US"/>
        </a:p>
      </dgm:t>
    </dgm:pt>
    <dgm:pt modelId="{4C2E9C5B-EEF7-4F28-8854-A9308298307A}" type="sibTrans" cxnId="{84C27E49-12A0-497B-87C3-B483504F76FC}">
      <dgm:prSet/>
      <dgm:spPr/>
      <dgm:t>
        <a:bodyPr/>
        <a:lstStyle/>
        <a:p>
          <a:endParaRPr lang="en-US"/>
        </a:p>
      </dgm:t>
    </dgm:pt>
    <dgm:pt modelId="{89C5D497-10E5-41A0-B966-1044EE92B2CA}">
      <dgm:prSet/>
      <dgm:spPr/>
      <dgm:t>
        <a:bodyPr/>
        <a:lstStyle/>
        <a:p>
          <a:r>
            <a:rPr lang="en-US" b="0" i="0" baseline="0"/>
            <a:t>Compute Avg. Speed per Second </a:t>
          </a:r>
          <a:endParaRPr lang="en-US"/>
        </a:p>
      </dgm:t>
    </dgm:pt>
    <dgm:pt modelId="{4FA164BD-4B00-4964-A47D-A09A2AD51A9A}" type="parTrans" cxnId="{73BB0626-3D6D-4B44-91A6-F041A3259B7D}">
      <dgm:prSet/>
      <dgm:spPr/>
      <dgm:t>
        <a:bodyPr/>
        <a:lstStyle/>
        <a:p>
          <a:endParaRPr lang="en-US"/>
        </a:p>
      </dgm:t>
    </dgm:pt>
    <dgm:pt modelId="{71B7DA7B-663B-4A51-8BA8-77D145BCFE2A}" type="sibTrans" cxnId="{73BB0626-3D6D-4B44-91A6-F041A3259B7D}">
      <dgm:prSet/>
      <dgm:spPr/>
      <dgm:t>
        <a:bodyPr/>
        <a:lstStyle/>
        <a:p>
          <a:endParaRPr lang="en-US"/>
        </a:p>
      </dgm:t>
    </dgm:pt>
    <dgm:pt modelId="{7930FB50-BE30-4397-AA83-F333B77CA2FA}">
      <dgm:prSet/>
      <dgm:spPr/>
      <dgm:t>
        <a:bodyPr/>
        <a:lstStyle/>
        <a:p>
          <a:r>
            <a:rPr lang="en-US" b="0" i="0" baseline="0"/>
            <a:t>Compute Trajectory Complexity per Second </a:t>
          </a:r>
          <a:endParaRPr lang="en-US"/>
        </a:p>
      </dgm:t>
    </dgm:pt>
    <dgm:pt modelId="{1E17ADAD-8416-4ACE-9DFC-4DC2569B269D}" type="parTrans" cxnId="{8639B549-E6CD-49E9-A7C8-7B3B37ADE3CA}">
      <dgm:prSet/>
      <dgm:spPr/>
      <dgm:t>
        <a:bodyPr/>
        <a:lstStyle/>
        <a:p>
          <a:endParaRPr lang="en-US"/>
        </a:p>
      </dgm:t>
    </dgm:pt>
    <dgm:pt modelId="{C8C56D77-F2BD-4354-A47F-E467AD4D275E}" type="sibTrans" cxnId="{8639B549-E6CD-49E9-A7C8-7B3B37ADE3CA}">
      <dgm:prSet/>
      <dgm:spPr/>
      <dgm:t>
        <a:bodyPr/>
        <a:lstStyle/>
        <a:p>
          <a:endParaRPr lang="en-US"/>
        </a:p>
      </dgm:t>
    </dgm:pt>
    <dgm:pt modelId="{89EFD9C9-C841-4E3E-9251-EEC4F509DDF4}">
      <dgm:prSet/>
      <dgm:spPr/>
      <dgm:t>
        <a:bodyPr/>
        <a:lstStyle/>
        <a:p>
          <a:r>
            <a:rPr lang="en-US" b="1"/>
            <a:t>3.</a:t>
          </a:r>
          <a:r>
            <a:rPr lang="en-US" b="1" i="0" baseline="0"/>
            <a:t> Feature Importance for Gender Classification</a:t>
          </a:r>
          <a:endParaRPr lang="en-US"/>
        </a:p>
      </dgm:t>
    </dgm:pt>
    <dgm:pt modelId="{0AFD2CA3-239B-4390-8B94-BCFBD675C022}" type="parTrans" cxnId="{9885DF15-27F1-47D4-9C64-47A70BC79E79}">
      <dgm:prSet/>
      <dgm:spPr/>
      <dgm:t>
        <a:bodyPr/>
        <a:lstStyle/>
        <a:p>
          <a:endParaRPr lang="en-US"/>
        </a:p>
      </dgm:t>
    </dgm:pt>
    <dgm:pt modelId="{1C8BC70D-D648-49B3-9BC6-584C3491C3D0}" type="sibTrans" cxnId="{9885DF15-27F1-47D4-9C64-47A70BC79E79}">
      <dgm:prSet/>
      <dgm:spPr/>
      <dgm:t>
        <a:bodyPr/>
        <a:lstStyle/>
        <a:p>
          <a:endParaRPr lang="en-US"/>
        </a:p>
      </dgm:t>
    </dgm:pt>
    <dgm:pt modelId="{D6BB9123-EE25-465D-9021-0318A4BB0759}">
      <dgm:prSet/>
      <dgm:spPr/>
      <dgm:t>
        <a:bodyPr/>
        <a:lstStyle/>
        <a:p>
          <a:r>
            <a:rPr lang="en-US" b="0" i="0" baseline="0"/>
            <a:t>Train Random Forest &amp; XGBoost classifiers </a:t>
          </a:r>
          <a:endParaRPr lang="en-US"/>
        </a:p>
      </dgm:t>
    </dgm:pt>
    <dgm:pt modelId="{F9B96B68-D373-4360-8A40-F781D9202755}" type="parTrans" cxnId="{6E2D55F9-C158-4155-B450-9EF04921E8F0}">
      <dgm:prSet/>
      <dgm:spPr/>
      <dgm:t>
        <a:bodyPr/>
        <a:lstStyle/>
        <a:p>
          <a:endParaRPr lang="en-US"/>
        </a:p>
      </dgm:t>
    </dgm:pt>
    <dgm:pt modelId="{BE22A9C2-0905-46BC-98E4-C31C2A0B01FF}" type="sibTrans" cxnId="{6E2D55F9-C158-4155-B450-9EF04921E8F0}">
      <dgm:prSet/>
      <dgm:spPr/>
      <dgm:t>
        <a:bodyPr/>
        <a:lstStyle/>
        <a:p>
          <a:endParaRPr lang="en-US"/>
        </a:p>
      </dgm:t>
    </dgm:pt>
    <dgm:pt modelId="{BDD83236-8736-4DBD-9A80-6D682DAFA1A4}">
      <dgm:prSet/>
      <dgm:spPr/>
      <dgm:t>
        <a:bodyPr/>
        <a:lstStyle/>
        <a:p>
          <a:r>
            <a:rPr lang="en-US" b="0" i="0" baseline="0"/>
            <a:t>Use SHAP values to analyze bias-contributing features </a:t>
          </a:r>
          <a:endParaRPr lang="en-US"/>
        </a:p>
      </dgm:t>
    </dgm:pt>
    <dgm:pt modelId="{89C0A6BB-31FD-4AFE-9C40-F200A817E203}" type="parTrans" cxnId="{9019DDA4-F654-47DD-A9FF-8BC26665EA5B}">
      <dgm:prSet/>
      <dgm:spPr/>
      <dgm:t>
        <a:bodyPr/>
        <a:lstStyle/>
        <a:p>
          <a:endParaRPr lang="en-US"/>
        </a:p>
      </dgm:t>
    </dgm:pt>
    <dgm:pt modelId="{E9828CCF-2BA1-4189-B2CF-9310FB06A8D7}" type="sibTrans" cxnId="{9019DDA4-F654-47DD-A9FF-8BC26665EA5B}">
      <dgm:prSet/>
      <dgm:spPr/>
      <dgm:t>
        <a:bodyPr/>
        <a:lstStyle/>
        <a:p>
          <a:endParaRPr lang="en-US"/>
        </a:p>
      </dgm:t>
    </dgm:pt>
    <dgm:pt modelId="{CA6A823F-50C0-4028-A361-0A1DE9F28286}">
      <dgm:prSet/>
      <dgm:spPr/>
      <dgm:t>
        <a:bodyPr/>
        <a:lstStyle/>
        <a:p>
          <a:r>
            <a:rPr lang="en-US" b="1"/>
            <a:t>4.</a:t>
          </a:r>
          <a:r>
            <a:rPr lang="en-US" b="1" i="0" baseline="0"/>
            <a:t> Developing the Background Scene Bias Metric</a:t>
          </a:r>
          <a:endParaRPr lang="en-US"/>
        </a:p>
      </dgm:t>
    </dgm:pt>
    <dgm:pt modelId="{186B1372-AB47-415D-9F3D-1AFCE5C03794}" type="parTrans" cxnId="{6CC53BA5-B50E-4A99-B99F-ECB7E895CA5A}">
      <dgm:prSet/>
      <dgm:spPr/>
      <dgm:t>
        <a:bodyPr/>
        <a:lstStyle/>
        <a:p>
          <a:endParaRPr lang="en-US"/>
        </a:p>
      </dgm:t>
    </dgm:pt>
    <dgm:pt modelId="{2B6E9EA3-81F5-4549-AAA8-5E412BCCB3AF}" type="sibTrans" cxnId="{6CC53BA5-B50E-4A99-B99F-ECB7E895CA5A}">
      <dgm:prSet/>
      <dgm:spPr/>
      <dgm:t>
        <a:bodyPr/>
        <a:lstStyle/>
        <a:p>
          <a:endParaRPr lang="en-US"/>
        </a:p>
      </dgm:t>
    </dgm:pt>
    <dgm:pt modelId="{33E946D6-73E6-423E-9275-811CDD33D0E9}">
      <dgm:prSet/>
      <dgm:spPr/>
      <dgm:t>
        <a:bodyPr/>
        <a:lstStyle/>
        <a:p>
          <a:r>
            <a:rPr lang="en-US" b="0" i="0" baseline="0"/>
            <a:t>Define Bias Score Equation </a:t>
          </a:r>
          <a:endParaRPr lang="en-US"/>
        </a:p>
      </dgm:t>
    </dgm:pt>
    <dgm:pt modelId="{EE1B87C1-FD60-4975-A838-639F9A99DD9D}" type="parTrans" cxnId="{681D6DD5-942F-4809-A18C-056CEDF6C856}">
      <dgm:prSet/>
      <dgm:spPr/>
      <dgm:t>
        <a:bodyPr/>
        <a:lstStyle/>
        <a:p>
          <a:endParaRPr lang="en-US"/>
        </a:p>
      </dgm:t>
    </dgm:pt>
    <dgm:pt modelId="{9EE18322-31F5-4373-8BDD-49B035E7C5FA}" type="sibTrans" cxnId="{681D6DD5-942F-4809-A18C-056CEDF6C856}">
      <dgm:prSet/>
      <dgm:spPr/>
      <dgm:t>
        <a:bodyPr/>
        <a:lstStyle/>
        <a:p>
          <a:endParaRPr lang="en-US"/>
        </a:p>
      </dgm:t>
    </dgm:pt>
    <dgm:pt modelId="{FDDCD1FD-CCD7-4727-B45E-AFEBA98B25B5}">
      <dgm:prSet/>
      <dgm:spPr/>
      <dgm:t>
        <a:bodyPr/>
        <a:lstStyle/>
        <a:p>
          <a:r>
            <a:rPr lang="en-US" b="0" i="0" baseline="0"/>
            <a:t>Compute Male/Female Ratios in each cluster </a:t>
          </a:r>
          <a:endParaRPr lang="en-US"/>
        </a:p>
      </dgm:t>
    </dgm:pt>
    <dgm:pt modelId="{F7746481-6FD6-4121-8E12-8442BA55F688}" type="parTrans" cxnId="{E604C901-9BFA-47E4-97D7-64D920324E05}">
      <dgm:prSet/>
      <dgm:spPr/>
      <dgm:t>
        <a:bodyPr/>
        <a:lstStyle/>
        <a:p>
          <a:endParaRPr lang="en-US"/>
        </a:p>
      </dgm:t>
    </dgm:pt>
    <dgm:pt modelId="{39AF3560-C1C8-4BC8-BE89-78CD956F99AC}" type="sibTrans" cxnId="{E604C901-9BFA-47E4-97D7-64D920324E05}">
      <dgm:prSet/>
      <dgm:spPr/>
      <dgm:t>
        <a:bodyPr/>
        <a:lstStyle/>
        <a:p>
          <a:endParaRPr lang="en-US"/>
        </a:p>
      </dgm:t>
    </dgm:pt>
    <dgm:pt modelId="{28A4DDE5-F571-4F72-86B7-3AE932D529B1}">
      <dgm:prSet/>
      <dgm:spPr/>
      <dgm:t>
        <a:bodyPr/>
        <a:lstStyle/>
        <a:p>
          <a:r>
            <a:rPr lang="en-US" b="0" i="0" baseline="0"/>
            <a:t>Weight clusters based on video distribution </a:t>
          </a:r>
          <a:endParaRPr lang="en-US"/>
        </a:p>
      </dgm:t>
    </dgm:pt>
    <dgm:pt modelId="{9FA2A39E-790B-4D84-9390-03978279BAE3}" type="parTrans" cxnId="{E99D061B-696F-4012-B801-00D273283858}">
      <dgm:prSet/>
      <dgm:spPr/>
      <dgm:t>
        <a:bodyPr/>
        <a:lstStyle/>
        <a:p>
          <a:endParaRPr lang="en-US"/>
        </a:p>
      </dgm:t>
    </dgm:pt>
    <dgm:pt modelId="{4235125B-83AD-4CC7-A365-D4FFBA739D4D}" type="sibTrans" cxnId="{E99D061B-696F-4012-B801-00D273283858}">
      <dgm:prSet/>
      <dgm:spPr/>
      <dgm:t>
        <a:bodyPr/>
        <a:lstStyle/>
        <a:p>
          <a:endParaRPr lang="en-US"/>
        </a:p>
      </dgm:t>
    </dgm:pt>
    <dgm:pt modelId="{74DFC62F-A5CC-4F35-8C61-4F4BF4EC7E5C}">
      <dgm:prSet/>
      <dgm:spPr/>
      <dgm:t>
        <a:bodyPr/>
        <a:lstStyle/>
        <a:p>
          <a:r>
            <a:rPr lang="en-US" b="1"/>
            <a:t>5.</a:t>
          </a:r>
          <a:r>
            <a:rPr lang="en-US" b="1" i="0" baseline="0"/>
            <a:t> Bias Score Interpretation &amp; Validation</a:t>
          </a:r>
          <a:endParaRPr lang="en-US"/>
        </a:p>
      </dgm:t>
    </dgm:pt>
    <dgm:pt modelId="{92FDE6CB-A16A-4315-B089-430ECD6DEECF}" type="parTrans" cxnId="{3C84B4DC-6762-4FD4-9E00-EE217F3905EF}">
      <dgm:prSet/>
      <dgm:spPr/>
      <dgm:t>
        <a:bodyPr/>
        <a:lstStyle/>
        <a:p>
          <a:endParaRPr lang="en-US"/>
        </a:p>
      </dgm:t>
    </dgm:pt>
    <dgm:pt modelId="{B57F8FD5-0BDF-4E3B-99AA-BF428B50F032}" type="sibTrans" cxnId="{3C84B4DC-6762-4FD4-9E00-EE217F3905EF}">
      <dgm:prSet/>
      <dgm:spPr/>
      <dgm:t>
        <a:bodyPr/>
        <a:lstStyle/>
        <a:p>
          <a:endParaRPr lang="en-US"/>
        </a:p>
      </dgm:t>
    </dgm:pt>
    <dgm:pt modelId="{5261409E-2025-41A1-9E40-31C4E98BC847}" type="pres">
      <dgm:prSet presAssocID="{6EB2CEEC-95B3-41E8-A99D-CF99B3DFD2A8}" presName="Name0" presStyleCnt="0">
        <dgm:presLayoutVars>
          <dgm:chPref val="3"/>
          <dgm:dir/>
          <dgm:animLvl val="lvl"/>
          <dgm:resizeHandles/>
        </dgm:presLayoutVars>
      </dgm:prSet>
      <dgm:spPr/>
    </dgm:pt>
    <dgm:pt modelId="{3D84F028-BE3F-4A14-A86F-7E7E7DF02027}" type="pres">
      <dgm:prSet presAssocID="{B380BFFE-114E-4768-8629-52C9C0618623}" presName="horFlow" presStyleCnt="0"/>
      <dgm:spPr/>
    </dgm:pt>
    <dgm:pt modelId="{CFB25AC4-C49D-4DC6-8FE4-194C26E4210C}" type="pres">
      <dgm:prSet presAssocID="{B380BFFE-114E-4768-8629-52C9C0618623}" presName="bigChev" presStyleLbl="node1" presStyleIdx="0" presStyleCnt="5"/>
      <dgm:spPr/>
    </dgm:pt>
    <dgm:pt modelId="{5F0757B2-223C-4F96-9E19-6071A66EC16D}" type="pres">
      <dgm:prSet presAssocID="{6ED740C9-664D-4AE7-BE3F-AC30AED49FA0}" presName="parTrans" presStyleCnt="0"/>
      <dgm:spPr/>
    </dgm:pt>
    <dgm:pt modelId="{96890EE2-AB4D-473A-BBDE-9FCD48D52387}" type="pres">
      <dgm:prSet presAssocID="{C4732500-F3F0-486B-9411-197325612694}" presName="node" presStyleLbl="alignAccFollowNode1" presStyleIdx="0" presStyleCnt="9">
        <dgm:presLayoutVars>
          <dgm:bulletEnabled val="1"/>
        </dgm:presLayoutVars>
      </dgm:prSet>
      <dgm:spPr/>
    </dgm:pt>
    <dgm:pt modelId="{86B40FE5-78FC-47EE-9F31-EE84B9BE7D3C}" type="pres">
      <dgm:prSet presAssocID="{D91D9CEF-CC8A-4210-8481-B193A35D914A}" presName="sibTrans" presStyleCnt="0"/>
      <dgm:spPr/>
    </dgm:pt>
    <dgm:pt modelId="{CB9E1254-CCC4-4375-AD69-2C594F9A042E}" type="pres">
      <dgm:prSet presAssocID="{DFE6BE61-464D-4DD7-A99D-ADB56FC6D54A}" presName="node" presStyleLbl="alignAccFollowNode1" presStyleIdx="1" presStyleCnt="9">
        <dgm:presLayoutVars>
          <dgm:bulletEnabled val="1"/>
        </dgm:presLayoutVars>
      </dgm:prSet>
      <dgm:spPr/>
    </dgm:pt>
    <dgm:pt modelId="{E5517D6F-40A0-4607-B8C4-5DE332B8053D}" type="pres">
      <dgm:prSet presAssocID="{B380BFFE-114E-4768-8629-52C9C0618623}" presName="vSp" presStyleCnt="0"/>
      <dgm:spPr/>
    </dgm:pt>
    <dgm:pt modelId="{E56802E2-06D8-4004-BE1B-5B0A8E397987}" type="pres">
      <dgm:prSet presAssocID="{094E4A15-2D80-4595-BF25-FFF61445877F}" presName="horFlow" presStyleCnt="0"/>
      <dgm:spPr/>
    </dgm:pt>
    <dgm:pt modelId="{0F0A0845-6900-4E8F-BB12-8EF368CE826A}" type="pres">
      <dgm:prSet presAssocID="{094E4A15-2D80-4595-BF25-FFF61445877F}" presName="bigChev" presStyleLbl="node1" presStyleIdx="1" presStyleCnt="5"/>
      <dgm:spPr/>
    </dgm:pt>
    <dgm:pt modelId="{557D5366-BFAE-4BF4-8793-300A7BFC627B}" type="pres">
      <dgm:prSet presAssocID="{6BEBFF03-6C96-4625-9563-72050E0EB0D9}" presName="parTrans" presStyleCnt="0"/>
      <dgm:spPr/>
    </dgm:pt>
    <dgm:pt modelId="{89CE0D54-B600-41E1-ADA5-AD92D18D560F}" type="pres">
      <dgm:prSet presAssocID="{F544C52D-9C74-40B5-8344-8242BFA8893E}" presName="node" presStyleLbl="alignAccFollowNode1" presStyleIdx="2" presStyleCnt="9">
        <dgm:presLayoutVars>
          <dgm:bulletEnabled val="1"/>
        </dgm:presLayoutVars>
      </dgm:prSet>
      <dgm:spPr/>
    </dgm:pt>
    <dgm:pt modelId="{E4428576-D553-4E1F-8C5F-5A3D9F6AEC23}" type="pres">
      <dgm:prSet presAssocID="{57854D07-63D2-4AF5-A9C1-19E2AAB12678}" presName="sibTrans" presStyleCnt="0"/>
      <dgm:spPr/>
    </dgm:pt>
    <dgm:pt modelId="{BE6E3E14-FA03-4281-A733-A80F39FABEC5}" type="pres">
      <dgm:prSet presAssocID="{90A22931-5205-43F1-B7A0-AF37EDF7C324}" presName="node" presStyleLbl="alignAccFollowNode1" presStyleIdx="3" presStyleCnt="9">
        <dgm:presLayoutVars>
          <dgm:bulletEnabled val="1"/>
        </dgm:presLayoutVars>
      </dgm:prSet>
      <dgm:spPr/>
    </dgm:pt>
    <dgm:pt modelId="{E5BF0020-97D7-477B-B373-1708A844CB88}" type="pres">
      <dgm:prSet presAssocID="{094E4A15-2D80-4595-BF25-FFF61445877F}" presName="vSp" presStyleCnt="0"/>
      <dgm:spPr/>
    </dgm:pt>
    <dgm:pt modelId="{C8743A77-4C17-49C6-97B2-EF8F4E201AE2}" type="pres">
      <dgm:prSet presAssocID="{89EFD9C9-C841-4E3E-9251-EEC4F509DDF4}" presName="horFlow" presStyleCnt="0"/>
      <dgm:spPr/>
    </dgm:pt>
    <dgm:pt modelId="{0164202A-0F45-4B31-89E8-8C5A6ED1FFBF}" type="pres">
      <dgm:prSet presAssocID="{89EFD9C9-C841-4E3E-9251-EEC4F509DDF4}" presName="bigChev" presStyleLbl="node1" presStyleIdx="2" presStyleCnt="5"/>
      <dgm:spPr/>
    </dgm:pt>
    <dgm:pt modelId="{496B2009-AB6B-48C0-ABFA-68326CA0421A}" type="pres">
      <dgm:prSet presAssocID="{F9B96B68-D373-4360-8A40-F781D9202755}" presName="parTrans" presStyleCnt="0"/>
      <dgm:spPr/>
    </dgm:pt>
    <dgm:pt modelId="{57D175F6-2E33-44FD-A467-DBED40C47E64}" type="pres">
      <dgm:prSet presAssocID="{D6BB9123-EE25-465D-9021-0318A4BB0759}" presName="node" presStyleLbl="alignAccFollowNode1" presStyleIdx="4" presStyleCnt="9">
        <dgm:presLayoutVars>
          <dgm:bulletEnabled val="1"/>
        </dgm:presLayoutVars>
      </dgm:prSet>
      <dgm:spPr/>
    </dgm:pt>
    <dgm:pt modelId="{E2DF48B9-0079-416B-BA18-529317736771}" type="pres">
      <dgm:prSet presAssocID="{BE22A9C2-0905-46BC-98E4-C31C2A0B01FF}" presName="sibTrans" presStyleCnt="0"/>
      <dgm:spPr/>
    </dgm:pt>
    <dgm:pt modelId="{434F307B-2A15-40E0-B22F-B15E9A7EBDFB}" type="pres">
      <dgm:prSet presAssocID="{BDD83236-8736-4DBD-9A80-6D682DAFA1A4}" presName="node" presStyleLbl="alignAccFollowNode1" presStyleIdx="5" presStyleCnt="9">
        <dgm:presLayoutVars>
          <dgm:bulletEnabled val="1"/>
        </dgm:presLayoutVars>
      </dgm:prSet>
      <dgm:spPr/>
    </dgm:pt>
    <dgm:pt modelId="{DF218768-A0EB-4D83-8A22-C8C8C1606F5C}" type="pres">
      <dgm:prSet presAssocID="{89EFD9C9-C841-4E3E-9251-EEC4F509DDF4}" presName="vSp" presStyleCnt="0"/>
      <dgm:spPr/>
    </dgm:pt>
    <dgm:pt modelId="{728DA843-C690-4B42-A7F3-95F0E021C237}" type="pres">
      <dgm:prSet presAssocID="{CA6A823F-50C0-4028-A361-0A1DE9F28286}" presName="horFlow" presStyleCnt="0"/>
      <dgm:spPr/>
    </dgm:pt>
    <dgm:pt modelId="{4DD01C5D-B56F-465F-BC47-8F9DEA4C0171}" type="pres">
      <dgm:prSet presAssocID="{CA6A823F-50C0-4028-A361-0A1DE9F28286}" presName="bigChev" presStyleLbl="node1" presStyleIdx="3" presStyleCnt="5"/>
      <dgm:spPr/>
    </dgm:pt>
    <dgm:pt modelId="{0606E479-F054-4144-81D8-265B91256924}" type="pres">
      <dgm:prSet presAssocID="{EE1B87C1-FD60-4975-A838-639F9A99DD9D}" presName="parTrans" presStyleCnt="0"/>
      <dgm:spPr/>
    </dgm:pt>
    <dgm:pt modelId="{CDB02A6A-2007-4B59-83A4-1400C6D27F2F}" type="pres">
      <dgm:prSet presAssocID="{33E946D6-73E6-423E-9275-811CDD33D0E9}" presName="node" presStyleLbl="alignAccFollowNode1" presStyleIdx="6" presStyleCnt="9">
        <dgm:presLayoutVars>
          <dgm:bulletEnabled val="1"/>
        </dgm:presLayoutVars>
      </dgm:prSet>
      <dgm:spPr/>
    </dgm:pt>
    <dgm:pt modelId="{E152568C-369A-4691-AF4C-FD8924C94C48}" type="pres">
      <dgm:prSet presAssocID="{9EE18322-31F5-4373-8BDD-49B035E7C5FA}" presName="sibTrans" presStyleCnt="0"/>
      <dgm:spPr/>
    </dgm:pt>
    <dgm:pt modelId="{659335AB-6539-41FE-B5C0-58FB4BEDFEB8}" type="pres">
      <dgm:prSet presAssocID="{FDDCD1FD-CCD7-4727-B45E-AFEBA98B25B5}" presName="node" presStyleLbl="alignAccFollowNode1" presStyleIdx="7" presStyleCnt="9">
        <dgm:presLayoutVars>
          <dgm:bulletEnabled val="1"/>
        </dgm:presLayoutVars>
      </dgm:prSet>
      <dgm:spPr/>
    </dgm:pt>
    <dgm:pt modelId="{F3996E4B-0EBB-4996-B252-DA73423461B2}" type="pres">
      <dgm:prSet presAssocID="{39AF3560-C1C8-4BC8-BE89-78CD956F99AC}" presName="sibTrans" presStyleCnt="0"/>
      <dgm:spPr/>
    </dgm:pt>
    <dgm:pt modelId="{FB66398E-91CE-4DEA-980B-B20516D4298B}" type="pres">
      <dgm:prSet presAssocID="{28A4DDE5-F571-4F72-86B7-3AE932D529B1}" presName="node" presStyleLbl="alignAccFollowNode1" presStyleIdx="8" presStyleCnt="9">
        <dgm:presLayoutVars>
          <dgm:bulletEnabled val="1"/>
        </dgm:presLayoutVars>
      </dgm:prSet>
      <dgm:spPr/>
    </dgm:pt>
    <dgm:pt modelId="{8CC50DA2-7B65-4A9E-AD41-BF34A25E4ACD}" type="pres">
      <dgm:prSet presAssocID="{CA6A823F-50C0-4028-A361-0A1DE9F28286}" presName="vSp" presStyleCnt="0"/>
      <dgm:spPr/>
    </dgm:pt>
    <dgm:pt modelId="{53D470BD-5302-452C-A0CB-9D90751D77E7}" type="pres">
      <dgm:prSet presAssocID="{74DFC62F-A5CC-4F35-8C61-4F4BF4EC7E5C}" presName="horFlow" presStyleCnt="0"/>
      <dgm:spPr/>
    </dgm:pt>
    <dgm:pt modelId="{FA83D794-00E3-4B6D-BBB2-002B10A3E855}" type="pres">
      <dgm:prSet presAssocID="{74DFC62F-A5CC-4F35-8C61-4F4BF4EC7E5C}" presName="bigChev" presStyleLbl="node1" presStyleIdx="4" presStyleCnt="5"/>
      <dgm:spPr/>
    </dgm:pt>
  </dgm:ptLst>
  <dgm:cxnLst>
    <dgm:cxn modelId="{E604C901-9BFA-47E4-97D7-64D920324E05}" srcId="{CA6A823F-50C0-4028-A361-0A1DE9F28286}" destId="{FDDCD1FD-CCD7-4727-B45E-AFEBA98B25B5}" srcOrd="1" destOrd="0" parTransId="{F7746481-6FD6-4121-8E12-8442BA55F688}" sibTransId="{39AF3560-C1C8-4BC8-BE89-78CD956F99AC}"/>
    <dgm:cxn modelId="{DB73C40E-1B5C-4405-8C2F-73006A24AF49}" type="presOf" srcId="{FDDCD1FD-CCD7-4727-B45E-AFEBA98B25B5}" destId="{659335AB-6539-41FE-B5C0-58FB4BEDFEB8}" srcOrd="0" destOrd="0" presId="urn:microsoft.com/office/officeart/2005/8/layout/lProcess3"/>
    <dgm:cxn modelId="{9885DF15-27F1-47D4-9C64-47A70BC79E79}" srcId="{6EB2CEEC-95B3-41E8-A99D-CF99B3DFD2A8}" destId="{89EFD9C9-C841-4E3E-9251-EEC4F509DDF4}" srcOrd="2" destOrd="0" parTransId="{0AFD2CA3-239B-4390-8B94-BCFBD675C022}" sibTransId="{1C8BC70D-D648-49B3-9BC6-584C3491C3D0}"/>
    <dgm:cxn modelId="{4B46E017-66E6-4C93-BDF7-DC12850B21FB}" type="presOf" srcId="{33E946D6-73E6-423E-9275-811CDD33D0E9}" destId="{CDB02A6A-2007-4B59-83A4-1400C6D27F2F}" srcOrd="0" destOrd="0" presId="urn:microsoft.com/office/officeart/2005/8/layout/lProcess3"/>
    <dgm:cxn modelId="{E99D061B-696F-4012-B801-00D273283858}" srcId="{CA6A823F-50C0-4028-A361-0A1DE9F28286}" destId="{28A4DDE5-F571-4F72-86B7-3AE932D529B1}" srcOrd="2" destOrd="0" parTransId="{9FA2A39E-790B-4D84-9390-03978279BAE3}" sibTransId="{4235125B-83AD-4CC7-A365-D4FFBA739D4D}"/>
    <dgm:cxn modelId="{2A65211E-F395-41AD-9CB5-39998307CB76}" type="presOf" srcId="{74DFC62F-A5CC-4F35-8C61-4F4BF4EC7E5C}" destId="{FA83D794-00E3-4B6D-BBB2-002B10A3E855}" srcOrd="0" destOrd="0" presId="urn:microsoft.com/office/officeart/2005/8/layout/lProcess3"/>
    <dgm:cxn modelId="{E4B3CA1F-C5B3-421C-94F4-333DE30DA22C}" type="presOf" srcId="{28A4DDE5-F571-4F72-86B7-3AE932D529B1}" destId="{FB66398E-91CE-4DEA-980B-B20516D4298B}" srcOrd="0" destOrd="0" presId="urn:microsoft.com/office/officeart/2005/8/layout/lProcess3"/>
    <dgm:cxn modelId="{73BB0626-3D6D-4B44-91A6-F041A3259B7D}" srcId="{90A22931-5205-43F1-B7A0-AF37EDF7C324}" destId="{89C5D497-10E5-41A0-B966-1044EE92B2CA}" srcOrd="0" destOrd="0" parTransId="{4FA164BD-4B00-4964-A47D-A09A2AD51A9A}" sibTransId="{71B7DA7B-663B-4A51-8BA8-77D145BCFE2A}"/>
    <dgm:cxn modelId="{4648AF2C-8EB3-42B1-AC97-1D91810EB84F}" srcId="{F544C52D-9C74-40B5-8344-8242BFA8893E}" destId="{E06EA125-E263-4ABC-80DA-6416BBD67828}" srcOrd="1" destOrd="0" parTransId="{C8481D4E-647D-44C2-93AD-825C0BACC047}" sibTransId="{9EE31F2B-7772-4E29-89EE-E62459024471}"/>
    <dgm:cxn modelId="{0ADA9B2E-BC40-4144-A2AE-DCACF740114B}" type="presOf" srcId="{DFE6BE61-464D-4DD7-A99D-ADB56FC6D54A}" destId="{CB9E1254-CCC4-4375-AD69-2C594F9A042E}" srcOrd="0" destOrd="0" presId="urn:microsoft.com/office/officeart/2005/8/layout/lProcess3"/>
    <dgm:cxn modelId="{B2A5CD36-9009-4B94-BE14-DD6F5D9CAAAD}" type="presOf" srcId="{ECE565F6-D466-4F15-82B2-8940A7C2B492}" destId="{89CE0D54-B600-41E1-ADA5-AD92D18D560F}" srcOrd="0" destOrd="3" presId="urn:microsoft.com/office/officeart/2005/8/layout/lProcess3"/>
    <dgm:cxn modelId="{AC422A5E-AB75-4680-81D4-7FD5D1766334}" type="presOf" srcId="{E06EA125-E263-4ABC-80DA-6416BBD67828}" destId="{89CE0D54-B600-41E1-ADA5-AD92D18D560F}" srcOrd="0" destOrd="2" presId="urn:microsoft.com/office/officeart/2005/8/layout/lProcess3"/>
    <dgm:cxn modelId="{969AF461-D51D-4287-8C5D-A58C6EF6F413}" srcId="{B380BFFE-114E-4768-8629-52C9C0618623}" destId="{C4732500-F3F0-486B-9411-197325612694}" srcOrd="0" destOrd="0" parTransId="{6ED740C9-664D-4AE7-BE3F-AC30AED49FA0}" sibTransId="{D91D9CEF-CC8A-4210-8481-B193A35D914A}"/>
    <dgm:cxn modelId="{484E2F42-6F93-41FB-8660-E49575AE89B0}" srcId="{B380BFFE-114E-4768-8629-52C9C0618623}" destId="{DFE6BE61-464D-4DD7-A99D-ADB56FC6D54A}" srcOrd="1" destOrd="0" parTransId="{1872B983-750E-4902-930A-7B05E48BF98F}" sibTransId="{67A2FE44-F72D-4956-B04D-C05EB69EC1F9}"/>
    <dgm:cxn modelId="{FD0AC863-FEA4-4534-A9C8-603DFBDF781C}" type="presOf" srcId="{CA6A823F-50C0-4028-A361-0A1DE9F28286}" destId="{4DD01C5D-B56F-465F-BC47-8F9DEA4C0171}" srcOrd="0" destOrd="0" presId="urn:microsoft.com/office/officeart/2005/8/layout/lProcess3"/>
    <dgm:cxn modelId="{6A173F69-36DD-4203-8C90-D3EE497E9885}" type="presOf" srcId="{094E4A15-2D80-4595-BF25-FFF61445877F}" destId="{0F0A0845-6900-4E8F-BB12-8EF368CE826A}" srcOrd="0" destOrd="0" presId="urn:microsoft.com/office/officeart/2005/8/layout/lProcess3"/>
    <dgm:cxn modelId="{84C27E49-12A0-497B-87C3-B483504F76FC}" srcId="{094E4A15-2D80-4595-BF25-FFF61445877F}" destId="{90A22931-5205-43F1-B7A0-AF37EDF7C324}" srcOrd="1" destOrd="0" parTransId="{BD40C081-0A4C-4428-B2B1-A910FC9F6E86}" sibTransId="{4C2E9C5B-EEF7-4F28-8854-A9308298307A}"/>
    <dgm:cxn modelId="{8639B549-E6CD-49E9-A7C8-7B3B37ADE3CA}" srcId="{90A22931-5205-43F1-B7A0-AF37EDF7C324}" destId="{7930FB50-BE30-4397-AA83-F333B77CA2FA}" srcOrd="1" destOrd="0" parTransId="{1E17ADAD-8416-4ACE-9DFC-4DC2569B269D}" sibTransId="{C8C56D77-F2BD-4354-A47F-E467AD4D275E}"/>
    <dgm:cxn modelId="{B6353972-8DAD-4A88-AB0C-1A1509EE424B}" type="presOf" srcId="{90A22931-5205-43F1-B7A0-AF37EDF7C324}" destId="{BE6E3E14-FA03-4281-A733-A80F39FABEC5}" srcOrd="0" destOrd="0" presId="urn:microsoft.com/office/officeart/2005/8/layout/lProcess3"/>
    <dgm:cxn modelId="{E26BF476-C8D2-4A22-8C48-334DB7CEB013}" srcId="{6EB2CEEC-95B3-41E8-A99D-CF99B3DFD2A8}" destId="{094E4A15-2D80-4595-BF25-FFF61445877F}" srcOrd="1" destOrd="0" parTransId="{B40369BE-9B50-4E1B-AA54-0E93787231B2}" sibTransId="{E6A5D863-FBC0-4268-9ED6-7E3E8AA81944}"/>
    <dgm:cxn modelId="{DB9BEB77-E1E9-4DEF-A7F2-48653844DCD5}" type="presOf" srcId="{B380BFFE-114E-4768-8629-52C9C0618623}" destId="{CFB25AC4-C49D-4DC6-8FE4-194C26E4210C}" srcOrd="0" destOrd="0" presId="urn:microsoft.com/office/officeart/2005/8/layout/lProcess3"/>
    <dgm:cxn modelId="{F421DD7E-2BC6-4DA7-A8C6-2A6854A58992}" srcId="{F544C52D-9C74-40B5-8344-8242BFA8893E}" destId="{ECE565F6-D466-4F15-82B2-8940A7C2B492}" srcOrd="2" destOrd="0" parTransId="{D4B8D275-4EB1-4065-B554-1E82344F40F8}" sibTransId="{A09F4CC0-AD3C-4277-ACFB-B765E5925405}"/>
    <dgm:cxn modelId="{7C79BC8D-A27F-4211-B1A9-C07911FC30D8}" srcId="{F544C52D-9C74-40B5-8344-8242BFA8893E}" destId="{FAE582A3-7782-463F-BB4C-748987A879D6}" srcOrd="0" destOrd="0" parTransId="{F00FE6EE-BE99-41D2-9E3C-98B3B1DDBAA5}" sibTransId="{98831D04-E8C3-4CCF-B5F3-DDF514F97656}"/>
    <dgm:cxn modelId="{8918FE9D-E446-4D23-9B58-37D8509F9300}" type="presOf" srcId="{89C5D497-10E5-41A0-B966-1044EE92B2CA}" destId="{BE6E3E14-FA03-4281-A733-A80F39FABEC5}" srcOrd="0" destOrd="1" presId="urn:microsoft.com/office/officeart/2005/8/layout/lProcess3"/>
    <dgm:cxn modelId="{9019DDA4-F654-47DD-A9FF-8BC26665EA5B}" srcId="{89EFD9C9-C841-4E3E-9251-EEC4F509DDF4}" destId="{BDD83236-8736-4DBD-9A80-6D682DAFA1A4}" srcOrd="1" destOrd="0" parTransId="{89C0A6BB-31FD-4AFE-9C40-F200A817E203}" sibTransId="{E9828CCF-2BA1-4189-B2CF-9310FB06A8D7}"/>
    <dgm:cxn modelId="{6CC53BA5-B50E-4A99-B99F-ECB7E895CA5A}" srcId="{6EB2CEEC-95B3-41E8-A99D-CF99B3DFD2A8}" destId="{CA6A823F-50C0-4028-A361-0A1DE9F28286}" srcOrd="3" destOrd="0" parTransId="{186B1372-AB47-415D-9F3D-1AFCE5C03794}" sibTransId="{2B6E9EA3-81F5-4549-AAA8-5E412BCCB3AF}"/>
    <dgm:cxn modelId="{2453E3AC-DF14-4435-AE9C-6A69E7E2FE49}" type="presOf" srcId="{F544C52D-9C74-40B5-8344-8242BFA8893E}" destId="{89CE0D54-B600-41E1-ADA5-AD92D18D560F}" srcOrd="0" destOrd="0" presId="urn:microsoft.com/office/officeart/2005/8/layout/lProcess3"/>
    <dgm:cxn modelId="{87F1B3B8-324A-499F-BB3D-5D8E6F751A36}" type="presOf" srcId="{BDD83236-8736-4DBD-9A80-6D682DAFA1A4}" destId="{434F307B-2A15-40E0-B22F-B15E9A7EBDFB}" srcOrd="0" destOrd="0" presId="urn:microsoft.com/office/officeart/2005/8/layout/lProcess3"/>
    <dgm:cxn modelId="{A3F881BC-DF82-4C9D-B038-24F0A22E1F2A}" srcId="{094E4A15-2D80-4595-BF25-FFF61445877F}" destId="{F544C52D-9C74-40B5-8344-8242BFA8893E}" srcOrd="0" destOrd="0" parTransId="{6BEBFF03-6C96-4625-9563-72050E0EB0D9}" sibTransId="{57854D07-63D2-4AF5-A9C1-19E2AAB12678}"/>
    <dgm:cxn modelId="{A9DA5DC9-F606-4C79-86A0-31B3BCCADBB5}" type="presOf" srcId="{6EB2CEEC-95B3-41E8-A99D-CF99B3DFD2A8}" destId="{5261409E-2025-41A1-9E40-31C4E98BC847}" srcOrd="0" destOrd="0" presId="urn:microsoft.com/office/officeart/2005/8/layout/lProcess3"/>
    <dgm:cxn modelId="{681D6DD5-942F-4809-A18C-056CEDF6C856}" srcId="{CA6A823F-50C0-4028-A361-0A1DE9F28286}" destId="{33E946D6-73E6-423E-9275-811CDD33D0E9}" srcOrd="0" destOrd="0" parTransId="{EE1B87C1-FD60-4975-A838-639F9A99DD9D}" sibTransId="{9EE18322-31F5-4373-8BDD-49B035E7C5FA}"/>
    <dgm:cxn modelId="{3A8901DB-3ABE-4544-8648-3A8447DF1B34}" type="presOf" srcId="{FAE582A3-7782-463F-BB4C-748987A879D6}" destId="{89CE0D54-B600-41E1-ADA5-AD92D18D560F}" srcOrd="0" destOrd="1" presId="urn:microsoft.com/office/officeart/2005/8/layout/lProcess3"/>
    <dgm:cxn modelId="{3C84B4DC-6762-4FD4-9E00-EE217F3905EF}" srcId="{6EB2CEEC-95B3-41E8-A99D-CF99B3DFD2A8}" destId="{74DFC62F-A5CC-4F35-8C61-4F4BF4EC7E5C}" srcOrd="4" destOrd="0" parTransId="{92FDE6CB-A16A-4315-B089-430ECD6DEECF}" sibTransId="{B57F8FD5-0BDF-4E3B-99AA-BF428B50F032}"/>
    <dgm:cxn modelId="{49FCA3DD-C1F7-4B4F-B38E-1CD6A119B3BA}" type="presOf" srcId="{D6BB9123-EE25-465D-9021-0318A4BB0759}" destId="{57D175F6-2E33-44FD-A467-DBED40C47E64}" srcOrd="0" destOrd="0" presId="urn:microsoft.com/office/officeart/2005/8/layout/lProcess3"/>
    <dgm:cxn modelId="{332F7DEB-99FF-4098-8909-5532FAA8B4B1}" type="presOf" srcId="{C4732500-F3F0-486B-9411-197325612694}" destId="{96890EE2-AB4D-473A-BBDE-9FCD48D52387}" srcOrd="0" destOrd="0" presId="urn:microsoft.com/office/officeart/2005/8/layout/lProcess3"/>
    <dgm:cxn modelId="{C4DA7CF7-02A7-43BA-9F3B-05399CF9AB79}" type="presOf" srcId="{89EFD9C9-C841-4E3E-9251-EEC4F509DDF4}" destId="{0164202A-0F45-4B31-89E8-8C5A6ED1FFBF}" srcOrd="0" destOrd="0" presId="urn:microsoft.com/office/officeart/2005/8/layout/lProcess3"/>
    <dgm:cxn modelId="{6E2D55F9-C158-4155-B450-9EF04921E8F0}" srcId="{89EFD9C9-C841-4E3E-9251-EEC4F509DDF4}" destId="{D6BB9123-EE25-465D-9021-0318A4BB0759}" srcOrd="0" destOrd="0" parTransId="{F9B96B68-D373-4360-8A40-F781D9202755}" sibTransId="{BE22A9C2-0905-46BC-98E4-C31C2A0B01FF}"/>
    <dgm:cxn modelId="{A2CE97FB-7B00-4868-B0E1-57D56B543413}" type="presOf" srcId="{7930FB50-BE30-4397-AA83-F333B77CA2FA}" destId="{BE6E3E14-FA03-4281-A733-A80F39FABEC5}" srcOrd="0" destOrd="2" presId="urn:microsoft.com/office/officeart/2005/8/layout/lProcess3"/>
    <dgm:cxn modelId="{3D7CAEFE-E3B7-41BE-970E-92481FFCF633}" srcId="{6EB2CEEC-95B3-41E8-A99D-CF99B3DFD2A8}" destId="{B380BFFE-114E-4768-8629-52C9C0618623}" srcOrd="0" destOrd="0" parTransId="{6AAC7B9D-36BA-4057-B28D-1B36DBC23616}" sibTransId="{D12A72FD-9882-456D-9507-8A4F8FA86602}"/>
    <dgm:cxn modelId="{985C8487-B69A-4B6A-BAD4-5F90E399141E}" type="presParOf" srcId="{5261409E-2025-41A1-9E40-31C4E98BC847}" destId="{3D84F028-BE3F-4A14-A86F-7E7E7DF02027}" srcOrd="0" destOrd="0" presId="urn:microsoft.com/office/officeart/2005/8/layout/lProcess3"/>
    <dgm:cxn modelId="{80A2DF94-EE19-49B6-A535-B884E9EF14C9}" type="presParOf" srcId="{3D84F028-BE3F-4A14-A86F-7E7E7DF02027}" destId="{CFB25AC4-C49D-4DC6-8FE4-194C26E4210C}" srcOrd="0" destOrd="0" presId="urn:microsoft.com/office/officeart/2005/8/layout/lProcess3"/>
    <dgm:cxn modelId="{925FF866-316A-46EF-B531-568D3CE16108}" type="presParOf" srcId="{3D84F028-BE3F-4A14-A86F-7E7E7DF02027}" destId="{5F0757B2-223C-4F96-9E19-6071A66EC16D}" srcOrd="1" destOrd="0" presId="urn:microsoft.com/office/officeart/2005/8/layout/lProcess3"/>
    <dgm:cxn modelId="{CD476DD7-3528-4915-BA13-F980B9FC61B2}" type="presParOf" srcId="{3D84F028-BE3F-4A14-A86F-7E7E7DF02027}" destId="{96890EE2-AB4D-473A-BBDE-9FCD48D52387}" srcOrd="2" destOrd="0" presId="urn:microsoft.com/office/officeart/2005/8/layout/lProcess3"/>
    <dgm:cxn modelId="{0031C5EA-A805-4C65-BF4D-D1371A504B07}" type="presParOf" srcId="{3D84F028-BE3F-4A14-A86F-7E7E7DF02027}" destId="{86B40FE5-78FC-47EE-9F31-EE84B9BE7D3C}" srcOrd="3" destOrd="0" presId="urn:microsoft.com/office/officeart/2005/8/layout/lProcess3"/>
    <dgm:cxn modelId="{0CB0D8DC-FE18-4565-A6AF-D3A93F94B150}" type="presParOf" srcId="{3D84F028-BE3F-4A14-A86F-7E7E7DF02027}" destId="{CB9E1254-CCC4-4375-AD69-2C594F9A042E}" srcOrd="4" destOrd="0" presId="urn:microsoft.com/office/officeart/2005/8/layout/lProcess3"/>
    <dgm:cxn modelId="{4D6E8B7E-EFF2-4058-BD4D-D1539E2F24E7}" type="presParOf" srcId="{5261409E-2025-41A1-9E40-31C4E98BC847}" destId="{E5517D6F-40A0-4607-B8C4-5DE332B8053D}" srcOrd="1" destOrd="0" presId="urn:microsoft.com/office/officeart/2005/8/layout/lProcess3"/>
    <dgm:cxn modelId="{2E202052-A793-43EC-B617-F42BF6C7131E}" type="presParOf" srcId="{5261409E-2025-41A1-9E40-31C4E98BC847}" destId="{E56802E2-06D8-4004-BE1B-5B0A8E397987}" srcOrd="2" destOrd="0" presId="urn:microsoft.com/office/officeart/2005/8/layout/lProcess3"/>
    <dgm:cxn modelId="{7D5884A2-32BF-4B5D-B3BE-EA0BDDE9907A}" type="presParOf" srcId="{E56802E2-06D8-4004-BE1B-5B0A8E397987}" destId="{0F0A0845-6900-4E8F-BB12-8EF368CE826A}" srcOrd="0" destOrd="0" presId="urn:microsoft.com/office/officeart/2005/8/layout/lProcess3"/>
    <dgm:cxn modelId="{2794CFC3-173C-413B-914B-3A68337994B5}" type="presParOf" srcId="{E56802E2-06D8-4004-BE1B-5B0A8E397987}" destId="{557D5366-BFAE-4BF4-8793-300A7BFC627B}" srcOrd="1" destOrd="0" presId="urn:microsoft.com/office/officeart/2005/8/layout/lProcess3"/>
    <dgm:cxn modelId="{CA4DB40C-8726-4D11-BA51-D5219974F79B}" type="presParOf" srcId="{E56802E2-06D8-4004-BE1B-5B0A8E397987}" destId="{89CE0D54-B600-41E1-ADA5-AD92D18D560F}" srcOrd="2" destOrd="0" presId="urn:microsoft.com/office/officeart/2005/8/layout/lProcess3"/>
    <dgm:cxn modelId="{E050A6B6-186C-4CC0-878A-4651BC7FE4F3}" type="presParOf" srcId="{E56802E2-06D8-4004-BE1B-5B0A8E397987}" destId="{E4428576-D553-4E1F-8C5F-5A3D9F6AEC23}" srcOrd="3" destOrd="0" presId="urn:microsoft.com/office/officeart/2005/8/layout/lProcess3"/>
    <dgm:cxn modelId="{E7D1B021-0912-47B8-BA17-ABEC94426B37}" type="presParOf" srcId="{E56802E2-06D8-4004-BE1B-5B0A8E397987}" destId="{BE6E3E14-FA03-4281-A733-A80F39FABEC5}" srcOrd="4" destOrd="0" presId="urn:microsoft.com/office/officeart/2005/8/layout/lProcess3"/>
    <dgm:cxn modelId="{58492125-C76D-4031-A2F2-28932E322B02}" type="presParOf" srcId="{5261409E-2025-41A1-9E40-31C4E98BC847}" destId="{E5BF0020-97D7-477B-B373-1708A844CB88}" srcOrd="3" destOrd="0" presId="urn:microsoft.com/office/officeart/2005/8/layout/lProcess3"/>
    <dgm:cxn modelId="{A85F9A91-4A7D-4444-A460-670C78EA9484}" type="presParOf" srcId="{5261409E-2025-41A1-9E40-31C4E98BC847}" destId="{C8743A77-4C17-49C6-97B2-EF8F4E201AE2}" srcOrd="4" destOrd="0" presId="urn:microsoft.com/office/officeart/2005/8/layout/lProcess3"/>
    <dgm:cxn modelId="{A9BAB5C5-8C4D-4569-8118-A57E5AD1BE3F}" type="presParOf" srcId="{C8743A77-4C17-49C6-97B2-EF8F4E201AE2}" destId="{0164202A-0F45-4B31-89E8-8C5A6ED1FFBF}" srcOrd="0" destOrd="0" presId="urn:microsoft.com/office/officeart/2005/8/layout/lProcess3"/>
    <dgm:cxn modelId="{70CBCC3D-D2CF-4479-8F61-AEE10414F070}" type="presParOf" srcId="{C8743A77-4C17-49C6-97B2-EF8F4E201AE2}" destId="{496B2009-AB6B-48C0-ABFA-68326CA0421A}" srcOrd="1" destOrd="0" presId="urn:microsoft.com/office/officeart/2005/8/layout/lProcess3"/>
    <dgm:cxn modelId="{FA9833B4-70DA-4D46-B806-161D8EA2304A}" type="presParOf" srcId="{C8743A77-4C17-49C6-97B2-EF8F4E201AE2}" destId="{57D175F6-2E33-44FD-A467-DBED40C47E64}" srcOrd="2" destOrd="0" presId="urn:microsoft.com/office/officeart/2005/8/layout/lProcess3"/>
    <dgm:cxn modelId="{84C81DE8-A5BE-4369-A43F-ACB63A1471A5}" type="presParOf" srcId="{C8743A77-4C17-49C6-97B2-EF8F4E201AE2}" destId="{E2DF48B9-0079-416B-BA18-529317736771}" srcOrd="3" destOrd="0" presId="urn:microsoft.com/office/officeart/2005/8/layout/lProcess3"/>
    <dgm:cxn modelId="{8585AC27-7AC7-40B8-ABDB-BE704C0CA655}" type="presParOf" srcId="{C8743A77-4C17-49C6-97B2-EF8F4E201AE2}" destId="{434F307B-2A15-40E0-B22F-B15E9A7EBDFB}" srcOrd="4" destOrd="0" presId="urn:microsoft.com/office/officeart/2005/8/layout/lProcess3"/>
    <dgm:cxn modelId="{25E8B838-82BD-4CD0-A320-5530148F60CA}" type="presParOf" srcId="{5261409E-2025-41A1-9E40-31C4E98BC847}" destId="{DF218768-A0EB-4D83-8A22-C8C8C1606F5C}" srcOrd="5" destOrd="0" presId="urn:microsoft.com/office/officeart/2005/8/layout/lProcess3"/>
    <dgm:cxn modelId="{9733EAE8-A3AC-4783-9B0C-E1340C3D39CB}" type="presParOf" srcId="{5261409E-2025-41A1-9E40-31C4E98BC847}" destId="{728DA843-C690-4B42-A7F3-95F0E021C237}" srcOrd="6" destOrd="0" presId="urn:microsoft.com/office/officeart/2005/8/layout/lProcess3"/>
    <dgm:cxn modelId="{70C301EF-E128-4B60-8B9B-273D72B2A690}" type="presParOf" srcId="{728DA843-C690-4B42-A7F3-95F0E021C237}" destId="{4DD01C5D-B56F-465F-BC47-8F9DEA4C0171}" srcOrd="0" destOrd="0" presId="urn:microsoft.com/office/officeart/2005/8/layout/lProcess3"/>
    <dgm:cxn modelId="{F7EE557B-0A40-4E67-9831-B0FC819C49C7}" type="presParOf" srcId="{728DA843-C690-4B42-A7F3-95F0E021C237}" destId="{0606E479-F054-4144-81D8-265B91256924}" srcOrd="1" destOrd="0" presId="urn:microsoft.com/office/officeart/2005/8/layout/lProcess3"/>
    <dgm:cxn modelId="{652C0C4F-B18E-47E2-A398-743BB32CEA14}" type="presParOf" srcId="{728DA843-C690-4B42-A7F3-95F0E021C237}" destId="{CDB02A6A-2007-4B59-83A4-1400C6D27F2F}" srcOrd="2" destOrd="0" presId="urn:microsoft.com/office/officeart/2005/8/layout/lProcess3"/>
    <dgm:cxn modelId="{F38A1C5F-4CB5-4B46-B68B-ED9E6BB04664}" type="presParOf" srcId="{728DA843-C690-4B42-A7F3-95F0E021C237}" destId="{E152568C-369A-4691-AF4C-FD8924C94C48}" srcOrd="3" destOrd="0" presId="urn:microsoft.com/office/officeart/2005/8/layout/lProcess3"/>
    <dgm:cxn modelId="{2B66C67C-6232-4E5D-BB33-AAE4DF6F56F0}" type="presParOf" srcId="{728DA843-C690-4B42-A7F3-95F0E021C237}" destId="{659335AB-6539-41FE-B5C0-58FB4BEDFEB8}" srcOrd="4" destOrd="0" presId="urn:microsoft.com/office/officeart/2005/8/layout/lProcess3"/>
    <dgm:cxn modelId="{1EBF0620-ED06-4134-AA53-A430B1AB4F7D}" type="presParOf" srcId="{728DA843-C690-4B42-A7F3-95F0E021C237}" destId="{F3996E4B-0EBB-4996-B252-DA73423461B2}" srcOrd="5" destOrd="0" presId="urn:microsoft.com/office/officeart/2005/8/layout/lProcess3"/>
    <dgm:cxn modelId="{40EEFCA3-27A7-441B-A406-BFB94C89CDF2}" type="presParOf" srcId="{728DA843-C690-4B42-A7F3-95F0E021C237}" destId="{FB66398E-91CE-4DEA-980B-B20516D4298B}" srcOrd="6" destOrd="0" presId="urn:microsoft.com/office/officeart/2005/8/layout/lProcess3"/>
    <dgm:cxn modelId="{90911735-6334-4F3C-B88B-E650E447B044}" type="presParOf" srcId="{5261409E-2025-41A1-9E40-31C4E98BC847}" destId="{8CC50DA2-7B65-4A9E-AD41-BF34A25E4ACD}" srcOrd="7" destOrd="0" presId="urn:microsoft.com/office/officeart/2005/8/layout/lProcess3"/>
    <dgm:cxn modelId="{A29A19C3-3F7C-4A82-881A-821ED1447FC5}" type="presParOf" srcId="{5261409E-2025-41A1-9E40-31C4E98BC847}" destId="{53D470BD-5302-452C-A0CB-9D90751D77E7}" srcOrd="8" destOrd="0" presId="urn:microsoft.com/office/officeart/2005/8/layout/lProcess3"/>
    <dgm:cxn modelId="{2116D268-8121-4276-AAFD-507A66D2E942}" type="presParOf" srcId="{53D470BD-5302-452C-A0CB-9D90751D77E7}" destId="{FA83D794-00E3-4B6D-BBB2-002B10A3E855}"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2800" dirty="0"/>
            <a:t>Gender Bias in Video Datasets:</a:t>
          </a:r>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EA845D1E-A916-4301-BC72-E56E63CA7910}">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2400" b="1" dirty="0"/>
            <a:t>Hara et al., 2023 ,  </a:t>
          </a:r>
          <a:r>
            <a:rPr lang="en-US" sz="2400" i="1" dirty="0"/>
            <a:t>"Rethinking Training Data for Mitigating Representation Biases in Action Recognition“. </a:t>
          </a:r>
          <a:endParaRPr lang="en-US" sz="2400" dirty="0"/>
        </a:p>
      </dgm:t>
    </dgm:pt>
    <dgm:pt modelId="{74AD05D2-A116-4604-A699-62214C2F2F32}" type="parTrans" cxnId="{5292C23F-2A40-491B-9308-98FF736BAB9B}">
      <dgm:prSet/>
      <dgm:spPr/>
      <dgm:t>
        <a:bodyPr/>
        <a:lstStyle/>
        <a:p>
          <a:endParaRPr lang="en-US"/>
        </a:p>
      </dgm:t>
    </dgm:pt>
    <dgm:pt modelId="{988FF91B-E4EF-4778-9F23-170A0E315E94}" type="sibTrans" cxnId="{5292C23F-2A40-491B-9308-98FF736BAB9B}">
      <dgm:prSet/>
      <dgm:spPr/>
      <dgm:t>
        <a:bodyPr/>
        <a:lstStyle/>
        <a:p>
          <a:endParaRPr lang="en-US"/>
        </a:p>
      </dgm:t>
    </dgm:pt>
    <dgm:pt modelId="{7C6A9349-EE22-4766-88B9-1B4AF6B4BA74}">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2400" b="1" dirty="0"/>
            <a:t>Sophia Harrison et al., 2023,</a:t>
          </a:r>
          <a:r>
            <a:rPr lang="en-US" sz="2400" dirty="0"/>
            <a:t> </a:t>
          </a:r>
          <a:r>
            <a:rPr lang="en-US" sz="2400" i="1" dirty="0"/>
            <a:t>"Run Like a Girl! Sports-Related Gender Bias in Language and Vision"</a:t>
          </a:r>
        </a:p>
      </dgm:t>
    </dgm:pt>
    <dgm:pt modelId="{434514E8-C82C-414D-85C1-A5957C94D595}" type="parTrans" cxnId="{6F71F940-0667-4479-A907-20AD1AE83F9F}">
      <dgm:prSet/>
      <dgm:spPr/>
      <dgm:t>
        <a:bodyPr/>
        <a:lstStyle/>
        <a:p>
          <a:endParaRPr lang="en-US"/>
        </a:p>
      </dgm:t>
    </dgm:pt>
    <dgm:pt modelId="{0773BAD7-4CB7-4F96-8A6E-AD4BBBBF91F6}" type="sibTrans" cxnId="{6F71F940-0667-4479-A907-20AD1AE83F9F}">
      <dgm:prSet/>
      <dgm:spPr/>
      <dgm:t>
        <a:bodyPr/>
        <a:lstStyle/>
        <a:p>
          <a:endParaRPr lang="en-US"/>
        </a:p>
      </dgm:t>
    </dgm:pt>
    <dgm:pt modelId="{A8125A8E-B7BE-45D0-905A-1549389FEC5F}">
      <dgm:prSet phldrT="[Text]" custT="1">
        <dgm:style>
          <a:lnRef idx="2">
            <a:schemeClr val="accent1"/>
          </a:lnRef>
          <a:fillRef idx="1">
            <a:schemeClr val="lt1"/>
          </a:fillRef>
          <a:effectRef idx="0">
            <a:schemeClr val="accent1"/>
          </a:effectRef>
          <a:fontRef idx="minor">
            <a:schemeClr val="dk1"/>
          </a:fontRef>
        </dgm:style>
      </dgm:prSet>
      <dgm:spPr/>
      <dgm:t>
        <a:bodyPr/>
        <a:lstStyle/>
        <a:p>
          <a:pPr algn="l">
            <a:buFont typeface="Wingdings" panose="05000000000000000000" pitchFamily="2" charset="2"/>
            <a:buChar char="Ø"/>
          </a:pPr>
          <a:r>
            <a:rPr lang="en-US" sz="2400" i="1" dirty="0"/>
            <a:t> Representation Bias Metric(RBM)</a:t>
          </a:r>
          <a:endParaRPr lang="en-US" sz="2400" dirty="0"/>
        </a:p>
      </dgm:t>
    </dgm:pt>
    <dgm:pt modelId="{EEDF90E4-A175-48FE-886D-B848FDECCA61}" type="parTrans" cxnId="{F783314C-3242-4EF0-9F4F-5D4CBFCBD3BB}">
      <dgm:prSet/>
      <dgm:spPr/>
      <dgm:t>
        <a:bodyPr/>
        <a:lstStyle/>
        <a:p>
          <a:endParaRPr lang="en-US"/>
        </a:p>
      </dgm:t>
    </dgm:pt>
    <dgm:pt modelId="{5A5B4410-4A8F-4FC3-8357-D53F0196ABB8}" type="sibTrans" cxnId="{F783314C-3242-4EF0-9F4F-5D4CBFCBD3BB}">
      <dgm:prSet/>
      <dgm:spPr/>
      <dgm:t>
        <a:bodyPr/>
        <a:lstStyle/>
        <a:p>
          <a:endParaRPr lang="en-US"/>
        </a:p>
      </dgm:t>
    </dgm:pt>
    <dgm:pt modelId="{BDEFDEC8-4E44-4F1D-A0B2-0DC496644FCA}">
      <dgm:prSet phldrT="[Text]" custT="1">
        <dgm:style>
          <a:lnRef idx="2">
            <a:schemeClr val="accent1"/>
          </a:lnRef>
          <a:fillRef idx="1">
            <a:schemeClr val="lt1"/>
          </a:fillRef>
          <a:effectRef idx="0">
            <a:schemeClr val="accent1"/>
          </a:effectRef>
          <a:fontRef idx="minor">
            <a:schemeClr val="dk1"/>
          </a:fontRef>
        </dgm:style>
      </dgm:prSet>
      <dgm:spPr/>
      <dgm:t>
        <a:bodyPr/>
        <a:lstStyle/>
        <a:p>
          <a:pPr algn="l"/>
          <a:r>
            <a:rPr lang="en-US" sz="2400" b="1" dirty="0"/>
            <a:t>Gizem </a:t>
          </a:r>
          <a:r>
            <a:rPr lang="en-US" sz="2400" b="1" dirty="0" err="1"/>
            <a:t>Gezici</a:t>
          </a:r>
          <a:r>
            <a:rPr lang="en-US" sz="2400" b="1" dirty="0"/>
            <a:t> and </a:t>
          </a:r>
          <a:r>
            <a:rPr lang="en-US" sz="2400" b="1" dirty="0" err="1"/>
            <a:t>Yucel</a:t>
          </a:r>
          <a:r>
            <a:rPr lang="en-US" sz="2400" b="1" dirty="0"/>
            <a:t> </a:t>
          </a:r>
          <a:r>
            <a:rPr lang="en-US" sz="2400" b="1" dirty="0" err="1"/>
            <a:t>Saygin</a:t>
          </a:r>
          <a:r>
            <a:rPr lang="en-US" sz="2400" b="1" dirty="0"/>
            <a:t>, 2022</a:t>
          </a:r>
          <a:r>
            <a:rPr lang="en-US" sz="2400" i="1" dirty="0"/>
            <a:t>"Measuring Gender Bias in Educational Videos: A Case Study on YouTube"</a:t>
          </a:r>
        </a:p>
      </dgm:t>
    </dgm:pt>
    <dgm:pt modelId="{7A76882F-AEDC-4D8C-8184-3F029F420FFB}" type="parTrans" cxnId="{4EC40029-7B9E-42E6-902F-809BDCA38799}">
      <dgm:prSet/>
      <dgm:spPr/>
      <dgm:t>
        <a:bodyPr/>
        <a:lstStyle/>
        <a:p>
          <a:endParaRPr lang="en-US"/>
        </a:p>
      </dgm:t>
    </dgm:pt>
    <dgm:pt modelId="{141E0517-8D08-4CC0-B2E0-22CA1AA3EE1F}" type="sibTrans" cxnId="{4EC40029-7B9E-42E6-902F-809BDCA38799}">
      <dgm:prSet/>
      <dgm:spPr/>
      <dgm:t>
        <a:bodyPr/>
        <a:lstStyle/>
        <a:p>
          <a:endParaRPr lang="en-US"/>
        </a:p>
      </dgm:t>
    </dgm:pt>
    <dgm:pt modelId="{E66CCAA8-4889-4AC3-8E40-86CF3CAF3BD8}">
      <dgm:prSet phldrT="[Text]" custT="1">
        <dgm:style>
          <a:lnRef idx="2">
            <a:schemeClr val="accent1"/>
          </a:lnRef>
          <a:fillRef idx="1">
            <a:schemeClr val="lt1"/>
          </a:fillRef>
          <a:effectRef idx="0">
            <a:schemeClr val="accent1"/>
          </a:effectRef>
          <a:fontRef idx="minor">
            <a:schemeClr val="dk1"/>
          </a:fontRef>
        </dgm:style>
      </dgm:prSet>
      <dgm:spPr/>
      <dgm:t>
        <a:bodyPr/>
        <a:lstStyle/>
        <a:p>
          <a:pPr algn="l"/>
          <a:endParaRPr lang="en-US" sz="2400" i="1" dirty="0"/>
        </a:p>
      </dgm:t>
    </dgm:pt>
    <dgm:pt modelId="{F692E73F-A124-437C-97F4-5FFD05D20DC2}" type="parTrans" cxnId="{80C2C44E-EBCE-4C6D-A2FD-64DF1585861D}">
      <dgm:prSet/>
      <dgm:spPr/>
      <dgm:t>
        <a:bodyPr/>
        <a:lstStyle/>
        <a:p>
          <a:endParaRPr lang="en-US"/>
        </a:p>
      </dgm:t>
    </dgm:pt>
    <dgm:pt modelId="{399D728C-607C-418D-A756-400B23CC8799}" type="sibTrans" cxnId="{80C2C44E-EBCE-4C6D-A2FD-64DF1585861D}">
      <dgm:prSet/>
      <dgm:spPr/>
      <dgm:t>
        <a:bodyPr/>
        <a:lstStyle/>
        <a:p>
          <a:endParaRPr lang="en-US"/>
        </a:p>
      </dgm:t>
    </dgm:pt>
    <dgm:pt modelId="{7BC326D6-2C57-4C16-AFB4-60083529A4D4}">
      <dgm:prSet phldrT="[Text]" custT="1">
        <dgm:style>
          <a:lnRef idx="2">
            <a:schemeClr val="accent1"/>
          </a:lnRef>
          <a:fillRef idx="1">
            <a:schemeClr val="lt1"/>
          </a:fillRef>
          <a:effectRef idx="0">
            <a:schemeClr val="accent1"/>
          </a:effectRef>
          <a:fontRef idx="minor">
            <a:schemeClr val="dk1"/>
          </a:fontRef>
        </dgm:style>
      </dgm:prSet>
      <dgm:spPr/>
      <dgm:t>
        <a:bodyPr/>
        <a:lstStyle/>
        <a:p>
          <a:pPr algn="l">
            <a:buFont typeface="Wingdings" panose="05000000000000000000" pitchFamily="2" charset="2"/>
            <a:buChar char="Ø"/>
          </a:pPr>
          <a:r>
            <a:rPr lang="en-US" sz="2400" i="1" dirty="0"/>
            <a:t>Representation Bias</a:t>
          </a:r>
          <a:r>
            <a:rPr lang="en-US" sz="2400" dirty="0"/>
            <a:t>(</a:t>
          </a:r>
          <a:r>
            <a:rPr lang="el-GR" sz="2400" dirty="0"/>
            <a:t>Δ</a:t>
          </a:r>
          <a:r>
            <a:rPr lang="en-US" sz="2400" dirty="0"/>
            <a:t>R)</a:t>
          </a:r>
          <a:endParaRPr lang="en-US" sz="2400" i="1" dirty="0"/>
        </a:p>
      </dgm:t>
    </dgm:pt>
    <dgm:pt modelId="{5644D1A0-2204-45DE-8CC3-52D9E00AFF61}" type="parTrans" cxnId="{FE7E6E13-E83C-4F5C-BD10-B3614907E9F1}">
      <dgm:prSet/>
      <dgm:spPr/>
      <dgm:t>
        <a:bodyPr/>
        <a:lstStyle/>
        <a:p>
          <a:endParaRPr lang="en-US"/>
        </a:p>
      </dgm:t>
    </dgm:pt>
    <dgm:pt modelId="{FB07EE0A-7BD2-4BEC-BAD4-90144D8C27E3}" type="sibTrans" cxnId="{FE7E6E13-E83C-4F5C-BD10-B3614907E9F1}">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1"/>
      <dgm:spPr/>
    </dgm:pt>
    <dgm:pt modelId="{9A6378AD-CA4E-4BC6-B65F-6535B496E35D}" type="pres">
      <dgm:prSet presAssocID="{925938AD-865E-4730-BAD5-D36BCE59B929}" presName="parentText" presStyleLbl="node1" presStyleIdx="0" presStyleCnt="1">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1" custLinFactY="1140" custLinFactNeighborX="279" custLinFactNeighborY="100000">
        <dgm:presLayoutVars>
          <dgm:bulletEnabled val="1"/>
        </dgm:presLayoutVars>
      </dgm:prSet>
      <dgm:spPr/>
    </dgm:pt>
  </dgm:ptLst>
  <dgm:cxnLst>
    <dgm:cxn modelId="{FE7E6E13-E83C-4F5C-BD10-B3614907E9F1}" srcId="{925938AD-865E-4730-BAD5-D36BCE59B929}" destId="{7BC326D6-2C57-4C16-AFB4-60083529A4D4}" srcOrd="4" destOrd="0" parTransId="{5644D1A0-2204-45DE-8CC3-52D9E00AFF61}" sibTransId="{FB07EE0A-7BD2-4BEC-BAD4-90144D8C27E3}"/>
    <dgm:cxn modelId="{6A1A581A-60B5-4950-92BB-29C19A181478}" type="presOf" srcId="{A8125A8E-B7BE-45D0-905A-1549389FEC5F}" destId="{DF113BB7-B072-4A0F-A079-17753F7689AF}" srcOrd="0" destOrd="1" presId="urn:microsoft.com/office/officeart/2005/8/layout/list1"/>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4EC40029-7B9E-42E6-902F-809BDCA38799}" srcId="{925938AD-865E-4730-BAD5-D36BCE59B929}" destId="{BDEFDEC8-4E44-4F1D-A0B2-0DC496644FCA}" srcOrd="3" destOrd="0" parTransId="{7A76882F-AEDC-4D8C-8184-3F029F420FFB}" sibTransId="{141E0517-8D08-4CC0-B2E0-22CA1AA3EE1F}"/>
    <dgm:cxn modelId="{5292C23F-2A40-491B-9308-98FF736BAB9B}" srcId="{925938AD-865E-4730-BAD5-D36BCE59B929}" destId="{EA845D1E-A916-4301-BC72-E56E63CA7910}" srcOrd="0" destOrd="0" parTransId="{74AD05D2-A116-4604-A699-62214C2F2F32}" sibTransId="{988FF91B-E4EF-4778-9F23-170A0E315E94}"/>
    <dgm:cxn modelId="{6F71F940-0667-4479-A907-20AD1AE83F9F}" srcId="{925938AD-865E-4730-BAD5-D36BCE59B929}" destId="{7C6A9349-EE22-4766-88B9-1B4AF6B4BA74}" srcOrd="2" destOrd="0" parTransId="{434514E8-C82C-414D-85C1-A5957C94D595}" sibTransId="{0773BAD7-4CB7-4F96-8A6E-AD4BBBBF91F6}"/>
    <dgm:cxn modelId="{F783314C-3242-4EF0-9F4F-5D4CBFCBD3BB}" srcId="{925938AD-865E-4730-BAD5-D36BCE59B929}" destId="{A8125A8E-B7BE-45D0-905A-1549389FEC5F}" srcOrd="1" destOrd="0" parTransId="{EEDF90E4-A175-48FE-886D-B848FDECCA61}" sibTransId="{5A5B4410-4A8F-4FC3-8357-D53F0196ABB8}"/>
    <dgm:cxn modelId="{80C2C44E-EBCE-4C6D-A2FD-64DF1585861D}" srcId="{925938AD-865E-4730-BAD5-D36BCE59B929}" destId="{E66CCAA8-4889-4AC3-8E40-86CF3CAF3BD8}" srcOrd="5" destOrd="0" parTransId="{F692E73F-A124-437C-97F4-5FFD05D20DC2}" sibTransId="{399D728C-607C-418D-A756-400B23CC8799}"/>
    <dgm:cxn modelId="{ACC1E87D-8811-4EB9-8F46-4EE89F58F224}" type="presOf" srcId="{E66CCAA8-4889-4AC3-8E40-86CF3CAF3BD8}" destId="{DF113BB7-B072-4A0F-A079-17753F7689AF}" srcOrd="0" destOrd="5" presId="urn:microsoft.com/office/officeart/2005/8/layout/list1"/>
    <dgm:cxn modelId="{BDA7EE84-2F71-4AE6-979F-DB91417BC601}" type="presOf" srcId="{EA845D1E-A916-4301-BC72-E56E63CA7910}" destId="{DF113BB7-B072-4A0F-A079-17753F7689AF}" srcOrd="0" destOrd="0" presId="urn:microsoft.com/office/officeart/2005/8/layout/list1"/>
    <dgm:cxn modelId="{81B6FAB7-BDBB-4BF0-B414-63A892A85906}" type="presOf" srcId="{BDEFDEC8-4E44-4F1D-A0B2-0DC496644FCA}" destId="{DF113BB7-B072-4A0F-A079-17753F7689AF}" srcOrd="0" destOrd="3" presId="urn:microsoft.com/office/officeart/2005/8/layout/list1"/>
    <dgm:cxn modelId="{263C16E9-E9D2-4B24-A676-436EFF694D64}" type="presOf" srcId="{7C6A9349-EE22-4766-88B9-1B4AF6B4BA74}" destId="{DF113BB7-B072-4A0F-A079-17753F7689AF}" srcOrd="0" destOrd="2" presId="urn:microsoft.com/office/officeart/2005/8/layout/list1"/>
    <dgm:cxn modelId="{6376CFF3-ED54-4600-9449-8797A52BFECC}" type="presOf" srcId="{4930E395-57A8-49CD-A76C-C68D730CC129}" destId="{7A49896E-FFE5-45D3-8686-552111E4027E}" srcOrd="0" destOrd="0" presId="urn:microsoft.com/office/officeart/2005/8/layout/list1"/>
    <dgm:cxn modelId="{E909E2F8-C44C-4AF4-8DE0-4C7F7F077A2F}" type="presOf" srcId="{7BC326D6-2C57-4C16-AFB4-60083529A4D4}" destId="{DF113BB7-B072-4A0F-A079-17753F7689AF}" srcOrd="0" destOrd="4"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a:blipFill>
          <a:blip xmlns:r="http://schemas.openxmlformats.org/officeDocument/2006/relationships" r:embed="rId1"/>
          <a:stretch>
            <a:fillRect/>
          </a:stretch>
        </a:blipFill>
      </dgm:spPr>
      <dgm:t>
        <a:bodyPr/>
        <a:lstStyle/>
        <a:p>
          <a:r>
            <a:rPr lang="en-US">
              <a:noFill/>
            </a:rPr>
            <a:t> </a:t>
          </a:r>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EA845D1E-A916-4301-BC72-E56E63CA7910}">
      <dgm:prSet phldrT="[Text]">
        <dgm:style>
          <a:lnRef idx="2">
            <a:schemeClr val="accent1"/>
          </a:lnRef>
          <a:fillRef idx="1">
            <a:schemeClr val="lt1"/>
          </a:fillRef>
          <a:effectRef idx="0">
            <a:schemeClr val="accent1"/>
          </a:effectRef>
          <a:fontRef idx="minor">
            <a:schemeClr val="dk1"/>
          </a:fontRef>
        </dgm:style>
      </dgm:prSet>
      <dgm:spPr/>
      <dgm:t>
        <a:bodyPr/>
        <a:lstStyle/>
        <a:p>
          <a:r>
            <a:rPr lang="en-US" i="0" u="none" strike="noStrike" baseline="0" dirty="0">
              <a:latin typeface="TimesNewRomanPS-BoldMT"/>
            </a:rPr>
            <a:t>J. Meyer,</a:t>
          </a:r>
          <a:r>
            <a:rPr lang="en-US" i="1" u="none" strike="noStrike" baseline="0" dirty="0">
              <a:latin typeface="CMSY8"/>
            </a:rPr>
            <a:t> </a:t>
          </a:r>
          <a:r>
            <a:rPr lang="en-US" i="0" u="none" strike="noStrike" baseline="0" dirty="0">
              <a:latin typeface="TimesNewRomanPS-BoldMT"/>
            </a:rPr>
            <a:t>L. </a:t>
          </a:r>
          <a:r>
            <a:rPr lang="en-US" i="0" u="none" strike="noStrike" baseline="0" dirty="0" err="1">
              <a:latin typeface="TimesNewRomanPS-BoldMT"/>
            </a:rPr>
            <a:t>Rauchenstein</a:t>
          </a:r>
          <a:r>
            <a:rPr lang="en-US" i="0" u="none" strike="noStrike" baseline="0" dirty="0">
              <a:latin typeface="TimesNewRomanPS-BoldMT"/>
            </a:rPr>
            <a:t>, J. D. Eisenberg,</a:t>
          </a:r>
          <a:r>
            <a:rPr lang="en-US" i="1" u="none" strike="noStrike" baseline="0" dirty="0">
              <a:latin typeface="CMSY8"/>
            </a:rPr>
            <a:t> </a:t>
          </a:r>
          <a:r>
            <a:rPr lang="en-US" i="0" u="none" strike="noStrike" baseline="0" dirty="0">
              <a:latin typeface="TimesNewRomanPS-BoldMT"/>
            </a:rPr>
            <a:t>N. Howell,</a:t>
          </a:r>
          <a:r>
            <a:rPr lang="en-US" b="1" i="0" u="none" strike="noStrike" baseline="0" dirty="0">
              <a:latin typeface="TimesNewRomanPS-BoldMT"/>
            </a:rPr>
            <a:t> 2020 </a:t>
          </a:r>
          <a:r>
            <a:rPr lang="en-US" i="0" u="none" strike="noStrike" baseline="0" dirty="0">
              <a:latin typeface="TimesNewRomanPS-BoldMT"/>
            </a:rPr>
            <a:t>, “Artie Bias Corpus: An Open Dataset for Detecting Demographic Bias in Speech Applications”.</a:t>
          </a:r>
          <a:endParaRPr lang="en-US" dirty="0"/>
        </a:p>
      </dgm:t>
    </dgm:pt>
    <dgm:pt modelId="{74AD05D2-A116-4604-A699-62214C2F2F32}" type="parTrans" cxnId="{5292C23F-2A40-491B-9308-98FF736BAB9B}">
      <dgm:prSet/>
      <dgm:spPr/>
      <dgm:t>
        <a:bodyPr/>
        <a:lstStyle/>
        <a:p>
          <a:endParaRPr lang="en-US"/>
        </a:p>
      </dgm:t>
    </dgm:pt>
    <dgm:pt modelId="{988FF91B-E4EF-4778-9F23-170A0E315E94}" type="sibTrans" cxnId="{5292C23F-2A40-491B-9308-98FF736BAB9B}">
      <dgm:prSet/>
      <dgm:spPr/>
      <dgm:t>
        <a:bodyPr/>
        <a:lstStyle/>
        <a:p>
          <a:endParaRPr lang="en-US"/>
        </a:p>
      </dgm:t>
    </dgm:pt>
    <dgm:pt modelId="{42270BF6-3587-404F-B1C3-D78493DD40DB}">
      <dgm:prSet phldrT="[Text]">
        <dgm:style>
          <a:lnRef idx="1">
            <a:schemeClr val="accent3"/>
          </a:lnRef>
          <a:fillRef idx="2">
            <a:schemeClr val="accent3"/>
          </a:fillRef>
          <a:effectRef idx="1">
            <a:schemeClr val="accent3"/>
          </a:effectRef>
          <a:fontRef idx="minor">
            <a:schemeClr val="dk1"/>
          </a:fontRef>
        </dgm:style>
      </dgm:prSet>
      <dgm:spPr>
        <a:blipFill>
          <a:blip xmlns:r="http://schemas.openxmlformats.org/officeDocument/2006/relationships" r:embed="rId2"/>
          <a:stretch>
            <a:fillRect/>
          </a:stretch>
        </a:blipFill>
      </dgm:spPr>
      <dgm:t>
        <a:bodyPr/>
        <a:lstStyle/>
        <a:p>
          <a:r>
            <a:rPr lang="en-US">
              <a:noFill/>
            </a:rPr>
            <a:t> </a:t>
          </a:r>
        </a:p>
      </dgm:t>
    </dgm:pt>
    <dgm:pt modelId="{3F65BCC5-E3D0-47E7-A41A-67EA70DAFDAD}" type="parTrans" cxnId="{FAC3EF35-530C-40F6-BB51-3CDFBCC075C4}">
      <dgm:prSet/>
      <dgm:spPr/>
      <dgm:t>
        <a:bodyPr/>
        <a:lstStyle/>
        <a:p>
          <a:endParaRPr lang="en-US"/>
        </a:p>
      </dgm:t>
    </dgm:pt>
    <dgm:pt modelId="{E153113C-6DF0-4304-A121-2B1B2319E9A1}" type="sibTrans" cxnId="{FAC3EF35-530C-40F6-BB51-3CDFBCC075C4}">
      <dgm:prSet/>
      <dgm:spPr/>
      <dgm:t>
        <a:bodyPr/>
        <a:lstStyle/>
        <a:p>
          <a:endParaRPr lang="en-US"/>
        </a:p>
      </dgm:t>
    </dgm:pt>
    <dgm:pt modelId="{AADE009E-6E49-45E5-92B2-B9713DDB2DE0}">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u="none" strike="noStrike" baseline="0" dirty="0">
              <a:latin typeface="NimbusRomNo9L-ReguItal"/>
            </a:rPr>
            <a:t>S. Feng, O. </a:t>
          </a:r>
          <a:r>
            <a:rPr lang="en-US" b="0" i="0" u="none" strike="noStrike" baseline="0" dirty="0" err="1">
              <a:latin typeface="NimbusRomNo9L-ReguItal"/>
            </a:rPr>
            <a:t>Kudina</a:t>
          </a:r>
          <a:r>
            <a:rPr lang="en-US" b="0" i="0" u="none" strike="noStrike" baseline="0" dirty="0">
              <a:latin typeface="NimbusRomNo9L-ReguItal"/>
            </a:rPr>
            <a:t>, B. M. Halpern</a:t>
          </a:r>
          <a:r>
            <a:rPr lang="en-US" b="0" i="0" u="none" strike="noStrike" baseline="0" dirty="0">
              <a:latin typeface="CMR8"/>
            </a:rPr>
            <a:t> </a:t>
          </a:r>
          <a:r>
            <a:rPr lang="en-US" b="0" i="0" u="none" strike="noStrike" baseline="0" dirty="0">
              <a:latin typeface="NimbusRomNo9L-ReguItal"/>
            </a:rPr>
            <a:t>and O. </a:t>
          </a:r>
          <a:r>
            <a:rPr lang="en-US" b="0" i="0" u="none" strike="noStrike" baseline="0" dirty="0" err="1">
              <a:latin typeface="NimbusRomNo9L-ReguItal"/>
            </a:rPr>
            <a:t>Scharenborg</a:t>
          </a:r>
          <a:r>
            <a:rPr lang="en-US" b="1" i="0" u="none" strike="noStrike" baseline="0" dirty="0">
              <a:latin typeface="TimesNewRomanPS-BoldMT"/>
            </a:rPr>
            <a:t>, 2021 , “</a:t>
          </a:r>
          <a:r>
            <a:rPr lang="en-US" b="0" i="0" u="none" strike="noStrike" baseline="0" dirty="0">
              <a:latin typeface="NimbusRomNo9L-Medi"/>
            </a:rPr>
            <a:t>Quantifying Bias in Automatic Speech Recognition</a:t>
          </a:r>
          <a:r>
            <a:rPr lang="en-US" b="1" i="0" u="none" strike="noStrike" baseline="0" dirty="0">
              <a:latin typeface="TimesNewRomanPS-BoldMT"/>
            </a:rPr>
            <a:t>”. </a:t>
          </a:r>
          <a:endParaRPr lang="en-US" dirty="0"/>
        </a:p>
      </dgm:t>
    </dgm:pt>
    <dgm:pt modelId="{EE47B701-DEB4-4079-A5EC-76027023102C}" type="parTrans" cxnId="{B2033A35-ACEA-4883-A904-6714C6D3B872}">
      <dgm:prSet/>
      <dgm:spPr/>
      <dgm:t>
        <a:bodyPr/>
        <a:lstStyle/>
        <a:p>
          <a:endParaRPr lang="en-US"/>
        </a:p>
      </dgm:t>
    </dgm:pt>
    <dgm:pt modelId="{DCA1B299-17D4-49C8-A089-B98872BC0B03}" type="sibTrans" cxnId="{B2033A35-ACEA-4883-A904-6714C6D3B872}">
      <dgm:prSet/>
      <dgm:spPr/>
      <dgm:t>
        <a:bodyPr/>
        <a:lstStyle/>
        <a:p>
          <a:endParaRPr lang="en-US"/>
        </a:p>
      </dgm:t>
    </dgm:pt>
    <dgm:pt modelId="{8935A171-50BC-402F-8491-BD747B8F2DA0}">
      <dgm:prSet phldrT="[Text]">
        <dgm:style>
          <a:lnRef idx="2">
            <a:schemeClr val="accent3"/>
          </a:lnRef>
          <a:fillRef idx="1">
            <a:schemeClr val="lt1"/>
          </a:fillRef>
          <a:effectRef idx="0">
            <a:schemeClr val="accent3"/>
          </a:effectRef>
          <a:fontRef idx="minor">
            <a:schemeClr val="dk1"/>
          </a:fontRef>
        </dgm:style>
      </dgm:prSet>
      <dgm:spPr/>
      <dgm:t>
        <a:bodyPr/>
        <a:lstStyle/>
        <a:p>
          <a:r>
            <a:rPr lang="en-US" b="0" i="1" u="none" strike="noStrike" baseline="0" dirty="0">
              <a:latin typeface="NimbusRomNo9L-ReguItal"/>
            </a:rPr>
            <a:t>M. Z. Boito, L. </a:t>
          </a:r>
          <a:r>
            <a:rPr lang="en-US" b="0" i="1" u="none" strike="noStrike" baseline="0" dirty="0" err="1">
              <a:latin typeface="NimbusRomNo9L-ReguItal"/>
            </a:rPr>
            <a:t>Besacier</a:t>
          </a:r>
          <a:r>
            <a:rPr lang="en-US" b="0" i="1" u="none" strike="noStrike" baseline="0" dirty="0">
              <a:latin typeface="NimbusRomNo9L-ReguItal"/>
            </a:rPr>
            <a:t>, N. </a:t>
          </a:r>
          <a:r>
            <a:rPr lang="en-US" b="0" i="1" u="none" strike="noStrike" baseline="0" dirty="0" err="1">
              <a:latin typeface="NimbusRomNo9L-ReguItal"/>
            </a:rPr>
            <a:t>Tomashenko</a:t>
          </a:r>
          <a:r>
            <a:rPr lang="en-US" b="0" i="1" u="none" strike="noStrike" baseline="0" dirty="0">
              <a:latin typeface="NimbusRomNo9L-ReguItal"/>
            </a:rPr>
            <a:t>, Y. </a:t>
          </a:r>
          <a:r>
            <a:rPr lang="en-US" b="0" i="1" u="none" strike="noStrike" baseline="0" dirty="0" err="1">
              <a:latin typeface="NimbusRomNo9L-ReguItal"/>
            </a:rPr>
            <a:t>Est`eve</a:t>
          </a:r>
          <a:r>
            <a:rPr lang="en-US" b="1" i="0" u="none" strike="noStrike" baseline="0" dirty="0">
              <a:latin typeface="TimesNewRomanPS-BoldMT"/>
            </a:rPr>
            <a:t>, 2022 , “</a:t>
          </a:r>
          <a:r>
            <a:rPr lang="en-US" b="0" i="0" u="none" strike="noStrike" baseline="0" dirty="0">
              <a:latin typeface="NimbusRomNo9L-Medi"/>
            </a:rPr>
            <a:t>A Study of Gender Impact in Self-supervised Models for Speech-to-Text Systems</a:t>
          </a:r>
          <a:r>
            <a:rPr lang="en-US" b="1" i="0" u="none" strike="noStrike" baseline="0" dirty="0">
              <a:latin typeface="TimesNewRomanPS-BoldMT"/>
            </a:rPr>
            <a:t>” .</a:t>
          </a:r>
          <a:endParaRPr lang="en-US" dirty="0"/>
        </a:p>
      </dgm:t>
    </dgm:pt>
    <dgm:pt modelId="{497EC7A1-A879-4848-95CC-469A0FD014F9}" type="parTrans" cxnId="{8D634BEB-2988-4747-A3C4-0B2A60D2346D}">
      <dgm:prSet/>
      <dgm:spPr/>
      <dgm:t>
        <a:bodyPr/>
        <a:lstStyle/>
        <a:p>
          <a:endParaRPr lang="en-US"/>
        </a:p>
      </dgm:t>
    </dgm:pt>
    <dgm:pt modelId="{81179145-3F11-48A6-BC2B-D8701176B018}" type="sibTrans" cxnId="{8D634BEB-2988-4747-A3C4-0B2A60D2346D}">
      <dgm:prSet/>
      <dgm:spPr/>
      <dgm:t>
        <a:bodyPr/>
        <a:lstStyle/>
        <a:p>
          <a:endParaRPr lang="en-US"/>
        </a:p>
      </dgm:t>
    </dgm:pt>
    <dgm:pt modelId="{50ED78B8-B605-4A05-98D4-3DC009178047}">
      <dgm:prSet phldrT="[Text]">
        <dgm:style>
          <a:lnRef idx="2">
            <a:schemeClr val="accent3"/>
          </a:lnRef>
          <a:fillRef idx="1">
            <a:schemeClr val="lt1"/>
          </a:fillRef>
          <a:effectRef idx="0">
            <a:schemeClr val="accent3"/>
          </a:effectRef>
          <a:fontRef idx="minor">
            <a:schemeClr val="dk1"/>
          </a:fontRef>
        </dgm:style>
      </dgm:prSet>
      <dgm:spPr/>
      <dgm:t>
        <a:bodyPr/>
        <a:lstStyle/>
        <a:p>
          <a:r>
            <a:rPr lang="en-US" b="0" i="1" u="none" strike="noStrike" baseline="0" dirty="0" err="1">
              <a:latin typeface="NimbusRomNo9L-ReguItal"/>
            </a:rPr>
            <a:t>Tanvina</a:t>
          </a:r>
          <a:r>
            <a:rPr lang="en-US" b="0" i="1" u="none" strike="noStrike" baseline="0" dirty="0">
              <a:latin typeface="NimbusRomNo9L-ReguItal"/>
            </a:rPr>
            <a:t> Patel and Odette </a:t>
          </a:r>
          <a:r>
            <a:rPr lang="en-US" b="0" i="1" u="none" strike="noStrike" baseline="0" dirty="0" err="1">
              <a:latin typeface="NimbusRomNo9L-ReguItal"/>
            </a:rPr>
            <a:t>Scharenborg</a:t>
          </a:r>
          <a:r>
            <a:rPr lang="en-US" b="1" i="0" u="none" strike="noStrike" baseline="0" dirty="0">
              <a:latin typeface="TimesNewRomanPS-BoldMT"/>
            </a:rPr>
            <a:t>, 2023 , “</a:t>
          </a:r>
          <a:r>
            <a:rPr lang="en-US" b="0" i="0" u="none" strike="noStrike" baseline="0" dirty="0">
              <a:latin typeface="NimbusRomNo9L-Medi"/>
            </a:rPr>
            <a:t>Using Data Augmentations and VTLN to Reduce Bias in Dutch End-to-</a:t>
          </a:r>
          <a:r>
            <a:rPr lang="en-US" b="0" i="0" u="none" strike="noStrike" baseline="0" dirty="0" err="1">
              <a:latin typeface="NimbusRomNo9L-Medi"/>
            </a:rPr>
            <a:t>EndSpeech</a:t>
          </a:r>
          <a:r>
            <a:rPr lang="en-US" b="0" i="0" u="none" strike="noStrike" baseline="0" dirty="0">
              <a:latin typeface="NimbusRomNo9L-Medi"/>
            </a:rPr>
            <a:t> Recognition Systems</a:t>
          </a:r>
          <a:r>
            <a:rPr lang="en-US" b="1" i="0" u="none" strike="noStrike" baseline="0" dirty="0">
              <a:latin typeface="TimesNewRomanPS-BoldMT"/>
            </a:rPr>
            <a:t>” .</a:t>
          </a:r>
          <a:endParaRPr lang="en-US" dirty="0"/>
        </a:p>
      </dgm:t>
    </dgm:pt>
    <dgm:pt modelId="{5512AAE7-501B-4E29-ACDB-A0B7760E6A65}" type="parTrans" cxnId="{8F949270-1433-4B41-8569-F1CC45ED17C4}">
      <dgm:prSet/>
      <dgm:spPr/>
      <dgm:t>
        <a:bodyPr/>
        <a:lstStyle/>
        <a:p>
          <a:endParaRPr lang="en-US"/>
        </a:p>
      </dgm:t>
    </dgm:pt>
    <dgm:pt modelId="{0DFB3423-0382-47EC-B124-F452BD063212}" type="sibTrans" cxnId="{8F949270-1433-4B41-8569-F1CC45ED17C4}">
      <dgm:prSet/>
      <dgm:spPr/>
      <dgm:t>
        <a:bodyPr/>
        <a:lstStyle/>
        <a:p>
          <a:endParaRPr lang="en-US"/>
        </a:p>
      </dgm:t>
    </dgm:pt>
    <dgm:pt modelId="{8C1B1D03-F279-4601-9F5C-E99FF82DBFD9}">
      <dgm:prSet phldrT="[Text]">
        <dgm:style>
          <a:lnRef idx="2">
            <a:schemeClr val="accent1"/>
          </a:lnRef>
          <a:fillRef idx="1">
            <a:schemeClr val="lt1"/>
          </a:fillRef>
          <a:effectRef idx="0">
            <a:schemeClr val="accent1"/>
          </a:effectRef>
          <a:fontRef idx="minor">
            <a:schemeClr val="dk1"/>
          </a:fontRef>
        </dgm:style>
      </dgm:prSet>
      <dgm:spPr/>
      <dgm:t>
        <a:bodyPr/>
        <a:lstStyle/>
        <a:p>
          <a:endParaRPr lang="en-US" dirty="0"/>
        </a:p>
      </dgm:t>
    </dgm:pt>
    <dgm:pt modelId="{F4569ABE-73AA-48AD-A7EF-CB67A4568376}" type="parTrans" cxnId="{9FD9B5BA-DE51-43B7-B458-472677237F10}">
      <dgm:prSet/>
      <dgm:spPr/>
      <dgm:t>
        <a:bodyPr/>
        <a:lstStyle/>
        <a:p>
          <a:endParaRPr lang="en-US"/>
        </a:p>
      </dgm:t>
    </dgm:pt>
    <dgm:pt modelId="{19B75144-47D0-44A8-85FD-4028061FDEC4}" type="sibTrans" cxnId="{9FD9B5BA-DE51-43B7-B458-472677237F10}">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2"/>
      <dgm:spPr/>
    </dgm:pt>
    <dgm:pt modelId="{9A6378AD-CA4E-4BC6-B65F-6535B496E35D}" type="pres">
      <dgm:prSet presAssocID="{925938AD-865E-4730-BAD5-D36BCE59B929}" presName="parentText" presStyleLbl="node1" presStyleIdx="0" presStyleCnt="2">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2">
        <dgm:presLayoutVars>
          <dgm:bulletEnabled val="1"/>
        </dgm:presLayoutVars>
      </dgm:prSet>
      <dgm:spPr/>
    </dgm:pt>
    <dgm:pt modelId="{B1B23D8B-2529-4DAA-B89F-CF22A9677E02}" type="pres">
      <dgm:prSet presAssocID="{3E92E7C8-5D3E-4685-8060-A9CED0EBD859}" presName="spaceBetweenRectangles" presStyleCnt="0"/>
      <dgm:spPr/>
    </dgm:pt>
    <dgm:pt modelId="{3DE5C71A-D8AB-4A6E-A096-00974616C44B}" type="pres">
      <dgm:prSet presAssocID="{42270BF6-3587-404F-B1C3-D78493DD40DB}" presName="parentLin" presStyleCnt="0"/>
      <dgm:spPr/>
    </dgm:pt>
    <dgm:pt modelId="{3DDECBEF-EE65-450C-BBE0-6209E91A6EB1}" type="pres">
      <dgm:prSet presAssocID="{42270BF6-3587-404F-B1C3-D78493DD40DB}" presName="parentLeftMargin" presStyleLbl="node1" presStyleIdx="0" presStyleCnt="2"/>
      <dgm:spPr/>
    </dgm:pt>
    <dgm:pt modelId="{2853DBAA-9BA4-40F9-8242-57B21FBA899B}" type="pres">
      <dgm:prSet presAssocID="{42270BF6-3587-404F-B1C3-D78493DD40DB}" presName="parentText" presStyleLbl="node1" presStyleIdx="1" presStyleCnt="2">
        <dgm:presLayoutVars>
          <dgm:chMax val="0"/>
          <dgm:bulletEnabled val="1"/>
        </dgm:presLayoutVars>
      </dgm:prSet>
      <dgm:spPr/>
    </dgm:pt>
    <dgm:pt modelId="{83A7BC40-8335-4B61-9E6A-C76B56D64A2C}" type="pres">
      <dgm:prSet presAssocID="{42270BF6-3587-404F-B1C3-D78493DD40DB}" presName="negativeSpace" presStyleCnt="0"/>
      <dgm:spPr/>
    </dgm:pt>
    <dgm:pt modelId="{E5F4CA2B-FD6F-401B-97B5-AA39526CB55B}" type="pres">
      <dgm:prSet presAssocID="{42270BF6-3587-404F-B1C3-D78493DD40DB}" presName="childText" presStyleLbl="conFgAcc1" presStyleIdx="1" presStyleCnt="2">
        <dgm:presLayoutVars>
          <dgm:bulletEnabled val="1"/>
        </dgm:presLayoutVars>
      </dgm:prSet>
      <dgm:spPr/>
    </dgm:pt>
  </dgm:ptLst>
  <dgm:cxnLst>
    <dgm:cxn modelId="{9791A608-CBFE-4450-8A90-9211385C0FAB}" type="presOf" srcId="{50ED78B8-B605-4A05-98D4-3DC009178047}" destId="{E5F4CA2B-FD6F-401B-97B5-AA39526CB55B}" srcOrd="0" destOrd="2" presId="urn:microsoft.com/office/officeart/2005/8/layout/list1"/>
    <dgm:cxn modelId="{5056F317-CD26-4949-918D-5837BD29CC30}" type="presOf" srcId="{AADE009E-6E49-45E5-92B2-B9713DDB2DE0}" destId="{E5F4CA2B-FD6F-401B-97B5-AA39526CB55B}" srcOrd="0" destOrd="0" presId="urn:microsoft.com/office/officeart/2005/8/layout/list1"/>
    <dgm:cxn modelId="{272F061F-7F5D-4D48-83DB-BC29148EC032}" type="presOf" srcId="{42270BF6-3587-404F-B1C3-D78493DD40DB}" destId="{3DDECBEF-EE65-450C-BBE0-6209E91A6EB1}" srcOrd="0" destOrd="0" presId="urn:microsoft.com/office/officeart/2005/8/layout/list1"/>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B2033A35-ACEA-4883-A904-6714C6D3B872}" srcId="{42270BF6-3587-404F-B1C3-D78493DD40DB}" destId="{AADE009E-6E49-45E5-92B2-B9713DDB2DE0}" srcOrd="0" destOrd="0" parTransId="{EE47B701-DEB4-4079-A5EC-76027023102C}" sibTransId="{DCA1B299-17D4-49C8-A089-B98872BC0B03}"/>
    <dgm:cxn modelId="{FAC3EF35-530C-40F6-BB51-3CDFBCC075C4}" srcId="{4930E395-57A8-49CD-A76C-C68D730CC129}" destId="{42270BF6-3587-404F-B1C3-D78493DD40DB}" srcOrd="1" destOrd="0" parTransId="{3F65BCC5-E3D0-47E7-A41A-67EA70DAFDAD}" sibTransId="{E153113C-6DF0-4304-A121-2B1B2319E9A1}"/>
    <dgm:cxn modelId="{F128AD3B-2889-4745-AB7B-26DA341846C0}" type="presOf" srcId="{42270BF6-3587-404F-B1C3-D78493DD40DB}" destId="{2853DBAA-9BA4-40F9-8242-57B21FBA899B}" srcOrd="1" destOrd="0" presId="urn:microsoft.com/office/officeart/2005/8/layout/list1"/>
    <dgm:cxn modelId="{5292C23F-2A40-491B-9308-98FF736BAB9B}" srcId="{925938AD-865E-4730-BAD5-D36BCE59B929}" destId="{EA845D1E-A916-4301-BC72-E56E63CA7910}" srcOrd="0" destOrd="0" parTransId="{74AD05D2-A116-4604-A699-62214C2F2F32}" sibTransId="{988FF91B-E4EF-4778-9F23-170A0E315E94}"/>
    <dgm:cxn modelId="{D617976B-CE8A-4531-AC11-8A3CEA615761}" type="presOf" srcId="{8C1B1D03-F279-4601-9F5C-E99FF82DBFD9}" destId="{DF113BB7-B072-4A0F-A079-17753F7689AF}" srcOrd="0" destOrd="1" presId="urn:microsoft.com/office/officeart/2005/8/layout/list1"/>
    <dgm:cxn modelId="{8F949270-1433-4B41-8569-F1CC45ED17C4}" srcId="{42270BF6-3587-404F-B1C3-D78493DD40DB}" destId="{50ED78B8-B605-4A05-98D4-3DC009178047}" srcOrd="2" destOrd="0" parTransId="{5512AAE7-501B-4E29-ACDB-A0B7760E6A65}" sibTransId="{0DFB3423-0382-47EC-B124-F452BD063212}"/>
    <dgm:cxn modelId="{BDA7EE84-2F71-4AE6-979F-DB91417BC601}" type="presOf" srcId="{EA845D1E-A916-4301-BC72-E56E63CA7910}" destId="{DF113BB7-B072-4A0F-A079-17753F7689AF}" srcOrd="0" destOrd="0" presId="urn:microsoft.com/office/officeart/2005/8/layout/list1"/>
    <dgm:cxn modelId="{9FD9B5BA-DE51-43B7-B458-472677237F10}" srcId="{925938AD-865E-4730-BAD5-D36BCE59B929}" destId="{8C1B1D03-F279-4601-9F5C-E99FF82DBFD9}" srcOrd="1" destOrd="0" parTransId="{F4569ABE-73AA-48AD-A7EF-CB67A4568376}" sibTransId="{19B75144-47D0-44A8-85FD-4028061FDEC4}"/>
    <dgm:cxn modelId="{8D634BEB-2988-4747-A3C4-0B2A60D2346D}" srcId="{42270BF6-3587-404F-B1C3-D78493DD40DB}" destId="{8935A171-50BC-402F-8491-BD747B8F2DA0}" srcOrd="1" destOrd="0" parTransId="{497EC7A1-A879-4848-95CC-469A0FD014F9}" sibTransId="{81179145-3F11-48A6-BC2B-D8701176B018}"/>
    <dgm:cxn modelId="{5A63DCED-5D26-4841-8392-C095B7C1CD78}" type="presOf" srcId="{8935A171-50BC-402F-8491-BD747B8F2DA0}" destId="{E5F4CA2B-FD6F-401B-97B5-AA39526CB55B}" srcOrd="0" destOrd="1"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 modelId="{AAFE981A-6D25-40F9-ACBE-7B84811C19D8}" type="presParOf" srcId="{7A49896E-FFE5-45D3-8686-552111E4027E}" destId="{B1B23D8B-2529-4DAA-B89F-CF22A9677E02}" srcOrd="3" destOrd="0" presId="urn:microsoft.com/office/officeart/2005/8/layout/list1"/>
    <dgm:cxn modelId="{F10AB9DB-FCEA-40C4-8345-62ADEFB450D7}" type="presParOf" srcId="{7A49896E-FFE5-45D3-8686-552111E4027E}" destId="{3DE5C71A-D8AB-4A6E-A096-00974616C44B}" srcOrd="4" destOrd="0" presId="urn:microsoft.com/office/officeart/2005/8/layout/list1"/>
    <dgm:cxn modelId="{67D2F5D2-8911-420E-9DB4-A47FBFC86860}" type="presParOf" srcId="{3DE5C71A-D8AB-4A6E-A096-00974616C44B}" destId="{3DDECBEF-EE65-450C-BBE0-6209E91A6EB1}" srcOrd="0" destOrd="0" presId="urn:microsoft.com/office/officeart/2005/8/layout/list1"/>
    <dgm:cxn modelId="{08E2E1F5-61CF-40FB-93A2-416125EF4036}" type="presParOf" srcId="{3DE5C71A-D8AB-4A6E-A096-00974616C44B}" destId="{2853DBAA-9BA4-40F9-8242-57B21FBA899B}" srcOrd="1" destOrd="0" presId="urn:microsoft.com/office/officeart/2005/8/layout/list1"/>
    <dgm:cxn modelId="{FEE8E5A6-1F1B-4A6C-B505-C5A88519D21C}" type="presParOf" srcId="{7A49896E-FFE5-45D3-8686-552111E4027E}" destId="{83A7BC40-8335-4B61-9E6A-C76B56D64A2C}" srcOrd="5" destOrd="0" presId="urn:microsoft.com/office/officeart/2005/8/layout/list1"/>
    <dgm:cxn modelId="{84285478-B2B0-4961-A4C3-6CC6FD717F2F}" type="presParOf" srcId="{7A49896E-FFE5-45D3-8686-552111E4027E}" destId="{E5F4CA2B-FD6F-401B-97B5-AA39526CB55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a:t>Class Imbalance </a:t>
          </a:r>
          <a:endParaRPr lang="en-US" dirty="0"/>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0A7F7366-22CD-4DE5-8A8A-4C8EE9F9B0C4}">
      <dgm:prSet>
        <dgm:style>
          <a:lnRef idx="2">
            <a:schemeClr val="accent3"/>
          </a:lnRef>
          <a:fillRef idx="1">
            <a:schemeClr val="lt1"/>
          </a:fillRef>
          <a:effectRef idx="0">
            <a:schemeClr val="accent3"/>
          </a:effectRef>
          <a:fontRef idx="minor">
            <a:schemeClr val="dk1"/>
          </a:fontRef>
        </dgm:style>
      </dgm:prSet>
      <dgm:spPr/>
      <dgm:t>
        <a:bodyPr/>
        <a:lstStyle/>
        <a:p>
          <a:r>
            <a:rPr lang="en-US" b="0" i="1" u="none" strike="noStrike" baseline="0" dirty="0">
              <a:latin typeface="NimbusRomNo9L-ReguItal"/>
            </a:rPr>
            <a:t>C. </a:t>
          </a:r>
          <a:r>
            <a:rPr lang="en-US" b="0" i="1" u="none" strike="noStrike" baseline="0" dirty="0" err="1">
              <a:latin typeface="NimbusRomNo9L-ReguItal"/>
            </a:rPr>
            <a:t>Sekkat</a:t>
          </a:r>
          <a:r>
            <a:rPr lang="en-US" b="0" i="1" u="none" strike="noStrike" baseline="0" dirty="0">
              <a:latin typeface="NimbusRomNo9L-ReguItal"/>
            </a:rPr>
            <a:t>, F. Leroy, S. </a:t>
          </a:r>
          <a:r>
            <a:rPr lang="en-US" b="0" i="1" u="none" strike="noStrike" baseline="0" dirty="0" err="1">
              <a:latin typeface="NimbusRomNo9L-ReguItal"/>
            </a:rPr>
            <a:t>Mdhaffar</a:t>
          </a:r>
          <a:r>
            <a:rPr lang="en-US" b="0" i="1" u="none" strike="noStrike" baseline="0" dirty="0">
              <a:latin typeface="NimbusRomNo9L-ReguItal"/>
            </a:rPr>
            <a:t> &amp; et al.</a:t>
          </a:r>
          <a:r>
            <a:rPr lang="fr-FR" b="0" i="1" u="none" strike="noStrike" baseline="0" dirty="0">
              <a:latin typeface="NimbusRomNo9L-ReguItal"/>
            </a:rPr>
            <a:t>,</a:t>
          </a:r>
          <a:r>
            <a:rPr lang="en-US" b="1" i="0" u="none" strike="noStrike" baseline="0" dirty="0">
              <a:latin typeface="TimesNewRomanPS-BoldMT"/>
            </a:rPr>
            <a:t> 2024 , “</a:t>
          </a:r>
          <a:r>
            <a:rPr lang="en-US" b="0" i="0" u="none" strike="noStrike" baseline="0" dirty="0">
              <a:latin typeface="NimbusRomNo9L-Medi"/>
            </a:rPr>
            <a:t>Sonos Voice Control Bias Assessment Dataset: A Methodology for Demographic Bias Assessment in Voice Assistants </a:t>
          </a:r>
          <a:r>
            <a:rPr lang="en-US" b="1" i="0" u="none" strike="noStrike" baseline="0" dirty="0">
              <a:latin typeface="TimesNewRomanPS-BoldMT"/>
            </a:rPr>
            <a:t>”.</a:t>
          </a:r>
          <a:endParaRPr lang="en-US" dirty="0"/>
        </a:p>
      </dgm:t>
    </dgm:pt>
    <dgm:pt modelId="{9B1AACAF-61D4-4178-9C8D-4455A4DAC8D2}" type="parTrans" cxnId="{3D5CF68B-5E63-4877-A7B9-A0ED461ED550}">
      <dgm:prSet/>
      <dgm:spPr/>
      <dgm:t>
        <a:bodyPr/>
        <a:lstStyle/>
        <a:p>
          <a:endParaRPr lang="en-US"/>
        </a:p>
      </dgm:t>
    </dgm:pt>
    <dgm:pt modelId="{741A69EA-C4E0-4DC1-AF3B-A88C41C2A24A}" type="sibTrans" cxnId="{3D5CF68B-5E63-4877-A7B9-A0ED461ED550}">
      <dgm:prSet/>
      <dgm:spPr/>
      <dgm:t>
        <a:bodyPr/>
        <a:lstStyle/>
        <a:p>
          <a:endParaRPr lang="en-US"/>
        </a:p>
      </dgm:t>
    </dgm:pt>
    <dgm:pt modelId="{C5BB6444-206D-4ADE-9E63-4EDC2BB802B2}">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Statistical Analysis(univariate and multivariate analysis)</a:t>
          </a:r>
        </a:p>
      </dgm:t>
    </dgm:pt>
    <dgm:pt modelId="{3927C7A3-A5E9-4332-8CB2-1E4858553D56}" type="parTrans" cxnId="{5A1A7CCF-7525-4966-8A50-C13C6D19BDDE}">
      <dgm:prSet/>
      <dgm:spPr/>
      <dgm:t>
        <a:bodyPr/>
        <a:lstStyle/>
        <a:p>
          <a:endParaRPr lang="en-US"/>
        </a:p>
      </dgm:t>
    </dgm:pt>
    <dgm:pt modelId="{25504C3F-A527-411B-911B-E655227E2EB3}" type="sibTrans" cxnId="{5A1A7CCF-7525-4966-8A50-C13C6D19BDDE}">
      <dgm:prSet/>
      <dgm:spPr/>
      <dgm:t>
        <a:bodyPr/>
        <a:lstStyle/>
        <a:p>
          <a:endParaRPr lang="en-US"/>
        </a:p>
      </dgm:t>
    </dgm:pt>
    <dgm:pt modelId="{C804DBCB-6F82-4553-ABFF-5D2FF9FCE46D}">
      <dgm:prSet>
        <dgm:style>
          <a:lnRef idx="2">
            <a:schemeClr val="accent1"/>
          </a:lnRef>
          <a:fillRef idx="1">
            <a:schemeClr val="lt1"/>
          </a:fillRef>
          <a:effectRef idx="0">
            <a:schemeClr val="accent1"/>
          </a:effectRef>
          <a:fontRef idx="minor">
            <a:schemeClr val="dk1"/>
          </a:fontRef>
        </dgm:style>
      </dgm:prSet>
      <dgm:spPr/>
      <dgm:t>
        <a:bodyPr/>
        <a:lstStyle/>
        <a:p>
          <a:r>
            <a:rPr lang="en-US" b="0" i="1" u="none" strike="noStrike" baseline="0" dirty="0">
              <a:latin typeface="NimbusRomNo9L-ReguItal"/>
            </a:rPr>
            <a:t>Andrew Bailey, Mark D. </a:t>
          </a:r>
          <a:r>
            <a:rPr lang="en-US" b="0" i="1" u="none" strike="noStrike" baseline="0" dirty="0" err="1">
              <a:latin typeface="NimbusRomNo9L-ReguItal"/>
            </a:rPr>
            <a:t>Plumbley</a:t>
          </a:r>
          <a:r>
            <a:rPr lang="en-US" b="1" i="0" u="none" strike="noStrike" baseline="0" dirty="0">
              <a:latin typeface="TimesNewRomanPS-BoldMT"/>
            </a:rPr>
            <a:t>, 2021 , “</a:t>
          </a:r>
          <a:r>
            <a:rPr lang="en-US" b="0" i="0" u="none" strike="noStrike" baseline="0" dirty="0">
              <a:latin typeface="NimbusRomNo9L-Medi"/>
            </a:rPr>
            <a:t>Gender Bias in Depression Detection Using Audio Features</a:t>
          </a:r>
          <a:r>
            <a:rPr lang="en-US" b="1" i="0" u="none" strike="noStrike" baseline="0" dirty="0">
              <a:latin typeface="TimesNewRomanPS-BoldMT"/>
            </a:rPr>
            <a:t>”</a:t>
          </a:r>
          <a:endParaRPr lang="en-US" dirty="0"/>
        </a:p>
      </dgm:t>
    </dgm:pt>
    <dgm:pt modelId="{2145F5DD-AF24-491E-8E20-0C12A24E4453}" type="parTrans" cxnId="{FDA4E67A-DAA1-4E50-A1E9-B8BBCE97BD8E}">
      <dgm:prSet/>
      <dgm:spPr/>
      <dgm:t>
        <a:bodyPr/>
        <a:lstStyle/>
        <a:p>
          <a:endParaRPr lang="en-US"/>
        </a:p>
      </dgm:t>
    </dgm:pt>
    <dgm:pt modelId="{5BE5DF36-A3FF-4789-99FE-668BA23FC1E3}" type="sibTrans" cxnId="{FDA4E67A-DAA1-4E50-A1E9-B8BBCE97BD8E}">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2"/>
      <dgm:spPr/>
    </dgm:pt>
    <dgm:pt modelId="{9A6378AD-CA4E-4BC6-B65F-6535B496E35D}" type="pres">
      <dgm:prSet presAssocID="{925938AD-865E-4730-BAD5-D36BCE59B929}" presName="parentText" presStyleLbl="node1" presStyleIdx="0" presStyleCnt="2">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2">
        <dgm:presLayoutVars>
          <dgm:bulletEnabled val="1"/>
        </dgm:presLayoutVars>
      </dgm:prSet>
      <dgm:spPr/>
    </dgm:pt>
    <dgm:pt modelId="{B1B23D8B-2529-4DAA-B89F-CF22A9677E02}" type="pres">
      <dgm:prSet presAssocID="{3E92E7C8-5D3E-4685-8060-A9CED0EBD859}" presName="spaceBetweenRectangles" presStyleCnt="0"/>
      <dgm:spPr/>
    </dgm:pt>
    <dgm:pt modelId="{7E4A609C-53ED-450C-9EFD-1382E1C47087}" type="pres">
      <dgm:prSet presAssocID="{C5BB6444-206D-4ADE-9E63-4EDC2BB802B2}" presName="parentLin" presStyleCnt="0"/>
      <dgm:spPr/>
    </dgm:pt>
    <dgm:pt modelId="{50556171-DFD2-4347-9B91-27F45E7EB9A1}" type="pres">
      <dgm:prSet presAssocID="{C5BB6444-206D-4ADE-9E63-4EDC2BB802B2}" presName="parentLeftMargin" presStyleLbl="node1" presStyleIdx="0" presStyleCnt="2"/>
      <dgm:spPr/>
    </dgm:pt>
    <dgm:pt modelId="{D2C1D0F1-BEAF-46F4-B39E-D250638926E5}" type="pres">
      <dgm:prSet presAssocID="{C5BB6444-206D-4ADE-9E63-4EDC2BB802B2}" presName="parentText" presStyleLbl="node1" presStyleIdx="1" presStyleCnt="2">
        <dgm:presLayoutVars>
          <dgm:chMax val="0"/>
          <dgm:bulletEnabled val="1"/>
        </dgm:presLayoutVars>
      </dgm:prSet>
      <dgm:spPr/>
    </dgm:pt>
    <dgm:pt modelId="{688112F7-C681-4E18-91D0-64765946A9F7}" type="pres">
      <dgm:prSet presAssocID="{C5BB6444-206D-4ADE-9E63-4EDC2BB802B2}" presName="negativeSpace" presStyleCnt="0"/>
      <dgm:spPr/>
    </dgm:pt>
    <dgm:pt modelId="{435FF7A3-9C9D-46B3-9382-47C8B67C3423}" type="pres">
      <dgm:prSet presAssocID="{C5BB6444-206D-4ADE-9E63-4EDC2BB802B2}" presName="childText" presStyleLbl="conFgAcc1" presStyleIdx="1" presStyleCnt="2">
        <dgm:presLayoutVars>
          <dgm:bulletEnabled val="1"/>
        </dgm:presLayoutVars>
      </dgm:prSet>
      <dgm:spPr/>
    </dgm:pt>
  </dgm:ptLst>
  <dgm:cxnLst>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5443AC2A-6DEE-497C-A06F-AD9E07F850C1}" type="presOf" srcId="{C5BB6444-206D-4ADE-9E63-4EDC2BB802B2}" destId="{D2C1D0F1-BEAF-46F4-B39E-D250638926E5}" srcOrd="1" destOrd="0" presId="urn:microsoft.com/office/officeart/2005/8/layout/list1"/>
    <dgm:cxn modelId="{FDA4E67A-DAA1-4E50-A1E9-B8BBCE97BD8E}" srcId="{925938AD-865E-4730-BAD5-D36BCE59B929}" destId="{C804DBCB-6F82-4553-ABFF-5D2FF9FCE46D}" srcOrd="0" destOrd="0" parTransId="{2145F5DD-AF24-491E-8E20-0C12A24E4453}" sibTransId="{5BE5DF36-A3FF-4789-99FE-668BA23FC1E3}"/>
    <dgm:cxn modelId="{3D5CF68B-5E63-4877-A7B9-A0ED461ED550}" srcId="{C5BB6444-206D-4ADE-9E63-4EDC2BB802B2}" destId="{0A7F7366-22CD-4DE5-8A8A-4C8EE9F9B0C4}" srcOrd="0" destOrd="0" parTransId="{9B1AACAF-61D4-4178-9C8D-4455A4DAC8D2}" sibTransId="{741A69EA-C4E0-4DC1-AF3B-A88C41C2A24A}"/>
    <dgm:cxn modelId="{8D5D8990-00F0-4544-BC61-66521F93488A}" type="presOf" srcId="{C5BB6444-206D-4ADE-9E63-4EDC2BB802B2}" destId="{50556171-DFD2-4347-9B91-27F45E7EB9A1}" srcOrd="0" destOrd="0" presId="urn:microsoft.com/office/officeart/2005/8/layout/list1"/>
    <dgm:cxn modelId="{E6EEDFCB-A7FC-4B7C-88D5-31B2E1CCFEFE}" type="presOf" srcId="{0A7F7366-22CD-4DE5-8A8A-4C8EE9F9B0C4}" destId="{435FF7A3-9C9D-46B3-9382-47C8B67C3423}" srcOrd="0" destOrd="0" presId="urn:microsoft.com/office/officeart/2005/8/layout/list1"/>
    <dgm:cxn modelId="{5A1A7CCF-7525-4966-8A50-C13C6D19BDDE}" srcId="{4930E395-57A8-49CD-A76C-C68D730CC129}" destId="{C5BB6444-206D-4ADE-9E63-4EDC2BB802B2}" srcOrd="1" destOrd="0" parTransId="{3927C7A3-A5E9-4332-8CB2-1E4858553D56}" sibTransId="{25504C3F-A527-411B-911B-E655227E2EB3}"/>
    <dgm:cxn modelId="{CAAF5CD5-6930-40B0-B25D-773B82F74787}" type="presOf" srcId="{C804DBCB-6F82-4553-ABFF-5D2FF9FCE46D}" destId="{DF113BB7-B072-4A0F-A079-17753F7689AF}" srcOrd="0" destOrd="0"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 modelId="{AAFE981A-6D25-40F9-ACBE-7B84811C19D8}" type="presParOf" srcId="{7A49896E-FFE5-45D3-8686-552111E4027E}" destId="{B1B23D8B-2529-4DAA-B89F-CF22A9677E02}" srcOrd="3" destOrd="0" presId="urn:microsoft.com/office/officeart/2005/8/layout/list1"/>
    <dgm:cxn modelId="{C68E6A97-4A58-499A-9E17-08E467E22575}" type="presParOf" srcId="{7A49896E-FFE5-45D3-8686-552111E4027E}" destId="{7E4A609C-53ED-450C-9EFD-1382E1C47087}" srcOrd="4" destOrd="0" presId="urn:microsoft.com/office/officeart/2005/8/layout/list1"/>
    <dgm:cxn modelId="{F241AEBF-2E87-4887-9960-BDC5B16D9C0D}" type="presParOf" srcId="{7E4A609C-53ED-450C-9EFD-1382E1C47087}" destId="{50556171-DFD2-4347-9B91-27F45E7EB9A1}" srcOrd="0" destOrd="0" presId="urn:microsoft.com/office/officeart/2005/8/layout/list1"/>
    <dgm:cxn modelId="{0D885366-2518-4D41-A879-450D2F3EB433}" type="presParOf" srcId="{7E4A609C-53ED-450C-9EFD-1382E1C47087}" destId="{D2C1D0F1-BEAF-46F4-B39E-D250638926E5}" srcOrd="1" destOrd="0" presId="urn:microsoft.com/office/officeart/2005/8/layout/list1"/>
    <dgm:cxn modelId="{EC280AB9-D5BA-4381-B6AD-9E2A0E1403CF}" type="presParOf" srcId="{7A49896E-FFE5-45D3-8686-552111E4027E}" destId="{688112F7-C681-4E18-91D0-64765946A9F7}" srcOrd="5" destOrd="0" presId="urn:microsoft.com/office/officeart/2005/8/layout/list1"/>
    <dgm:cxn modelId="{4C708BA6-D31C-4CC7-A742-A4E134A37F2B}" type="presParOf" srcId="{7A49896E-FFE5-45D3-8686-552111E4027E}" destId="{435FF7A3-9C9D-46B3-9382-47C8B67C342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600" dirty="0"/>
            <a:t> Data Processing .</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A35C5C88-1FBA-4F3D-AC8F-D17B3C3DAE54}">
      <dgm:prSet phldrT="[Text]" custT="1"/>
      <dgm:spPr/>
      <dgm:t>
        <a:bodyPr/>
        <a:lstStyle/>
        <a:p>
          <a:r>
            <a:rPr lang="en-US" sz="1800" dirty="0"/>
            <a:t>Base datasets : </a:t>
          </a:r>
          <a:r>
            <a:rPr lang="en-US" sz="1800" dirty="0" err="1"/>
            <a:t>Librispeech,Multi</a:t>
          </a:r>
          <a:r>
            <a:rPr lang="en-US" sz="1800" dirty="0"/>
            <a:t> lingual </a:t>
          </a:r>
          <a:r>
            <a:rPr lang="en-US" sz="1800" dirty="0" err="1"/>
            <a:t>librispeech</a:t>
          </a:r>
          <a:r>
            <a:rPr lang="en-US" sz="1800" dirty="0"/>
            <a:t> and common voice.</a:t>
          </a:r>
        </a:p>
      </dgm:t>
    </dgm:pt>
    <dgm:pt modelId="{965232D0-B550-41F4-91CA-6E731AB147EA}" type="parTrans" cxnId="{724ED1EF-CCAA-4C84-8D7B-9C78C6DED5AA}">
      <dgm:prSet/>
      <dgm:spPr/>
      <dgm:t>
        <a:bodyPr/>
        <a:lstStyle/>
        <a:p>
          <a:endParaRPr lang="en-US"/>
        </a:p>
      </dgm:t>
    </dgm:pt>
    <dgm:pt modelId="{426A362F-8BC2-4E09-8AA7-1BA7E2C802ED}" type="sibTrans" cxnId="{724ED1EF-CCAA-4C84-8D7B-9C78C6DED5AA}">
      <dgm:prSet/>
      <dgm:spPr/>
      <dgm:t>
        <a:bodyPr/>
        <a:lstStyle/>
        <a:p>
          <a:endParaRPr lang="en-US"/>
        </a:p>
      </dgm:t>
    </dgm:pt>
    <dgm:pt modelId="{C34FA6DB-C5E2-4E1F-BF18-11D599793A82}">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600" dirty="0"/>
            <a:t>Analyzing the Features used for the metric Creation.</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7980AB31-E245-4A03-A80A-1C56C7534A3A}">
      <dgm:prSet phldrT="[Text]" custT="1"/>
      <dgm:spPr/>
      <dgm:t>
        <a:bodyPr/>
        <a:lstStyle/>
        <a:p>
          <a:r>
            <a:rPr lang="en-US" sz="1600" dirty="0"/>
            <a:t>Get values of :</a:t>
          </a:r>
        </a:p>
      </dgm:t>
    </dgm:pt>
    <dgm:pt modelId="{87728C88-E910-438D-A9E9-84A51AC51303}" type="parTrans" cxnId="{5D9623B6-8F55-4B39-8FEB-2B5B11F0DCE5}">
      <dgm:prSet/>
      <dgm:spPr/>
      <dgm:t>
        <a:bodyPr/>
        <a:lstStyle/>
        <a:p>
          <a:endParaRPr lang="en-US"/>
        </a:p>
      </dgm:t>
    </dgm:pt>
    <dgm:pt modelId="{43F01112-B075-46FD-A762-F47A4E754FC3}" type="sibTrans" cxnId="{5D9623B6-8F55-4B39-8FEB-2B5B11F0DCE5}">
      <dgm:prSet/>
      <dgm:spPr/>
      <dgm:t>
        <a:bodyPr/>
        <a:lstStyle/>
        <a:p>
          <a:endParaRPr lang="en-US"/>
        </a:p>
      </dgm:t>
    </dgm:pt>
    <dgm:pt modelId="{54F876B8-FA99-4233-BA97-89BAADD1D896}">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b="1" u="none" dirty="0">
              <a:solidFill>
                <a:srgbClr val="FF0000"/>
              </a:solidFill>
            </a:rPr>
            <a:t>The Next Steps:</a:t>
          </a:r>
        </a:p>
        <a:p>
          <a:r>
            <a:rPr lang="en-US" sz="1600" b="0" u="none" dirty="0"/>
            <a:t>Generating the equation and </a:t>
          </a:r>
          <a:r>
            <a:rPr lang="en-US" sz="1600" b="0" u="none" dirty="0" err="1"/>
            <a:t>etesting</a:t>
          </a:r>
          <a:endParaRPr lang="en-US" sz="1600" dirty="0"/>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265E3F52-1B93-4FC2-A58E-14BDAABB5E85}">
      <dgm:prSet phldrT="[Text]" custT="1"/>
      <dgm:spPr/>
      <dgm:t>
        <a:bodyPr/>
        <a:lstStyle/>
        <a:p>
          <a:r>
            <a:rPr lang="en-US" sz="1600" dirty="0"/>
            <a:t>Checks the dataset for statistical assumptions of linear regression.</a:t>
          </a:r>
        </a:p>
      </dgm:t>
    </dgm:pt>
    <dgm:pt modelId="{A219456B-58C5-43CB-9B37-D0CCCBE60B84}" type="parTrans" cxnId="{2FCAC4C0-8B14-4EBB-BF73-CC038243FDB8}">
      <dgm:prSet/>
      <dgm:spPr/>
      <dgm:t>
        <a:bodyPr/>
        <a:lstStyle/>
        <a:p>
          <a:endParaRPr lang="en-US"/>
        </a:p>
      </dgm:t>
    </dgm:pt>
    <dgm:pt modelId="{D4449353-0AB6-4CC6-B386-5DA5CCF35EBF}" type="sibTrans" cxnId="{2FCAC4C0-8B14-4EBB-BF73-CC038243FDB8}">
      <dgm:prSet/>
      <dgm:spPr/>
      <dgm:t>
        <a:bodyPr/>
        <a:lstStyle/>
        <a:p>
          <a:endParaRPr lang="en-US"/>
        </a:p>
      </dgm:t>
    </dgm:pt>
    <dgm:pt modelId="{19651F3C-47AC-4C6B-83A0-270748FEA058}">
      <dgm:prSet custT="1"/>
      <dgm:spPr/>
      <dgm:t>
        <a:bodyPr/>
        <a:lstStyle/>
        <a:p>
          <a:r>
            <a:rPr lang="en-US" sz="1800" dirty="0"/>
            <a:t>Convert the </a:t>
          </a:r>
          <a:r>
            <a:rPr lang="en-US" sz="1800" dirty="0" err="1"/>
            <a:t>flac</a:t>
          </a:r>
          <a:r>
            <a:rPr lang="en-US" sz="1800" dirty="0"/>
            <a:t> audios to wave format and map the speaker IDs with the speaker gender.</a:t>
          </a:r>
        </a:p>
      </dgm:t>
    </dgm:pt>
    <dgm:pt modelId="{978D150F-EFB5-4BCD-BCB0-CC6EA8581299}" type="parTrans" cxnId="{FFDF8BE8-4779-4049-9D67-270CDE9FFCED}">
      <dgm:prSet/>
      <dgm:spPr/>
      <dgm:t>
        <a:bodyPr/>
        <a:lstStyle/>
        <a:p>
          <a:endParaRPr lang="en-US"/>
        </a:p>
      </dgm:t>
    </dgm:pt>
    <dgm:pt modelId="{44551D2A-5E72-46D3-8304-C7592B9FAA1C}" type="sibTrans" cxnId="{FFDF8BE8-4779-4049-9D67-270CDE9FFCED}">
      <dgm:prSet/>
      <dgm:spPr/>
      <dgm:t>
        <a:bodyPr/>
        <a:lstStyle/>
        <a:p>
          <a:endParaRPr lang="en-US"/>
        </a:p>
      </dgm:t>
    </dgm:pt>
    <dgm:pt modelId="{B0FE2C9C-65AB-43AD-B4B1-CB8EB898685B}">
      <dgm:prSet custT="1"/>
      <dgm:spPr/>
      <dgm:t>
        <a:bodyPr/>
        <a:lstStyle/>
        <a:p>
          <a:r>
            <a:rPr lang="en-US" sz="1600" dirty="0"/>
            <a:t>Voice activity : Speech time.</a:t>
          </a:r>
        </a:p>
      </dgm:t>
    </dgm:pt>
    <dgm:pt modelId="{6F552D9F-ECEA-46D5-B365-344EA89C0A7E}" type="parTrans" cxnId="{9E8516FD-3EE3-43C9-BD3A-32E4BFCBC34A}">
      <dgm:prSet/>
      <dgm:spPr/>
      <dgm:t>
        <a:bodyPr/>
        <a:lstStyle/>
        <a:p>
          <a:endParaRPr lang="en-US"/>
        </a:p>
      </dgm:t>
    </dgm:pt>
    <dgm:pt modelId="{C174B39F-2402-4CEC-B9C5-13A83D16FCC2}" type="sibTrans" cxnId="{9E8516FD-3EE3-43C9-BD3A-32E4BFCBC34A}">
      <dgm:prSet/>
      <dgm:spPr/>
      <dgm:t>
        <a:bodyPr/>
        <a:lstStyle/>
        <a:p>
          <a:endParaRPr lang="en-US"/>
        </a:p>
      </dgm:t>
    </dgm:pt>
    <dgm:pt modelId="{BABBED81-4418-4BC1-BEE1-57E4BB46FE51}">
      <dgm:prSet custT="1"/>
      <dgm:spPr/>
      <dgm:t>
        <a:bodyPr/>
        <a:lstStyle/>
        <a:p>
          <a:r>
            <a:rPr lang="en-US" sz="1600" dirty="0"/>
            <a:t> Standard deviation of Amplitude</a:t>
          </a:r>
        </a:p>
      </dgm:t>
    </dgm:pt>
    <dgm:pt modelId="{8EE02962-BB40-4B45-8A42-81AB041A80ED}" type="parTrans" cxnId="{8B01E835-09B0-4C90-9E0D-047C8FB5BB1E}">
      <dgm:prSet/>
      <dgm:spPr/>
      <dgm:t>
        <a:bodyPr/>
        <a:lstStyle/>
        <a:p>
          <a:endParaRPr lang="en-US"/>
        </a:p>
      </dgm:t>
    </dgm:pt>
    <dgm:pt modelId="{49A144C2-7106-4D58-9E35-1A70D816028B}" type="sibTrans" cxnId="{8B01E835-09B0-4C90-9E0D-047C8FB5BB1E}">
      <dgm:prSet/>
      <dgm:spPr/>
      <dgm:t>
        <a:bodyPr/>
        <a:lstStyle/>
        <a:p>
          <a:endParaRPr lang="en-US"/>
        </a:p>
      </dgm:t>
    </dgm:pt>
    <dgm:pt modelId="{E2B5FD31-3514-49A9-814B-F9ABAAE28699}">
      <dgm:prSet custT="1"/>
      <dgm:spPr/>
      <dgm:t>
        <a:bodyPr/>
        <a:lstStyle/>
        <a:p>
          <a:r>
            <a:rPr lang="en-US" sz="1600" dirty="0"/>
            <a:t>Standard deviation of Energy levels</a:t>
          </a:r>
        </a:p>
      </dgm:t>
    </dgm:pt>
    <dgm:pt modelId="{F7C12802-2646-4ABB-BC85-E18039A24A28}" type="parTrans" cxnId="{B2EDAF78-197A-46D0-82AA-0C48A80EFE8E}">
      <dgm:prSet/>
      <dgm:spPr/>
      <dgm:t>
        <a:bodyPr/>
        <a:lstStyle/>
        <a:p>
          <a:endParaRPr lang="en-US"/>
        </a:p>
      </dgm:t>
    </dgm:pt>
    <dgm:pt modelId="{94495006-1D2B-445E-95F8-E6B1AC61A586}" type="sibTrans" cxnId="{B2EDAF78-197A-46D0-82AA-0C48A80EFE8E}">
      <dgm:prSet/>
      <dgm:spPr/>
      <dgm:t>
        <a:bodyPr/>
        <a:lstStyle/>
        <a:p>
          <a:endParaRPr lang="en-US"/>
        </a:p>
      </dgm:t>
    </dgm:pt>
    <dgm:pt modelId="{12663A42-1C3C-4D49-B181-0DCBA0CE01DE}">
      <dgm:prSet custT="1"/>
      <dgm:spPr/>
      <dgm:t>
        <a:bodyPr/>
        <a:lstStyle/>
        <a:p>
          <a:r>
            <a:rPr lang="en-US" sz="1600" dirty="0"/>
            <a:t>Standard deviation of Pitch</a:t>
          </a:r>
        </a:p>
      </dgm:t>
    </dgm:pt>
    <dgm:pt modelId="{660023AF-99F9-4027-ACE2-A6C2B4000A5E}" type="parTrans" cxnId="{B59CF3D2-620A-41AF-9744-2D8D6D2926C7}">
      <dgm:prSet/>
      <dgm:spPr/>
      <dgm:t>
        <a:bodyPr/>
        <a:lstStyle/>
        <a:p>
          <a:endParaRPr lang="en-US"/>
        </a:p>
      </dgm:t>
    </dgm:pt>
    <dgm:pt modelId="{B423AC38-3164-4622-806E-16DCDED885C9}" type="sibTrans" cxnId="{B59CF3D2-620A-41AF-9744-2D8D6D2926C7}">
      <dgm:prSet/>
      <dgm:spPr/>
      <dgm:t>
        <a:bodyPr/>
        <a:lstStyle/>
        <a:p>
          <a:endParaRPr lang="en-US"/>
        </a:p>
      </dgm:t>
    </dgm:pt>
    <dgm:pt modelId="{160E508D-0D0C-42C3-A3B0-468255BCC3CD}">
      <dgm:prSet custT="1"/>
      <dgm:spPr/>
      <dgm:t>
        <a:bodyPr/>
        <a:lstStyle/>
        <a:p>
          <a:r>
            <a:rPr lang="en-US" sz="1600" dirty="0"/>
            <a:t>Uses Two distinct methods to create two equations.</a:t>
          </a:r>
        </a:p>
      </dgm:t>
    </dgm:pt>
    <dgm:pt modelId="{5233DFA2-3E79-4CB2-95CC-E9C18F4C1FE4}" type="parTrans" cxnId="{98AF9C51-1CBE-4CB6-B246-8B64FB2864BD}">
      <dgm:prSet/>
      <dgm:spPr/>
      <dgm:t>
        <a:bodyPr/>
        <a:lstStyle/>
        <a:p>
          <a:endParaRPr lang="en-US"/>
        </a:p>
      </dgm:t>
    </dgm:pt>
    <dgm:pt modelId="{DAAEDBDB-CED1-4B24-994F-5CB30F5DF6C0}" type="sibTrans" cxnId="{98AF9C51-1CBE-4CB6-B246-8B64FB2864BD}">
      <dgm:prSet/>
      <dgm:spPr/>
      <dgm:t>
        <a:bodyPr/>
        <a:lstStyle/>
        <a:p>
          <a:endParaRPr lang="en-US"/>
        </a:p>
      </dgm:t>
    </dgm:pt>
    <dgm:pt modelId="{6B5627A8-DB44-4745-863D-61435E3B5C08}">
      <dgm:prSet custT="1"/>
      <dgm:spPr/>
      <dgm:t>
        <a:bodyPr/>
        <a:lstStyle/>
        <a:p>
          <a:r>
            <a:rPr lang="en-US" sz="1600" dirty="0"/>
            <a:t>Identify and quantify the relationships between these factors and potential bias in the dataset.</a:t>
          </a:r>
        </a:p>
      </dgm:t>
    </dgm:pt>
    <dgm:pt modelId="{7D204CA1-9A58-4927-A914-B9EDABF78094}" type="parTrans" cxnId="{B820A87C-BEE0-4D80-8905-7CE064C7F4CB}">
      <dgm:prSet/>
      <dgm:spPr/>
      <dgm:t>
        <a:bodyPr/>
        <a:lstStyle/>
        <a:p>
          <a:endParaRPr lang="en-US"/>
        </a:p>
      </dgm:t>
    </dgm:pt>
    <dgm:pt modelId="{3C2A3265-26D5-443B-8F98-77F3DDC6B633}" type="sibTrans" cxnId="{B820A87C-BEE0-4D80-8905-7CE064C7F4CB}">
      <dgm:prSet/>
      <dgm:spPr/>
      <dgm:t>
        <a:bodyPr/>
        <a:lstStyle/>
        <a:p>
          <a:endParaRPr lang="en-US"/>
        </a:p>
      </dgm:t>
    </dgm:pt>
    <dgm:pt modelId="{F429F440-D289-4C82-9A05-A7D148977DD9}">
      <dgm:prSet>
        <dgm:style>
          <a:lnRef idx="1">
            <a:schemeClr val="accent3"/>
          </a:lnRef>
          <a:fillRef idx="2">
            <a:schemeClr val="accent3"/>
          </a:fillRef>
          <a:effectRef idx="1">
            <a:schemeClr val="accent3"/>
          </a:effectRef>
          <a:fontRef idx="minor">
            <a:schemeClr val="dk1"/>
          </a:fontRef>
        </dgm:style>
      </dgm:prSet>
      <dgm:spPr/>
      <dgm:t>
        <a:bodyPr/>
        <a:lstStyle/>
        <a:p>
          <a:r>
            <a:rPr lang="en-US" dirty="0"/>
            <a:t>Create a Library containing the measurement</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1D23BFE1-5B69-4F58-A9D4-39407CD06708}" type="pres">
      <dgm:prSet presAssocID="{1345674E-1FA4-4128-9B91-A9300F7DE354}" presName="composite" presStyleCnt="0"/>
      <dgm:spPr/>
    </dgm:pt>
    <dgm:pt modelId="{EF7F9CF3-CFA6-497D-8D42-1CF4A0AEDB32}" type="pres">
      <dgm:prSet presAssocID="{1345674E-1FA4-4128-9B91-A9300F7DE354}" presName="parTx" presStyleLbl="node1" presStyleIdx="0" presStyleCnt="4">
        <dgm:presLayoutVars>
          <dgm:chMax val="0"/>
          <dgm:chPref val="0"/>
          <dgm:bulletEnabled val="1"/>
        </dgm:presLayoutVars>
      </dgm:prSet>
      <dgm:spPr/>
    </dgm:pt>
    <dgm:pt modelId="{19E4356B-67D4-4949-8E58-19096E7D2404}" type="pres">
      <dgm:prSet presAssocID="{1345674E-1FA4-4128-9B91-A9300F7DE354}" presName="desTx" presStyleLbl="revTx" presStyleIdx="0" presStyleCnt="3">
        <dgm:presLayoutVars>
          <dgm:bulletEnabled val="1"/>
        </dgm:presLayoutVars>
      </dgm:prSet>
      <dgm:spPr/>
    </dgm:pt>
    <dgm:pt modelId="{B5007AF3-8841-4744-AD1E-2CFCFC69A83E}" type="pres">
      <dgm:prSet presAssocID="{5EF964AB-8450-4D0D-A874-754106BD16D3}" presName="space" presStyleCnt="0"/>
      <dgm:spPr/>
    </dgm:pt>
    <dgm:pt modelId="{CEDC4EEC-D4B9-4C6C-91B4-A1FEE99C81AC}" type="pres">
      <dgm:prSet presAssocID="{C34FA6DB-C5E2-4E1F-BF18-11D599793A82}" presName="composite" presStyleCnt="0"/>
      <dgm:spPr/>
    </dgm:pt>
    <dgm:pt modelId="{B0BC3471-D5CB-40A0-A885-D0952CC5DBCC}" type="pres">
      <dgm:prSet presAssocID="{C34FA6DB-C5E2-4E1F-BF18-11D599793A82}" presName="parTx" presStyleLbl="node1" presStyleIdx="1" presStyleCnt="4">
        <dgm:presLayoutVars>
          <dgm:chMax val="0"/>
          <dgm:chPref val="0"/>
          <dgm:bulletEnabled val="1"/>
        </dgm:presLayoutVars>
      </dgm:prSet>
      <dgm:spPr/>
    </dgm:pt>
    <dgm:pt modelId="{08C45126-A888-443E-9702-39B26ED82EA4}" type="pres">
      <dgm:prSet presAssocID="{C34FA6DB-C5E2-4E1F-BF18-11D599793A82}" presName="desTx" presStyleLbl="revTx" presStyleIdx="1" presStyleCnt="3">
        <dgm:presLayoutVars>
          <dgm:bulletEnabled val="1"/>
        </dgm:presLayoutVars>
      </dgm:prSet>
      <dgm:spPr/>
    </dgm:pt>
    <dgm:pt modelId="{F1255665-27B9-4D54-8222-99940D266EE3}" type="pres">
      <dgm:prSet presAssocID="{9133680B-B4CC-4199-B1B5-6776A78AE30D}" presName="space" presStyleCnt="0"/>
      <dgm:spPr/>
    </dgm:pt>
    <dgm:pt modelId="{FE5F59F6-4AD4-47F3-A320-0593B8E2776A}" type="pres">
      <dgm:prSet presAssocID="{54F876B8-FA99-4233-BA97-89BAADD1D896}" presName="composite" presStyleCnt="0"/>
      <dgm:spPr/>
    </dgm:pt>
    <dgm:pt modelId="{6B450A9C-7D94-4D5D-AC41-932AA9F3F8F2}" type="pres">
      <dgm:prSet presAssocID="{54F876B8-FA99-4233-BA97-89BAADD1D896}" presName="parTx" presStyleLbl="node1" presStyleIdx="2" presStyleCnt="4">
        <dgm:presLayoutVars>
          <dgm:chMax val="0"/>
          <dgm:chPref val="0"/>
          <dgm:bulletEnabled val="1"/>
        </dgm:presLayoutVars>
      </dgm:prSet>
      <dgm:spPr/>
    </dgm:pt>
    <dgm:pt modelId="{0CE561E3-453B-4730-8445-45486BAA947D}" type="pres">
      <dgm:prSet presAssocID="{54F876B8-FA99-4233-BA97-89BAADD1D896}" presName="desTx" presStyleLbl="revTx" presStyleIdx="2" presStyleCnt="3">
        <dgm:presLayoutVars>
          <dgm:bulletEnabled val="1"/>
        </dgm:presLayoutVars>
      </dgm:prSet>
      <dgm:spPr/>
    </dgm:pt>
    <dgm:pt modelId="{59687DC9-5B0E-46E3-9D54-60DFCFFF0556}" type="pres">
      <dgm:prSet presAssocID="{B89C9A20-BB22-4664-8B5B-5CB0DDC037CA}" presName="space" presStyleCnt="0"/>
      <dgm:spPr/>
    </dgm:pt>
    <dgm:pt modelId="{0355915D-535C-4B9C-B916-5B6BBF0549A9}" type="pres">
      <dgm:prSet presAssocID="{F429F440-D289-4C82-9A05-A7D148977DD9}" presName="composite" presStyleCnt="0"/>
      <dgm:spPr/>
    </dgm:pt>
    <dgm:pt modelId="{29B9E40B-DE6B-4BE0-8D2C-725BF922A31E}" type="pres">
      <dgm:prSet presAssocID="{F429F440-D289-4C82-9A05-A7D148977DD9}" presName="parTx" presStyleLbl="node1" presStyleIdx="3" presStyleCnt="4">
        <dgm:presLayoutVars>
          <dgm:chMax val="0"/>
          <dgm:chPref val="0"/>
          <dgm:bulletEnabled val="1"/>
        </dgm:presLayoutVars>
      </dgm:prSet>
      <dgm:spPr/>
    </dgm:pt>
    <dgm:pt modelId="{595E0939-090C-4576-9409-99E6AE08A806}" type="pres">
      <dgm:prSet presAssocID="{F429F440-D289-4C82-9A05-A7D148977DD9}" presName="desTx" presStyleLbl="revTx" presStyleIdx="2" presStyleCnt="3">
        <dgm:presLayoutVars>
          <dgm:bulletEnabled val="1"/>
        </dgm:presLayoutVars>
      </dgm:prSet>
      <dgm:spPr/>
    </dgm:pt>
  </dgm:ptLst>
  <dgm:cxnLst>
    <dgm:cxn modelId="{C26BF301-0A29-4BFC-B1F1-F87AB79BF66D}" type="presOf" srcId="{1345674E-1FA4-4128-9B91-A9300F7DE354}" destId="{EF7F9CF3-CFA6-497D-8D42-1CF4A0AEDB32}" srcOrd="0" destOrd="0" presId="urn:microsoft.com/office/officeart/2005/8/layout/chevron1"/>
    <dgm:cxn modelId="{565CCF09-715D-461A-A1E3-A053E1FFA9C0}" type="presOf" srcId="{F429F440-D289-4C82-9A05-A7D148977DD9}" destId="{29B9E40B-DE6B-4BE0-8D2C-725BF922A31E}" srcOrd="0" destOrd="0" presId="urn:microsoft.com/office/officeart/2005/8/layout/chevron1"/>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1F307928-F19A-4511-AE00-329424FEA963}" type="presOf" srcId="{C34FA6DB-C5E2-4E1F-BF18-11D599793A82}" destId="{B0BC3471-D5CB-40A0-A885-D0952CC5DBCC}" srcOrd="0" destOrd="0" presId="urn:microsoft.com/office/officeart/2005/8/layout/chevron1"/>
    <dgm:cxn modelId="{8B01E835-09B0-4C90-9E0D-047C8FB5BB1E}" srcId="{7980AB31-E245-4A03-A80A-1C56C7534A3A}" destId="{BABBED81-4418-4BC1-BEE1-57E4BB46FE51}" srcOrd="1" destOrd="0" parTransId="{8EE02962-BB40-4B45-8A42-81AB041A80ED}" sibTransId="{49A144C2-7106-4D58-9E35-1A70D816028B}"/>
    <dgm:cxn modelId="{E5788242-D110-43EB-91A5-070CD4A62B39}" type="presOf" srcId="{794638B2-9540-43AB-B021-27216AD69FEF}" destId="{C740BCB3-715B-4BDA-B317-FF53A6E0035D}" srcOrd="0" destOrd="0" presId="urn:microsoft.com/office/officeart/2005/8/layout/chevron1"/>
    <dgm:cxn modelId="{98AF9C51-1CBE-4CB6-B246-8B64FB2864BD}" srcId="{54F876B8-FA99-4233-BA97-89BAADD1D896}" destId="{160E508D-0D0C-42C3-A3B0-468255BCC3CD}" srcOrd="1" destOrd="0" parTransId="{5233DFA2-3E79-4CB2-95CC-E9C18F4C1FE4}" sibTransId="{DAAEDBDB-CED1-4B24-994F-5CB30F5DF6C0}"/>
    <dgm:cxn modelId="{B2EDAF78-197A-46D0-82AA-0C48A80EFE8E}" srcId="{7980AB31-E245-4A03-A80A-1C56C7534A3A}" destId="{E2B5FD31-3514-49A9-814B-F9ABAAE28699}" srcOrd="2" destOrd="0" parTransId="{F7C12802-2646-4ABB-BC85-E18039A24A28}" sibTransId="{94495006-1D2B-445E-95F8-E6B1AC61A586}"/>
    <dgm:cxn modelId="{B820A87C-BEE0-4D80-8905-7CE064C7F4CB}" srcId="{54F876B8-FA99-4233-BA97-89BAADD1D896}" destId="{6B5627A8-DB44-4745-863D-61435E3B5C08}" srcOrd="2" destOrd="0" parTransId="{7D204CA1-9A58-4927-A914-B9EDABF78094}" sibTransId="{3C2A3265-26D5-443B-8F98-77F3DDC6B633}"/>
    <dgm:cxn modelId="{771B128F-6B4F-4EE1-BBA3-17E69D0AA967}" srcId="{794638B2-9540-43AB-B021-27216AD69FEF}" destId="{F429F440-D289-4C82-9A05-A7D148977DD9}" srcOrd="3" destOrd="0" parTransId="{DEDB23F7-D03D-44AA-8A33-A55272642E08}" sibTransId="{29F3EB35-E475-4DA5-B240-20E9481C2C06}"/>
    <dgm:cxn modelId="{D55F1E8F-3C86-42D5-B426-F2CAFDE38474}" type="presOf" srcId="{54F876B8-FA99-4233-BA97-89BAADD1D896}" destId="{6B450A9C-7D94-4D5D-AC41-932AA9F3F8F2}" srcOrd="0" destOrd="0" presId="urn:microsoft.com/office/officeart/2005/8/layout/chevron1"/>
    <dgm:cxn modelId="{8DBC7396-2475-4F98-B09C-55DC220C418F}" type="presOf" srcId="{19651F3C-47AC-4C6B-83A0-270748FEA058}" destId="{19E4356B-67D4-4949-8E58-19096E7D2404}" srcOrd="0" destOrd="1" presId="urn:microsoft.com/office/officeart/2005/8/layout/chevron1"/>
    <dgm:cxn modelId="{B86AC69C-CE06-4FD1-A2CC-07D93E5D15A0}" srcId="{794638B2-9540-43AB-B021-27216AD69FEF}" destId="{1345674E-1FA4-4128-9B91-A9300F7DE354}" srcOrd="0" destOrd="0" parTransId="{08161E15-EE8A-4D0C-A190-C3A2B458518B}" sibTransId="{5EF964AB-8450-4D0D-A874-754106BD16D3}"/>
    <dgm:cxn modelId="{AE87D6AA-B558-445A-842A-70C0E04AAFDE}" type="presOf" srcId="{B0FE2C9C-65AB-43AD-B4B1-CB8EB898685B}" destId="{08C45126-A888-443E-9702-39B26ED82EA4}" srcOrd="0" destOrd="1" presId="urn:microsoft.com/office/officeart/2005/8/layout/chevron1"/>
    <dgm:cxn modelId="{C3FC7FB1-E7DC-442B-AA78-E49E124308BC}" type="presOf" srcId="{265E3F52-1B93-4FC2-A58E-14BDAABB5E85}" destId="{0CE561E3-453B-4730-8445-45486BAA947D}" srcOrd="0" destOrd="0" presId="urn:microsoft.com/office/officeart/2005/8/layout/chevron1"/>
    <dgm:cxn modelId="{5D9623B6-8F55-4B39-8FEB-2B5B11F0DCE5}" srcId="{C34FA6DB-C5E2-4E1F-BF18-11D599793A82}" destId="{7980AB31-E245-4A03-A80A-1C56C7534A3A}" srcOrd="0" destOrd="0" parTransId="{87728C88-E910-438D-A9E9-84A51AC51303}" sibTransId="{43F01112-B075-46FD-A762-F47A4E754FC3}"/>
    <dgm:cxn modelId="{680F34BE-C991-40F5-AB46-990E81FCA29E}" type="presOf" srcId="{7980AB31-E245-4A03-A80A-1C56C7534A3A}" destId="{08C45126-A888-443E-9702-39B26ED82EA4}" srcOrd="0" destOrd="0" presId="urn:microsoft.com/office/officeart/2005/8/layout/chevron1"/>
    <dgm:cxn modelId="{5308DFBE-F897-4AE7-8B30-2E609AB844A2}" type="presOf" srcId="{A35C5C88-1FBA-4F3D-AC8F-D17B3C3DAE54}" destId="{19E4356B-67D4-4949-8E58-19096E7D2404}" srcOrd="0" destOrd="0" presId="urn:microsoft.com/office/officeart/2005/8/layout/chevron1"/>
    <dgm:cxn modelId="{2FCAC4C0-8B14-4EBB-BF73-CC038243FDB8}" srcId="{54F876B8-FA99-4233-BA97-89BAADD1D896}" destId="{265E3F52-1B93-4FC2-A58E-14BDAABB5E85}" srcOrd="0" destOrd="0" parTransId="{A219456B-58C5-43CB-9B37-D0CCCBE60B84}" sibTransId="{D4449353-0AB6-4CC6-B386-5DA5CCF35EBF}"/>
    <dgm:cxn modelId="{B59CF3D2-620A-41AF-9744-2D8D6D2926C7}" srcId="{7980AB31-E245-4A03-A80A-1C56C7534A3A}" destId="{12663A42-1C3C-4D49-B181-0DCBA0CE01DE}" srcOrd="3" destOrd="0" parTransId="{660023AF-99F9-4027-ACE2-A6C2B4000A5E}" sibTransId="{B423AC38-3164-4622-806E-16DCDED885C9}"/>
    <dgm:cxn modelId="{B8782FD8-B140-4D9B-80DA-91568A5D224D}" type="presOf" srcId="{E2B5FD31-3514-49A9-814B-F9ABAAE28699}" destId="{08C45126-A888-443E-9702-39B26ED82EA4}" srcOrd="0" destOrd="3" presId="urn:microsoft.com/office/officeart/2005/8/layout/chevron1"/>
    <dgm:cxn modelId="{18A845DB-03C2-47DC-9637-4E585A70F04C}" type="presOf" srcId="{6B5627A8-DB44-4745-863D-61435E3B5C08}" destId="{0CE561E3-453B-4730-8445-45486BAA947D}" srcOrd="0" destOrd="2" presId="urn:microsoft.com/office/officeart/2005/8/layout/chevron1"/>
    <dgm:cxn modelId="{C3F6B1E0-8D38-4679-8C6A-D4E1DAB51B20}" type="presOf" srcId="{12663A42-1C3C-4D49-B181-0DCBA0CE01DE}" destId="{08C45126-A888-443E-9702-39B26ED82EA4}" srcOrd="0" destOrd="4" presId="urn:microsoft.com/office/officeart/2005/8/layout/chevron1"/>
    <dgm:cxn modelId="{FFDF8BE8-4779-4049-9D67-270CDE9FFCED}" srcId="{1345674E-1FA4-4128-9B91-A9300F7DE354}" destId="{19651F3C-47AC-4C6B-83A0-270748FEA058}" srcOrd="1" destOrd="0" parTransId="{978D150F-EFB5-4BCD-BCB0-CC6EA8581299}" sibTransId="{44551D2A-5E72-46D3-8304-C7592B9FAA1C}"/>
    <dgm:cxn modelId="{F90D47EE-FBD4-458D-B4CB-5D79A66D1905}" type="presOf" srcId="{BABBED81-4418-4BC1-BEE1-57E4BB46FE51}" destId="{08C45126-A888-443E-9702-39B26ED82EA4}" srcOrd="0" destOrd="2" presId="urn:microsoft.com/office/officeart/2005/8/layout/chevron1"/>
    <dgm:cxn modelId="{724ED1EF-CCAA-4C84-8D7B-9C78C6DED5AA}" srcId="{1345674E-1FA4-4128-9B91-A9300F7DE354}" destId="{A35C5C88-1FBA-4F3D-AC8F-D17B3C3DAE54}" srcOrd="0" destOrd="0" parTransId="{965232D0-B550-41F4-91CA-6E731AB147EA}" sibTransId="{426A362F-8BC2-4E09-8AA7-1BA7E2C802ED}"/>
    <dgm:cxn modelId="{15A2ACF0-1208-4EB2-B38A-CA41DEE1DAC1}" type="presOf" srcId="{160E508D-0D0C-42C3-A3B0-468255BCC3CD}" destId="{0CE561E3-453B-4730-8445-45486BAA947D}" srcOrd="0" destOrd="1" presId="urn:microsoft.com/office/officeart/2005/8/layout/chevron1"/>
    <dgm:cxn modelId="{9E8516FD-3EE3-43C9-BD3A-32E4BFCBC34A}" srcId="{7980AB31-E245-4A03-A80A-1C56C7534A3A}" destId="{B0FE2C9C-65AB-43AD-B4B1-CB8EB898685B}" srcOrd="0" destOrd="0" parTransId="{6F552D9F-ECEA-46D5-B365-344EA89C0A7E}" sibTransId="{C174B39F-2402-4CEC-B9C5-13A83D16FCC2}"/>
    <dgm:cxn modelId="{6A942F1A-F63D-4A77-BDCB-DB175738F116}" type="presParOf" srcId="{C740BCB3-715B-4BDA-B317-FF53A6E0035D}" destId="{1D23BFE1-5B69-4F58-A9D4-39407CD06708}" srcOrd="0" destOrd="0" presId="urn:microsoft.com/office/officeart/2005/8/layout/chevron1"/>
    <dgm:cxn modelId="{6C1AB8B2-6774-4E89-B48A-232411E77793}" type="presParOf" srcId="{1D23BFE1-5B69-4F58-A9D4-39407CD06708}" destId="{EF7F9CF3-CFA6-497D-8D42-1CF4A0AEDB32}" srcOrd="0" destOrd="0" presId="urn:microsoft.com/office/officeart/2005/8/layout/chevron1"/>
    <dgm:cxn modelId="{3CFF3FA6-9F02-4AE9-BD1C-8F3626FAD7E8}" type="presParOf" srcId="{1D23BFE1-5B69-4F58-A9D4-39407CD06708}" destId="{19E4356B-67D4-4949-8E58-19096E7D2404}" srcOrd="1" destOrd="0" presId="urn:microsoft.com/office/officeart/2005/8/layout/chevron1"/>
    <dgm:cxn modelId="{71358F3C-AD97-4C92-8E46-0FAF4EFD1860}" type="presParOf" srcId="{C740BCB3-715B-4BDA-B317-FF53A6E0035D}" destId="{B5007AF3-8841-4744-AD1E-2CFCFC69A83E}" srcOrd="1" destOrd="0" presId="urn:microsoft.com/office/officeart/2005/8/layout/chevron1"/>
    <dgm:cxn modelId="{01FA59C1-D27A-4C5F-9B6E-6F52026351B3}" type="presParOf" srcId="{C740BCB3-715B-4BDA-B317-FF53A6E0035D}" destId="{CEDC4EEC-D4B9-4C6C-91B4-A1FEE99C81AC}" srcOrd="2" destOrd="0" presId="urn:microsoft.com/office/officeart/2005/8/layout/chevron1"/>
    <dgm:cxn modelId="{89B8E52D-E8E7-4B24-AF9F-0B7B5C1E397B}" type="presParOf" srcId="{CEDC4EEC-D4B9-4C6C-91B4-A1FEE99C81AC}" destId="{B0BC3471-D5CB-40A0-A885-D0952CC5DBCC}" srcOrd="0" destOrd="0" presId="urn:microsoft.com/office/officeart/2005/8/layout/chevron1"/>
    <dgm:cxn modelId="{6DB015BE-366B-4FDB-B975-78FFCE8C7761}" type="presParOf" srcId="{CEDC4EEC-D4B9-4C6C-91B4-A1FEE99C81AC}" destId="{08C45126-A888-443E-9702-39B26ED82EA4}" srcOrd="1" destOrd="0" presId="urn:microsoft.com/office/officeart/2005/8/layout/chevron1"/>
    <dgm:cxn modelId="{5123C810-910D-419D-A23B-BCAF4CF3BE7E}" type="presParOf" srcId="{C740BCB3-715B-4BDA-B317-FF53A6E0035D}" destId="{F1255665-27B9-4D54-8222-99940D266EE3}" srcOrd="3" destOrd="0" presId="urn:microsoft.com/office/officeart/2005/8/layout/chevron1"/>
    <dgm:cxn modelId="{CF688EBF-9175-458F-9A98-0127E4460EAC}" type="presParOf" srcId="{C740BCB3-715B-4BDA-B317-FF53A6E0035D}" destId="{FE5F59F6-4AD4-47F3-A320-0593B8E2776A}" srcOrd="4" destOrd="0" presId="urn:microsoft.com/office/officeart/2005/8/layout/chevron1"/>
    <dgm:cxn modelId="{E8187D7D-6FF9-4C28-810B-176E82CD803C}" type="presParOf" srcId="{FE5F59F6-4AD4-47F3-A320-0593B8E2776A}" destId="{6B450A9C-7D94-4D5D-AC41-932AA9F3F8F2}" srcOrd="0" destOrd="0" presId="urn:microsoft.com/office/officeart/2005/8/layout/chevron1"/>
    <dgm:cxn modelId="{4AA96ECC-59CC-4CB1-9696-B69C1157E411}" type="presParOf" srcId="{FE5F59F6-4AD4-47F3-A320-0593B8E2776A}" destId="{0CE561E3-453B-4730-8445-45486BAA947D}" srcOrd="1" destOrd="0" presId="urn:microsoft.com/office/officeart/2005/8/layout/chevron1"/>
    <dgm:cxn modelId="{99E6CAF4-2284-48DA-8667-06428F758186}" type="presParOf" srcId="{C740BCB3-715B-4BDA-B317-FF53A6E0035D}" destId="{59687DC9-5B0E-46E3-9D54-60DFCFFF0556}" srcOrd="5" destOrd="0" presId="urn:microsoft.com/office/officeart/2005/8/layout/chevron1"/>
    <dgm:cxn modelId="{540DFC3E-A625-4C5C-8259-69645E6421A3}" type="presParOf" srcId="{C740BCB3-715B-4BDA-B317-FF53A6E0035D}" destId="{0355915D-535C-4B9C-B916-5B6BBF0549A9}" srcOrd="6" destOrd="0" presId="urn:microsoft.com/office/officeart/2005/8/layout/chevron1"/>
    <dgm:cxn modelId="{ACCB9E2C-46C3-484A-9C96-25DE5C8ED1CD}" type="presParOf" srcId="{0355915D-535C-4B9C-B916-5B6BBF0549A9}" destId="{29B9E40B-DE6B-4BE0-8D2C-725BF922A31E}" srcOrd="0" destOrd="0" presId="urn:microsoft.com/office/officeart/2005/8/layout/chevron1"/>
    <dgm:cxn modelId="{E78E1F42-99E1-471F-B955-668F2E090F84}" type="presParOf" srcId="{0355915D-535C-4B9C-B916-5B6BBF0549A9}" destId="{595E0939-090C-4576-9409-99E6AE08A806}"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1">
            <a:schemeClr val="accent1"/>
          </a:lnRef>
          <a:fillRef idx="2">
            <a:schemeClr val="accent1"/>
          </a:fillRef>
          <a:effectRef idx="1">
            <a:schemeClr val="accent1"/>
          </a:effectRef>
          <a:fontRef idx="minor">
            <a:schemeClr val="dk1"/>
          </a:fontRef>
        </dgm:style>
      </dgm:prSet>
      <dgm:spPr>
        <a:ln/>
      </dgm:spPr>
      <dgm:t>
        <a:bodyPr/>
        <a:lstStyle/>
        <a:p>
          <a:r>
            <a:rPr lang="en-US" sz="1600" dirty="0">
              <a:solidFill>
                <a:schemeClr val="tx1"/>
              </a:solidFill>
            </a:rPr>
            <a:t> Data Pre-processing .</a:t>
          </a:r>
        </a:p>
        <a:p>
          <a:r>
            <a:rPr lang="en-US" sz="2000" b="1" dirty="0">
              <a:solidFill>
                <a:srgbClr val="FF0000"/>
              </a:solidFill>
            </a:rPr>
            <a:t>100%</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C34FA6DB-C5E2-4E1F-BF18-11D599793A82}">
      <dgm:prSet phldrT="[Text]" custT="1">
        <dgm:style>
          <a:lnRef idx="1">
            <a:schemeClr val="accent1"/>
          </a:lnRef>
          <a:fillRef idx="2">
            <a:schemeClr val="accent1"/>
          </a:fillRef>
          <a:effectRef idx="1">
            <a:schemeClr val="accent1"/>
          </a:effectRef>
          <a:fontRef idx="minor">
            <a:schemeClr val="dk1"/>
          </a:fontRef>
        </dgm:style>
      </dgm:prSet>
      <dgm:spPr>
        <a:ln/>
      </dgm:spPr>
      <dgm:t>
        <a:bodyPr/>
        <a:lstStyle/>
        <a:p>
          <a:pPr algn="ctr"/>
          <a:r>
            <a:rPr lang="en-US" sz="1600" dirty="0">
              <a:solidFill>
                <a:schemeClr val="tx1"/>
              </a:solidFill>
            </a:rPr>
            <a:t>Analyzing the Features used for the metric Creation.</a:t>
          </a:r>
        </a:p>
        <a:p>
          <a:pPr algn="ctr"/>
          <a:r>
            <a:rPr lang="en-US" sz="2000" b="1" dirty="0">
              <a:solidFill>
                <a:srgbClr val="FF0000"/>
              </a:solidFill>
            </a:rPr>
            <a:t>100%</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54F876B8-FA99-4233-BA97-89BAADD1D896}">
      <dgm:prSet phldrT="[Text]" custT="1">
        <dgm:style>
          <a:lnRef idx="1">
            <a:schemeClr val="accent2"/>
          </a:lnRef>
          <a:fillRef idx="2">
            <a:schemeClr val="accent2"/>
          </a:fillRef>
          <a:effectRef idx="1">
            <a:schemeClr val="accent2"/>
          </a:effectRef>
          <a:fontRef idx="minor">
            <a:schemeClr val="dk1"/>
          </a:fontRef>
        </dgm:style>
      </dgm:prSet>
      <dgm:spPr>
        <a:ln/>
      </dgm:spPr>
      <dgm:t>
        <a:bodyPr/>
        <a:lstStyle/>
        <a:p>
          <a:r>
            <a:rPr lang="en-US" sz="1600" b="0" u="none" dirty="0"/>
            <a:t>Generating the equation </a:t>
          </a:r>
          <a:r>
            <a:rPr lang="en-US" sz="2000" b="1" u="none" dirty="0">
              <a:solidFill>
                <a:srgbClr val="FF0000"/>
              </a:solidFill>
            </a:rPr>
            <a:t>25%</a:t>
          </a:r>
          <a:endParaRPr lang="en-US" sz="2000" b="1" dirty="0">
            <a:solidFill>
              <a:srgbClr val="FF0000"/>
            </a:solidFill>
          </a:endParaRPr>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F429F440-D289-4C82-9A05-A7D148977DD9}">
      <dgm:prSet>
        <dgm:style>
          <a:lnRef idx="1">
            <a:schemeClr val="accent3"/>
          </a:lnRef>
          <a:fillRef idx="2">
            <a:schemeClr val="accent3"/>
          </a:fillRef>
          <a:effectRef idx="1">
            <a:schemeClr val="accent3"/>
          </a:effectRef>
          <a:fontRef idx="minor">
            <a:schemeClr val="dk1"/>
          </a:fontRef>
        </dgm:style>
      </dgm:prSet>
      <dgm:spPr>
        <a:ln/>
      </dgm:spPr>
      <dgm:t>
        <a:bodyPr/>
        <a:lstStyle/>
        <a:p>
          <a:r>
            <a:rPr lang="en-US" dirty="0">
              <a:solidFill>
                <a:schemeClr val="tx1"/>
              </a:solidFill>
            </a:rPr>
            <a:t>Create a Library containing the measurement</a:t>
          </a:r>
        </a:p>
        <a:p>
          <a:r>
            <a:rPr lang="en-US" b="1" dirty="0">
              <a:solidFill>
                <a:srgbClr val="FF0000"/>
              </a:solidFill>
            </a:rPr>
            <a:t>0%</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06819BD4-A1BB-4C2F-9C10-1E1943C69A1C}" type="pres">
      <dgm:prSet presAssocID="{1345674E-1FA4-4128-9B91-A9300F7DE354}" presName="parTxOnly" presStyleLbl="node1" presStyleIdx="0" presStyleCnt="4" custScaleX="112207" custScaleY="131664">
        <dgm:presLayoutVars>
          <dgm:chMax val="0"/>
          <dgm:chPref val="0"/>
          <dgm:bulletEnabled val="1"/>
        </dgm:presLayoutVars>
      </dgm:prSet>
      <dgm:spPr/>
    </dgm:pt>
    <dgm:pt modelId="{61B17B66-536C-4140-BC2C-D2B96CCB6966}" type="pres">
      <dgm:prSet presAssocID="{5EF964AB-8450-4D0D-A874-754106BD16D3}" presName="parTxOnlySpace" presStyleCnt="0"/>
      <dgm:spPr/>
    </dgm:pt>
    <dgm:pt modelId="{F2A9C5BD-7002-4C33-AAB2-DFF5E6A36E2B}" type="pres">
      <dgm:prSet presAssocID="{C34FA6DB-C5E2-4E1F-BF18-11D599793A82}" presName="parTxOnly" presStyleLbl="node1" presStyleIdx="1" presStyleCnt="4" custScaleX="118922" custScaleY="120976">
        <dgm:presLayoutVars>
          <dgm:chMax val="0"/>
          <dgm:chPref val="0"/>
          <dgm:bulletEnabled val="1"/>
        </dgm:presLayoutVars>
      </dgm:prSet>
      <dgm:spPr/>
    </dgm:pt>
    <dgm:pt modelId="{8D2B4F50-DFB3-49E3-BF0A-C78F27BC8F25}" type="pres">
      <dgm:prSet presAssocID="{9133680B-B4CC-4199-B1B5-6776A78AE30D}" presName="parTxOnlySpace" presStyleCnt="0"/>
      <dgm:spPr/>
    </dgm:pt>
    <dgm:pt modelId="{457EBA05-5D90-45A9-BCFB-07808813338D}" type="pres">
      <dgm:prSet presAssocID="{54F876B8-FA99-4233-BA97-89BAADD1D896}" presName="parTxOnly" presStyleLbl="node1" presStyleIdx="2" presStyleCnt="4" custScaleX="91271" custScaleY="120660">
        <dgm:presLayoutVars>
          <dgm:chMax val="0"/>
          <dgm:chPref val="0"/>
          <dgm:bulletEnabled val="1"/>
        </dgm:presLayoutVars>
      </dgm:prSet>
      <dgm:spPr/>
    </dgm:pt>
    <dgm:pt modelId="{9F4DEF80-B89A-4D86-82C3-734966CD636F}" type="pres">
      <dgm:prSet presAssocID="{B89C9A20-BB22-4664-8B5B-5CB0DDC037CA}" presName="parTxOnlySpace" presStyleCnt="0"/>
      <dgm:spPr/>
    </dgm:pt>
    <dgm:pt modelId="{3E3BDBED-B3B0-4D07-85F3-F13F2FE958BD}" type="pres">
      <dgm:prSet presAssocID="{F429F440-D289-4C82-9A05-A7D148977DD9}" presName="parTxOnly" presStyleLbl="node1" presStyleIdx="3" presStyleCnt="4" custScaleX="108540" custScaleY="116266">
        <dgm:presLayoutVars>
          <dgm:chMax val="0"/>
          <dgm:chPref val="0"/>
          <dgm:bulletEnabled val="1"/>
        </dgm:presLayoutVars>
      </dgm:prSet>
      <dgm:spPr/>
    </dgm:pt>
  </dgm:ptLst>
  <dgm:cxnLst>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1B0D1113-9445-4FFD-905E-531DE2B016D8}" type="presOf" srcId="{F429F440-D289-4C82-9A05-A7D148977DD9}" destId="{3E3BDBED-B3B0-4D07-85F3-F13F2FE958BD}" srcOrd="0" destOrd="0" presId="urn:microsoft.com/office/officeart/2005/8/layout/chevron1"/>
    <dgm:cxn modelId="{E5788242-D110-43EB-91A5-070CD4A62B39}" type="presOf" srcId="{794638B2-9540-43AB-B021-27216AD69FEF}" destId="{C740BCB3-715B-4BDA-B317-FF53A6E0035D}" srcOrd="0" destOrd="0" presId="urn:microsoft.com/office/officeart/2005/8/layout/chevron1"/>
    <dgm:cxn modelId="{771B128F-6B4F-4EE1-BBA3-17E69D0AA967}" srcId="{794638B2-9540-43AB-B021-27216AD69FEF}" destId="{F429F440-D289-4C82-9A05-A7D148977DD9}" srcOrd="3" destOrd="0" parTransId="{DEDB23F7-D03D-44AA-8A33-A55272642E08}" sibTransId="{29F3EB35-E475-4DA5-B240-20E9481C2C06}"/>
    <dgm:cxn modelId="{B86AC69C-CE06-4FD1-A2CC-07D93E5D15A0}" srcId="{794638B2-9540-43AB-B021-27216AD69FEF}" destId="{1345674E-1FA4-4128-9B91-A9300F7DE354}" srcOrd="0" destOrd="0" parTransId="{08161E15-EE8A-4D0C-A190-C3A2B458518B}" sibTransId="{5EF964AB-8450-4D0D-A874-754106BD16D3}"/>
    <dgm:cxn modelId="{C44A739E-75EA-45D9-BEB8-1E5206C2141A}" type="presOf" srcId="{1345674E-1FA4-4128-9B91-A9300F7DE354}" destId="{06819BD4-A1BB-4C2F-9C10-1E1943C69A1C}" srcOrd="0" destOrd="0" presId="urn:microsoft.com/office/officeart/2005/8/layout/chevron1"/>
    <dgm:cxn modelId="{44E4E4CA-A54D-4A6F-A607-CD09EC532B26}" type="presOf" srcId="{C34FA6DB-C5E2-4E1F-BF18-11D599793A82}" destId="{F2A9C5BD-7002-4C33-AAB2-DFF5E6A36E2B}" srcOrd="0" destOrd="0" presId="urn:microsoft.com/office/officeart/2005/8/layout/chevron1"/>
    <dgm:cxn modelId="{272FE2D6-12EE-4664-A523-5A05AC60073E}" type="presOf" srcId="{54F876B8-FA99-4233-BA97-89BAADD1D896}" destId="{457EBA05-5D90-45A9-BCFB-07808813338D}" srcOrd="0" destOrd="0" presId="urn:microsoft.com/office/officeart/2005/8/layout/chevron1"/>
    <dgm:cxn modelId="{D22425A3-6E55-4B9C-A253-4571EA14CEE0}" type="presParOf" srcId="{C740BCB3-715B-4BDA-B317-FF53A6E0035D}" destId="{06819BD4-A1BB-4C2F-9C10-1E1943C69A1C}" srcOrd="0" destOrd="0" presId="urn:microsoft.com/office/officeart/2005/8/layout/chevron1"/>
    <dgm:cxn modelId="{A68B37A2-4D1E-40D0-8005-923F57CDC25E}" type="presParOf" srcId="{C740BCB3-715B-4BDA-B317-FF53A6E0035D}" destId="{61B17B66-536C-4140-BC2C-D2B96CCB6966}" srcOrd="1" destOrd="0" presId="urn:microsoft.com/office/officeart/2005/8/layout/chevron1"/>
    <dgm:cxn modelId="{681777A4-E686-47C5-B746-842B68D37E8A}" type="presParOf" srcId="{C740BCB3-715B-4BDA-B317-FF53A6E0035D}" destId="{F2A9C5BD-7002-4C33-AAB2-DFF5E6A36E2B}" srcOrd="2" destOrd="0" presId="urn:microsoft.com/office/officeart/2005/8/layout/chevron1"/>
    <dgm:cxn modelId="{B689A12D-02D9-419F-9038-D7E7E0DAA6C0}" type="presParOf" srcId="{C740BCB3-715B-4BDA-B317-FF53A6E0035D}" destId="{8D2B4F50-DFB3-49E3-BF0A-C78F27BC8F25}" srcOrd="3" destOrd="0" presId="urn:microsoft.com/office/officeart/2005/8/layout/chevron1"/>
    <dgm:cxn modelId="{AD0DD7AD-3491-4C15-91FD-8479C49823BD}" type="presParOf" srcId="{C740BCB3-715B-4BDA-B317-FF53A6E0035D}" destId="{457EBA05-5D90-45A9-BCFB-07808813338D}" srcOrd="4" destOrd="0" presId="urn:microsoft.com/office/officeart/2005/8/layout/chevron1"/>
    <dgm:cxn modelId="{7073D528-01EA-4F67-9675-ADFABA498982}" type="presParOf" srcId="{C740BCB3-715B-4BDA-B317-FF53A6E0035D}" destId="{9F4DEF80-B89A-4D86-82C3-734966CD636F}" srcOrd="5" destOrd="0" presId="urn:microsoft.com/office/officeart/2005/8/layout/chevron1"/>
    <dgm:cxn modelId="{833377CE-8C24-46E2-B06C-3ADE5573690C}" type="presParOf" srcId="{C740BCB3-715B-4BDA-B317-FF53A6E0035D}" destId="{3E3BDBED-B3B0-4D07-85F3-F13F2FE958BD}"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BEBD6B-D52D-4A21-AA34-0CC5B0C13ADD}"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68A9C826-A142-41BD-AFB4-D138B2393EF1}">
      <dgm:prSet/>
      <dgm:spPr/>
      <dgm:t>
        <a:bodyPr/>
        <a:lstStyle/>
        <a:p>
          <a:pPr rtl="0"/>
          <a:r>
            <a:rPr lang="en-US" b="1"/>
            <a:t>1. Data Processing</a:t>
          </a:r>
          <a:endParaRPr lang="en-US"/>
        </a:p>
      </dgm:t>
    </dgm:pt>
    <dgm:pt modelId="{3BE4CD87-5A6D-46A0-B8D4-111F1D2CB7AE}" type="parTrans" cxnId="{13751205-DBE8-4ACB-8380-519E6DF67815}">
      <dgm:prSet/>
      <dgm:spPr/>
      <dgm:t>
        <a:bodyPr/>
        <a:lstStyle/>
        <a:p>
          <a:endParaRPr lang="en-US"/>
        </a:p>
      </dgm:t>
    </dgm:pt>
    <dgm:pt modelId="{5E2024A9-D2FB-4282-BB4D-CFBBB759A775}" type="sibTrans" cxnId="{13751205-DBE8-4ACB-8380-519E6DF67815}">
      <dgm:prSet/>
      <dgm:spPr/>
      <dgm:t>
        <a:bodyPr/>
        <a:lstStyle/>
        <a:p>
          <a:endParaRPr lang="en-US"/>
        </a:p>
      </dgm:t>
    </dgm:pt>
    <dgm:pt modelId="{95CB1BAD-9C8C-4F19-9DE9-E3A098FB9E70}">
      <dgm:prSet/>
      <dgm:spPr/>
      <dgm:t>
        <a:bodyPr/>
        <a:lstStyle/>
        <a:p>
          <a:pPr rtl="0"/>
          <a:r>
            <a:rPr lang="en-US" b="1" dirty="0"/>
            <a:t>Dataset Preparation</a:t>
          </a:r>
          <a:r>
            <a:rPr lang="en-US" dirty="0"/>
            <a:t> → Load dataset, check integrity, handle missing values.</a:t>
          </a:r>
        </a:p>
      </dgm:t>
    </dgm:pt>
    <dgm:pt modelId="{5A406B6B-7997-4F85-AB15-0908D2BA6673}" type="parTrans" cxnId="{A794DA5E-6212-4EA4-9DF6-955F8460B1E5}">
      <dgm:prSet/>
      <dgm:spPr/>
      <dgm:t>
        <a:bodyPr/>
        <a:lstStyle/>
        <a:p>
          <a:endParaRPr lang="en-US"/>
        </a:p>
      </dgm:t>
    </dgm:pt>
    <dgm:pt modelId="{206F735A-D907-495D-8572-CBDB7ECBAF46}" type="sibTrans" cxnId="{A794DA5E-6212-4EA4-9DF6-955F8460B1E5}">
      <dgm:prSet/>
      <dgm:spPr/>
      <dgm:t>
        <a:bodyPr/>
        <a:lstStyle/>
        <a:p>
          <a:endParaRPr lang="en-US"/>
        </a:p>
      </dgm:t>
    </dgm:pt>
    <dgm:pt modelId="{B472E3A8-D3B9-4E50-A612-A48D63810AF5}">
      <dgm:prSet/>
      <dgm:spPr/>
      <dgm:t>
        <a:bodyPr/>
        <a:lstStyle/>
        <a:p>
          <a:pPr rtl="0"/>
          <a:r>
            <a:rPr lang="en-US" b="1"/>
            <a:t>Feature Extraction</a:t>
          </a:r>
          <a:r>
            <a:rPr lang="en-US"/>
            <a:t> → Extract </a:t>
          </a:r>
          <a:r>
            <a:rPr lang="en-US" b="1"/>
            <a:t>Relative Size, 3D Distance, Depth, SSB</a:t>
          </a:r>
          <a:r>
            <a:rPr lang="en-US"/>
            <a:t>.</a:t>
          </a:r>
        </a:p>
      </dgm:t>
    </dgm:pt>
    <dgm:pt modelId="{EF1AC21F-3E3E-45C8-9849-C2B2C7A6D236}" type="parTrans" cxnId="{903ABBF8-BD09-4387-8767-215DE62E879B}">
      <dgm:prSet/>
      <dgm:spPr/>
      <dgm:t>
        <a:bodyPr/>
        <a:lstStyle/>
        <a:p>
          <a:endParaRPr lang="en-US"/>
        </a:p>
      </dgm:t>
    </dgm:pt>
    <dgm:pt modelId="{5AF406F2-A358-4020-8B80-B7EC88C5483E}" type="sibTrans" cxnId="{903ABBF8-BD09-4387-8767-215DE62E879B}">
      <dgm:prSet/>
      <dgm:spPr/>
      <dgm:t>
        <a:bodyPr/>
        <a:lstStyle/>
        <a:p>
          <a:endParaRPr lang="en-US"/>
        </a:p>
      </dgm:t>
    </dgm:pt>
    <dgm:pt modelId="{502F2F90-EE45-45B0-9844-18301356A8A8}">
      <dgm:prSet/>
      <dgm:spPr/>
      <dgm:t>
        <a:bodyPr/>
        <a:lstStyle/>
        <a:p>
          <a:pPr rtl="0"/>
          <a:r>
            <a:rPr lang="en-US" b="1"/>
            <a:t>Normalization</a:t>
          </a:r>
          <a:r>
            <a:rPr lang="en-US"/>
            <a:t> → Apply </a:t>
          </a:r>
          <a:r>
            <a:rPr lang="en-US" b="1"/>
            <a:t>MinMaxScaler</a:t>
          </a:r>
          <a:r>
            <a:rPr lang="en-US"/>
            <a:t> for consistency.</a:t>
          </a:r>
        </a:p>
      </dgm:t>
    </dgm:pt>
    <dgm:pt modelId="{B0B1507E-6BDC-4BF7-B7C6-F96F2352E37F}" type="parTrans" cxnId="{061CD9D5-4E43-4646-839F-C1455F1823AE}">
      <dgm:prSet/>
      <dgm:spPr/>
      <dgm:t>
        <a:bodyPr/>
        <a:lstStyle/>
        <a:p>
          <a:endParaRPr lang="en-US"/>
        </a:p>
      </dgm:t>
    </dgm:pt>
    <dgm:pt modelId="{BB657D87-1AA1-4645-909A-AFAF0426F354}" type="sibTrans" cxnId="{061CD9D5-4E43-4646-839F-C1455F1823AE}">
      <dgm:prSet/>
      <dgm:spPr/>
      <dgm:t>
        <a:bodyPr/>
        <a:lstStyle/>
        <a:p>
          <a:endParaRPr lang="en-US"/>
        </a:p>
      </dgm:t>
    </dgm:pt>
    <dgm:pt modelId="{FA3C9359-7BA4-4CAD-A3E5-56A1EA909105}">
      <dgm:prSet/>
      <dgm:spPr/>
      <dgm:t>
        <a:bodyPr/>
        <a:lstStyle/>
        <a:p>
          <a:pPr rtl="0"/>
          <a:r>
            <a:rPr lang="en-US" b="1"/>
            <a:t>Save Processed Data</a:t>
          </a:r>
          <a:r>
            <a:rPr lang="en-US"/>
            <a:t> → Store for further analysis.</a:t>
          </a:r>
        </a:p>
      </dgm:t>
    </dgm:pt>
    <dgm:pt modelId="{2B05D54A-7E62-4CAF-875D-E4B58DDDD0C5}" type="parTrans" cxnId="{05D59F16-0822-4AF7-A9B3-5E0ADC62C299}">
      <dgm:prSet/>
      <dgm:spPr/>
      <dgm:t>
        <a:bodyPr/>
        <a:lstStyle/>
        <a:p>
          <a:endParaRPr lang="en-US"/>
        </a:p>
      </dgm:t>
    </dgm:pt>
    <dgm:pt modelId="{FB2807AF-B836-4E7B-A3B1-6AC7734A8C55}" type="sibTrans" cxnId="{05D59F16-0822-4AF7-A9B3-5E0ADC62C299}">
      <dgm:prSet/>
      <dgm:spPr/>
      <dgm:t>
        <a:bodyPr/>
        <a:lstStyle/>
        <a:p>
          <a:endParaRPr lang="en-US"/>
        </a:p>
      </dgm:t>
    </dgm:pt>
    <dgm:pt modelId="{E288FD17-B765-4D19-851F-5A8C7E550211}">
      <dgm:prSet/>
      <dgm:spPr/>
      <dgm:t>
        <a:bodyPr/>
        <a:lstStyle/>
        <a:p>
          <a:pPr rtl="0"/>
          <a:r>
            <a:rPr lang="en-US" b="1"/>
            <a:t>2. OIS &amp; SSB Calculation</a:t>
          </a:r>
          <a:endParaRPr lang="en-US"/>
        </a:p>
      </dgm:t>
    </dgm:pt>
    <dgm:pt modelId="{A92EC669-C232-4DD1-A89F-C8E03E3387A8}" type="parTrans" cxnId="{792FB9DB-6CDE-4953-A8CB-D248FEEF4618}">
      <dgm:prSet/>
      <dgm:spPr/>
      <dgm:t>
        <a:bodyPr/>
        <a:lstStyle/>
        <a:p>
          <a:endParaRPr lang="en-US"/>
        </a:p>
      </dgm:t>
    </dgm:pt>
    <dgm:pt modelId="{1229DCDD-BFF9-417C-A014-A35D9CB3FAC9}" type="sibTrans" cxnId="{792FB9DB-6CDE-4953-A8CB-D248FEEF4618}">
      <dgm:prSet/>
      <dgm:spPr/>
      <dgm:t>
        <a:bodyPr/>
        <a:lstStyle/>
        <a:p>
          <a:endParaRPr lang="en-US"/>
        </a:p>
      </dgm:t>
    </dgm:pt>
    <dgm:pt modelId="{E7172CEF-5B8A-46C1-97D3-EBA49E12A593}">
      <dgm:prSet/>
      <dgm:spPr/>
      <dgm:t>
        <a:bodyPr/>
        <a:lstStyle/>
        <a:p>
          <a:pPr rtl="0"/>
          <a:r>
            <a:rPr lang="en-US" b="1" dirty="0"/>
            <a:t>Object Influence Score (OIS)</a:t>
          </a:r>
          <a:r>
            <a:rPr lang="en-US" dirty="0"/>
            <a:t> → Compute </a:t>
          </a:r>
          <a:r>
            <a:rPr lang="en-US" b="1" dirty="0"/>
            <a:t>Relative Size, 3D Distance, Depth</a:t>
          </a:r>
          <a:r>
            <a:rPr lang="en-US" dirty="0"/>
            <a:t>.</a:t>
          </a:r>
        </a:p>
      </dgm:t>
    </dgm:pt>
    <dgm:pt modelId="{C43CBDA8-9FF3-46DB-BA13-F46C8E79D2C4}" type="parTrans" cxnId="{BBB59B4F-7C04-4BC2-8719-C6215918504D}">
      <dgm:prSet/>
      <dgm:spPr/>
      <dgm:t>
        <a:bodyPr/>
        <a:lstStyle/>
        <a:p>
          <a:endParaRPr lang="en-US"/>
        </a:p>
      </dgm:t>
    </dgm:pt>
    <dgm:pt modelId="{F45E3043-BBC1-4060-9DAB-54ECDB2D6345}" type="sibTrans" cxnId="{BBB59B4F-7C04-4BC2-8719-C6215918504D}">
      <dgm:prSet/>
      <dgm:spPr/>
      <dgm:t>
        <a:bodyPr/>
        <a:lstStyle/>
        <a:p>
          <a:endParaRPr lang="en-US"/>
        </a:p>
      </dgm:t>
    </dgm:pt>
    <dgm:pt modelId="{39D9AEFA-193E-4BC0-9EEA-D9C4F8116574}">
      <dgm:prSet/>
      <dgm:spPr/>
      <dgm:t>
        <a:bodyPr/>
        <a:lstStyle/>
        <a:p>
          <a:pPr rtl="0"/>
          <a:r>
            <a:rPr lang="en-US" b="1" dirty="0"/>
            <a:t>Scene Similarity Bias (SSB)</a:t>
          </a:r>
          <a:r>
            <a:rPr lang="en-US" dirty="0"/>
            <a:t> → Compute </a:t>
          </a:r>
          <a:r>
            <a:rPr lang="en-US" b="1" dirty="0"/>
            <a:t>scene similarity from </a:t>
          </a:r>
          <a:r>
            <a:rPr lang="en-US" b="1" dirty="0" err="1"/>
            <a:t>embeddings</a:t>
          </a:r>
          <a:r>
            <a:rPr lang="en-US" dirty="0"/>
            <a:t>.</a:t>
          </a:r>
        </a:p>
      </dgm:t>
    </dgm:pt>
    <dgm:pt modelId="{38462DF2-22E6-4803-AC22-85927AA7EDBF}" type="parTrans" cxnId="{8D7DA3E4-9588-4C8D-942E-DAE9E942FC95}">
      <dgm:prSet/>
      <dgm:spPr/>
      <dgm:t>
        <a:bodyPr/>
        <a:lstStyle/>
        <a:p>
          <a:endParaRPr lang="en-US"/>
        </a:p>
      </dgm:t>
    </dgm:pt>
    <dgm:pt modelId="{D97825A8-A0B2-40FE-BC60-8E92F5ED515B}" type="sibTrans" cxnId="{8D7DA3E4-9588-4C8D-942E-DAE9E942FC95}">
      <dgm:prSet/>
      <dgm:spPr/>
      <dgm:t>
        <a:bodyPr/>
        <a:lstStyle/>
        <a:p>
          <a:endParaRPr lang="en-US"/>
        </a:p>
      </dgm:t>
    </dgm:pt>
    <dgm:pt modelId="{359B8AFB-FE5F-4F47-9286-18DCD4C2D11F}">
      <dgm:prSet/>
      <dgm:spPr/>
      <dgm:t>
        <a:bodyPr/>
        <a:lstStyle/>
        <a:p>
          <a:pPr rtl="0"/>
          <a:r>
            <a:rPr lang="en-US" b="1"/>
            <a:t>3. Unified Bias Metric (UBM)</a:t>
          </a:r>
          <a:endParaRPr lang="en-US"/>
        </a:p>
      </dgm:t>
    </dgm:pt>
    <dgm:pt modelId="{1BD40028-0985-4460-A9A8-E745359E6996}" type="parTrans" cxnId="{7F77F8FD-2A3D-459E-ABD6-8D1829B75926}">
      <dgm:prSet/>
      <dgm:spPr/>
      <dgm:t>
        <a:bodyPr/>
        <a:lstStyle/>
        <a:p>
          <a:endParaRPr lang="en-US"/>
        </a:p>
      </dgm:t>
    </dgm:pt>
    <dgm:pt modelId="{2644FA19-F06E-40D9-943E-37475B26BD85}" type="sibTrans" cxnId="{7F77F8FD-2A3D-459E-ABD6-8D1829B75926}">
      <dgm:prSet/>
      <dgm:spPr/>
      <dgm:t>
        <a:bodyPr/>
        <a:lstStyle/>
        <a:p>
          <a:endParaRPr lang="en-US"/>
        </a:p>
      </dgm:t>
    </dgm:pt>
    <dgm:pt modelId="{0EB0590E-3718-4D89-A01F-C89938E42627}">
      <dgm:prSet/>
      <dgm:spPr/>
      <dgm:t>
        <a:bodyPr/>
        <a:lstStyle/>
        <a:p>
          <a:pPr rtl="0"/>
          <a:r>
            <a:rPr lang="en-US" b="1" dirty="0"/>
            <a:t>Bias Score Calculation</a:t>
          </a:r>
          <a:r>
            <a:rPr lang="en-US" dirty="0"/>
            <a:t> → UBM = </a:t>
          </a:r>
          <a:r>
            <a:rPr lang="en-US" b="1" dirty="0"/>
            <a:t>OIS + SSB (Weighted Combination)</a:t>
          </a:r>
          <a:r>
            <a:rPr lang="en-US" dirty="0"/>
            <a:t>.</a:t>
          </a:r>
        </a:p>
      </dgm:t>
    </dgm:pt>
    <dgm:pt modelId="{00052B23-3C5C-4D47-9D21-954459AB776F}" type="parTrans" cxnId="{4CE7B191-1E60-4855-AB62-D8A2826BEA39}">
      <dgm:prSet/>
      <dgm:spPr/>
      <dgm:t>
        <a:bodyPr/>
        <a:lstStyle/>
        <a:p>
          <a:endParaRPr lang="en-US"/>
        </a:p>
      </dgm:t>
    </dgm:pt>
    <dgm:pt modelId="{4E35D82F-E84D-4120-BFB9-8C7BE74DF9ED}" type="sibTrans" cxnId="{4CE7B191-1E60-4855-AB62-D8A2826BEA39}">
      <dgm:prSet/>
      <dgm:spPr/>
      <dgm:t>
        <a:bodyPr/>
        <a:lstStyle/>
        <a:p>
          <a:endParaRPr lang="en-US"/>
        </a:p>
      </dgm:t>
    </dgm:pt>
    <dgm:pt modelId="{594918CF-F6C7-4789-B57F-DE24305FCFA3}">
      <dgm:prSet/>
      <dgm:spPr/>
      <dgm:t>
        <a:bodyPr/>
        <a:lstStyle/>
        <a:p>
          <a:pPr rtl="0"/>
          <a:r>
            <a:rPr lang="en-US" b="1"/>
            <a:t>Bias Categorization</a:t>
          </a:r>
          <a:r>
            <a:rPr lang="en-US"/>
            <a:t> → Label as </a:t>
          </a:r>
          <a:r>
            <a:rPr lang="en-US" b="1"/>
            <a:t>Male-Biased, Female-Biased, Neutral</a:t>
          </a:r>
          <a:r>
            <a:rPr lang="en-US"/>
            <a:t>.</a:t>
          </a:r>
        </a:p>
      </dgm:t>
    </dgm:pt>
    <dgm:pt modelId="{1868E670-E79F-4E94-9E25-D41C18FA4054}" type="parTrans" cxnId="{D9995DF5-A935-4B50-B7CB-8BFEEB8EF5E9}">
      <dgm:prSet/>
      <dgm:spPr/>
      <dgm:t>
        <a:bodyPr/>
        <a:lstStyle/>
        <a:p>
          <a:endParaRPr lang="en-US"/>
        </a:p>
      </dgm:t>
    </dgm:pt>
    <dgm:pt modelId="{220261D5-FD3C-4AC3-93DB-3C901EF5C0A8}" type="sibTrans" cxnId="{D9995DF5-A935-4B50-B7CB-8BFEEB8EF5E9}">
      <dgm:prSet/>
      <dgm:spPr/>
      <dgm:t>
        <a:bodyPr/>
        <a:lstStyle/>
        <a:p>
          <a:endParaRPr lang="en-US"/>
        </a:p>
      </dgm:t>
    </dgm:pt>
    <dgm:pt modelId="{C3495371-E710-4740-BAE6-E1A5FDD6C644}">
      <dgm:prSet/>
      <dgm:spPr/>
      <dgm:t>
        <a:bodyPr/>
        <a:lstStyle/>
        <a:p>
          <a:pPr rtl="0"/>
          <a:r>
            <a:rPr lang="en-US" b="1"/>
            <a:t>Save Final Bias Scores</a:t>
          </a:r>
          <a:r>
            <a:rPr lang="en-US"/>
            <a:t> → Store for </a:t>
          </a:r>
          <a:r>
            <a:rPr lang="en-US" b="1"/>
            <a:t>validation &amp; visualization</a:t>
          </a:r>
          <a:r>
            <a:rPr lang="en-US"/>
            <a:t>.</a:t>
          </a:r>
        </a:p>
      </dgm:t>
    </dgm:pt>
    <dgm:pt modelId="{4D6ACDD7-8807-4DA0-A943-12924966FF4A}" type="parTrans" cxnId="{BB4AAE8B-5553-45BF-A884-ACFEA25B5CF6}">
      <dgm:prSet/>
      <dgm:spPr/>
      <dgm:t>
        <a:bodyPr/>
        <a:lstStyle/>
        <a:p>
          <a:endParaRPr lang="en-US"/>
        </a:p>
      </dgm:t>
    </dgm:pt>
    <dgm:pt modelId="{21A8BFEF-37E6-4EE5-862D-A1B81EE7DE53}" type="sibTrans" cxnId="{BB4AAE8B-5553-45BF-A884-ACFEA25B5CF6}">
      <dgm:prSet/>
      <dgm:spPr/>
      <dgm:t>
        <a:bodyPr/>
        <a:lstStyle/>
        <a:p>
          <a:endParaRPr lang="en-US"/>
        </a:p>
      </dgm:t>
    </dgm:pt>
    <dgm:pt modelId="{48BCDD35-BDC8-4DB2-BAC0-2DCABB503476}" type="pres">
      <dgm:prSet presAssocID="{ACBEBD6B-D52D-4A21-AA34-0CC5B0C13ADD}" presName="diagram" presStyleCnt="0">
        <dgm:presLayoutVars>
          <dgm:dir/>
          <dgm:resizeHandles val="exact"/>
        </dgm:presLayoutVars>
      </dgm:prSet>
      <dgm:spPr/>
    </dgm:pt>
    <dgm:pt modelId="{B0F704F7-52F7-460D-80D7-3123D3444308}" type="pres">
      <dgm:prSet presAssocID="{68A9C826-A142-41BD-AFB4-D138B2393EF1}" presName="node" presStyleLbl="node1" presStyleIdx="0" presStyleCnt="12">
        <dgm:presLayoutVars>
          <dgm:bulletEnabled val="1"/>
        </dgm:presLayoutVars>
      </dgm:prSet>
      <dgm:spPr/>
    </dgm:pt>
    <dgm:pt modelId="{6D17C5CF-67C2-4E81-8D0E-046BAAEBBF92}" type="pres">
      <dgm:prSet presAssocID="{5E2024A9-D2FB-4282-BB4D-CFBBB759A775}" presName="sibTrans" presStyleLbl="sibTrans2D1" presStyleIdx="0" presStyleCnt="11"/>
      <dgm:spPr/>
    </dgm:pt>
    <dgm:pt modelId="{54D24874-0060-4DD9-89EB-888AA5BF6CC7}" type="pres">
      <dgm:prSet presAssocID="{5E2024A9-D2FB-4282-BB4D-CFBBB759A775}" presName="connectorText" presStyleLbl="sibTrans2D1" presStyleIdx="0" presStyleCnt="11"/>
      <dgm:spPr/>
    </dgm:pt>
    <dgm:pt modelId="{4C96A1C0-7E28-45C2-8E89-90FB3E858D84}" type="pres">
      <dgm:prSet presAssocID="{95CB1BAD-9C8C-4F19-9DE9-E3A098FB9E70}" presName="node" presStyleLbl="node1" presStyleIdx="1" presStyleCnt="12">
        <dgm:presLayoutVars>
          <dgm:bulletEnabled val="1"/>
        </dgm:presLayoutVars>
      </dgm:prSet>
      <dgm:spPr/>
    </dgm:pt>
    <dgm:pt modelId="{5D1C1C62-0E5F-41DC-B489-7A528A52152D}" type="pres">
      <dgm:prSet presAssocID="{206F735A-D907-495D-8572-CBDB7ECBAF46}" presName="sibTrans" presStyleLbl="sibTrans2D1" presStyleIdx="1" presStyleCnt="11"/>
      <dgm:spPr/>
    </dgm:pt>
    <dgm:pt modelId="{BECC74DF-27C3-4FBE-AB48-D7DE1CBE2C02}" type="pres">
      <dgm:prSet presAssocID="{206F735A-D907-495D-8572-CBDB7ECBAF46}" presName="connectorText" presStyleLbl="sibTrans2D1" presStyleIdx="1" presStyleCnt="11"/>
      <dgm:spPr/>
    </dgm:pt>
    <dgm:pt modelId="{F74C532D-4E1D-407E-B773-1FFDB7EEAB30}" type="pres">
      <dgm:prSet presAssocID="{B472E3A8-D3B9-4E50-A612-A48D63810AF5}" presName="node" presStyleLbl="node1" presStyleIdx="2" presStyleCnt="12">
        <dgm:presLayoutVars>
          <dgm:bulletEnabled val="1"/>
        </dgm:presLayoutVars>
      </dgm:prSet>
      <dgm:spPr/>
    </dgm:pt>
    <dgm:pt modelId="{7981F46C-8778-41B2-9326-D2E72E62E509}" type="pres">
      <dgm:prSet presAssocID="{5AF406F2-A358-4020-8B80-B7EC88C5483E}" presName="sibTrans" presStyleLbl="sibTrans2D1" presStyleIdx="2" presStyleCnt="11"/>
      <dgm:spPr/>
    </dgm:pt>
    <dgm:pt modelId="{4A287705-70D7-402C-A051-52C8ECE32D59}" type="pres">
      <dgm:prSet presAssocID="{5AF406F2-A358-4020-8B80-B7EC88C5483E}" presName="connectorText" presStyleLbl="sibTrans2D1" presStyleIdx="2" presStyleCnt="11"/>
      <dgm:spPr/>
    </dgm:pt>
    <dgm:pt modelId="{2C68DBE0-7C62-4261-A55E-AAEC2D1F971F}" type="pres">
      <dgm:prSet presAssocID="{502F2F90-EE45-45B0-9844-18301356A8A8}" presName="node" presStyleLbl="node1" presStyleIdx="3" presStyleCnt="12">
        <dgm:presLayoutVars>
          <dgm:bulletEnabled val="1"/>
        </dgm:presLayoutVars>
      </dgm:prSet>
      <dgm:spPr/>
    </dgm:pt>
    <dgm:pt modelId="{CCA3EF55-A11F-416F-BC34-6B1CECAB5EAB}" type="pres">
      <dgm:prSet presAssocID="{BB657D87-1AA1-4645-909A-AFAF0426F354}" presName="sibTrans" presStyleLbl="sibTrans2D1" presStyleIdx="3" presStyleCnt="11"/>
      <dgm:spPr/>
    </dgm:pt>
    <dgm:pt modelId="{C351A6A8-159D-47FF-BA8C-63F969668F2F}" type="pres">
      <dgm:prSet presAssocID="{BB657D87-1AA1-4645-909A-AFAF0426F354}" presName="connectorText" presStyleLbl="sibTrans2D1" presStyleIdx="3" presStyleCnt="11"/>
      <dgm:spPr/>
    </dgm:pt>
    <dgm:pt modelId="{4C42232A-6260-4ADA-B049-3EBD6ACC2699}" type="pres">
      <dgm:prSet presAssocID="{FA3C9359-7BA4-4CAD-A3E5-56A1EA909105}" presName="node" presStyleLbl="node1" presStyleIdx="4" presStyleCnt="12">
        <dgm:presLayoutVars>
          <dgm:bulletEnabled val="1"/>
        </dgm:presLayoutVars>
      </dgm:prSet>
      <dgm:spPr/>
    </dgm:pt>
    <dgm:pt modelId="{21104AFC-7794-4A5D-825D-ABD2CB28A394}" type="pres">
      <dgm:prSet presAssocID="{FB2807AF-B836-4E7B-A3B1-6AC7734A8C55}" presName="sibTrans" presStyleLbl="sibTrans2D1" presStyleIdx="4" presStyleCnt="11"/>
      <dgm:spPr/>
    </dgm:pt>
    <dgm:pt modelId="{C576781A-A031-47F5-8CDA-2627390EC2A8}" type="pres">
      <dgm:prSet presAssocID="{FB2807AF-B836-4E7B-A3B1-6AC7734A8C55}" presName="connectorText" presStyleLbl="sibTrans2D1" presStyleIdx="4" presStyleCnt="11"/>
      <dgm:spPr/>
    </dgm:pt>
    <dgm:pt modelId="{C5175D34-4E93-4A2A-9542-7221B2603523}" type="pres">
      <dgm:prSet presAssocID="{E288FD17-B765-4D19-851F-5A8C7E550211}" presName="node" presStyleLbl="node1" presStyleIdx="5" presStyleCnt="12">
        <dgm:presLayoutVars>
          <dgm:bulletEnabled val="1"/>
        </dgm:presLayoutVars>
      </dgm:prSet>
      <dgm:spPr/>
    </dgm:pt>
    <dgm:pt modelId="{BEEC5328-F280-454E-B6C2-008544DF9BC9}" type="pres">
      <dgm:prSet presAssocID="{1229DCDD-BFF9-417C-A014-A35D9CB3FAC9}" presName="sibTrans" presStyleLbl="sibTrans2D1" presStyleIdx="5" presStyleCnt="11"/>
      <dgm:spPr/>
    </dgm:pt>
    <dgm:pt modelId="{B83EDA16-C211-4B25-AFBF-5381246B798B}" type="pres">
      <dgm:prSet presAssocID="{1229DCDD-BFF9-417C-A014-A35D9CB3FAC9}" presName="connectorText" presStyleLbl="sibTrans2D1" presStyleIdx="5" presStyleCnt="11"/>
      <dgm:spPr/>
    </dgm:pt>
    <dgm:pt modelId="{46FF51C8-ED1F-4E6E-A58B-C59BB58E7AF7}" type="pres">
      <dgm:prSet presAssocID="{E7172CEF-5B8A-46C1-97D3-EBA49E12A593}" presName="node" presStyleLbl="node1" presStyleIdx="6" presStyleCnt="12">
        <dgm:presLayoutVars>
          <dgm:bulletEnabled val="1"/>
        </dgm:presLayoutVars>
      </dgm:prSet>
      <dgm:spPr/>
    </dgm:pt>
    <dgm:pt modelId="{FBA28F6C-6B28-4B51-BC10-087C662AD725}" type="pres">
      <dgm:prSet presAssocID="{F45E3043-BBC1-4060-9DAB-54ECDB2D6345}" presName="sibTrans" presStyleLbl="sibTrans2D1" presStyleIdx="6" presStyleCnt="11"/>
      <dgm:spPr/>
    </dgm:pt>
    <dgm:pt modelId="{B84E350E-A453-4EE0-A6E5-5797737EF839}" type="pres">
      <dgm:prSet presAssocID="{F45E3043-BBC1-4060-9DAB-54ECDB2D6345}" presName="connectorText" presStyleLbl="sibTrans2D1" presStyleIdx="6" presStyleCnt="11"/>
      <dgm:spPr/>
    </dgm:pt>
    <dgm:pt modelId="{63836728-C9C9-48C2-B15F-FE1D5BB4F322}" type="pres">
      <dgm:prSet presAssocID="{39D9AEFA-193E-4BC0-9EEA-D9C4F8116574}" presName="node" presStyleLbl="node1" presStyleIdx="7" presStyleCnt="12">
        <dgm:presLayoutVars>
          <dgm:bulletEnabled val="1"/>
        </dgm:presLayoutVars>
      </dgm:prSet>
      <dgm:spPr/>
    </dgm:pt>
    <dgm:pt modelId="{5063E3B8-B22C-43EA-B147-C285D8ADF7A2}" type="pres">
      <dgm:prSet presAssocID="{D97825A8-A0B2-40FE-BC60-8E92F5ED515B}" presName="sibTrans" presStyleLbl="sibTrans2D1" presStyleIdx="7" presStyleCnt="11"/>
      <dgm:spPr/>
    </dgm:pt>
    <dgm:pt modelId="{12C427F6-885E-45AD-AD50-D11F09C04E50}" type="pres">
      <dgm:prSet presAssocID="{D97825A8-A0B2-40FE-BC60-8E92F5ED515B}" presName="connectorText" presStyleLbl="sibTrans2D1" presStyleIdx="7" presStyleCnt="11"/>
      <dgm:spPr/>
    </dgm:pt>
    <dgm:pt modelId="{C5700E73-9D72-4B88-94F0-EBE57CE34F12}" type="pres">
      <dgm:prSet presAssocID="{359B8AFB-FE5F-4F47-9286-18DCD4C2D11F}" presName="node" presStyleLbl="node1" presStyleIdx="8" presStyleCnt="12">
        <dgm:presLayoutVars>
          <dgm:bulletEnabled val="1"/>
        </dgm:presLayoutVars>
      </dgm:prSet>
      <dgm:spPr/>
    </dgm:pt>
    <dgm:pt modelId="{92DC68EF-8262-4B28-A44A-ADD4FD7C5362}" type="pres">
      <dgm:prSet presAssocID="{2644FA19-F06E-40D9-943E-37475B26BD85}" presName="sibTrans" presStyleLbl="sibTrans2D1" presStyleIdx="8" presStyleCnt="11"/>
      <dgm:spPr/>
    </dgm:pt>
    <dgm:pt modelId="{E2F93F81-2FFA-48D3-BA85-77B10EAB50B7}" type="pres">
      <dgm:prSet presAssocID="{2644FA19-F06E-40D9-943E-37475B26BD85}" presName="connectorText" presStyleLbl="sibTrans2D1" presStyleIdx="8" presStyleCnt="11"/>
      <dgm:spPr/>
    </dgm:pt>
    <dgm:pt modelId="{A510D56F-71F6-4E31-981F-59ACCB64372B}" type="pres">
      <dgm:prSet presAssocID="{0EB0590E-3718-4D89-A01F-C89938E42627}" presName="node" presStyleLbl="node1" presStyleIdx="9" presStyleCnt="12">
        <dgm:presLayoutVars>
          <dgm:bulletEnabled val="1"/>
        </dgm:presLayoutVars>
      </dgm:prSet>
      <dgm:spPr/>
    </dgm:pt>
    <dgm:pt modelId="{CE12CF38-C9E9-4691-BBC7-0EC31FD81191}" type="pres">
      <dgm:prSet presAssocID="{4E35D82F-E84D-4120-BFB9-8C7BE74DF9ED}" presName="sibTrans" presStyleLbl="sibTrans2D1" presStyleIdx="9" presStyleCnt="11"/>
      <dgm:spPr/>
    </dgm:pt>
    <dgm:pt modelId="{DA175533-10D7-435A-A043-3335175AA7F3}" type="pres">
      <dgm:prSet presAssocID="{4E35D82F-E84D-4120-BFB9-8C7BE74DF9ED}" presName="connectorText" presStyleLbl="sibTrans2D1" presStyleIdx="9" presStyleCnt="11"/>
      <dgm:spPr/>
    </dgm:pt>
    <dgm:pt modelId="{6AE60846-414B-46F5-9062-111A1871976E}" type="pres">
      <dgm:prSet presAssocID="{594918CF-F6C7-4789-B57F-DE24305FCFA3}" presName="node" presStyleLbl="node1" presStyleIdx="10" presStyleCnt="12">
        <dgm:presLayoutVars>
          <dgm:bulletEnabled val="1"/>
        </dgm:presLayoutVars>
      </dgm:prSet>
      <dgm:spPr/>
    </dgm:pt>
    <dgm:pt modelId="{BE649330-AA08-4DA1-ABB1-80D1E13F0A72}" type="pres">
      <dgm:prSet presAssocID="{220261D5-FD3C-4AC3-93DB-3C901EF5C0A8}" presName="sibTrans" presStyleLbl="sibTrans2D1" presStyleIdx="10" presStyleCnt="11"/>
      <dgm:spPr/>
    </dgm:pt>
    <dgm:pt modelId="{3ACE2BE3-4D4B-417A-BE82-F444C1B95EC6}" type="pres">
      <dgm:prSet presAssocID="{220261D5-FD3C-4AC3-93DB-3C901EF5C0A8}" presName="connectorText" presStyleLbl="sibTrans2D1" presStyleIdx="10" presStyleCnt="11"/>
      <dgm:spPr/>
    </dgm:pt>
    <dgm:pt modelId="{3622BC2E-5E8E-4564-917A-708502B64B28}" type="pres">
      <dgm:prSet presAssocID="{C3495371-E710-4740-BAE6-E1A5FDD6C644}" presName="node" presStyleLbl="node1" presStyleIdx="11" presStyleCnt="12">
        <dgm:presLayoutVars>
          <dgm:bulletEnabled val="1"/>
        </dgm:presLayoutVars>
      </dgm:prSet>
      <dgm:spPr/>
    </dgm:pt>
  </dgm:ptLst>
  <dgm:cxnLst>
    <dgm:cxn modelId="{9D5DC201-D297-4952-A8C8-AD572E3B102F}" type="presOf" srcId="{E288FD17-B765-4D19-851F-5A8C7E550211}" destId="{C5175D34-4E93-4A2A-9542-7221B2603523}" srcOrd="0" destOrd="0" presId="urn:microsoft.com/office/officeart/2005/8/layout/process5"/>
    <dgm:cxn modelId="{13751205-DBE8-4ACB-8380-519E6DF67815}" srcId="{ACBEBD6B-D52D-4A21-AA34-0CC5B0C13ADD}" destId="{68A9C826-A142-41BD-AFB4-D138B2393EF1}" srcOrd="0" destOrd="0" parTransId="{3BE4CD87-5A6D-46A0-B8D4-111F1D2CB7AE}" sibTransId="{5E2024A9-D2FB-4282-BB4D-CFBBB759A775}"/>
    <dgm:cxn modelId="{55059B0C-45F3-4A0E-9577-E48A195B0EC5}" type="presOf" srcId="{D97825A8-A0B2-40FE-BC60-8E92F5ED515B}" destId="{5063E3B8-B22C-43EA-B147-C285D8ADF7A2}" srcOrd="0" destOrd="0" presId="urn:microsoft.com/office/officeart/2005/8/layout/process5"/>
    <dgm:cxn modelId="{05D59F16-0822-4AF7-A9B3-5E0ADC62C299}" srcId="{ACBEBD6B-D52D-4A21-AA34-0CC5B0C13ADD}" destId="{FA3C9359-7BA4-4CAD-A3E5-56A1EA909105}" srcOrd="4" destOrd="0" parTransId="{2B05D54A-7E62-4CAF-875D-E4B58DDDD0C5}" sibTransId="{FB2807AF-B836-4E7B-A3B1-6AC7734A8C55}"/>
    <dgm:cxn modelId="{FBA14517-DBAB-47F8-81F2-7FB925B4113C}" type="presOf" srcId="{0EB0590E-3718-4D89-A01F-C89938E42627}" destId="{A510D56F-71F6-4E31-981F-59ACCB64372B}" srcOrd="0" destOrd="0" presId="urn:microsoft.com/office/officeart/2005/8/layout/process5"/>
    <dgm:cxn modelId="{87F27E2D-687D-4F12-8D6C-48A8AF2F3088}" type="presOf" srcId="{502F2F90-EE45-45B0-9844-18301356A8A8}" destId="{2C68DBE0-7C62-4261-A55E-AAEC2D1F971F}" srcOrd="0" destOrd="0" presId="urn:microsoft.com/office/officeart/2005/8/layout/process5"/>
    <dgm:cxn modelId="{BC83EB36-6C3D-4D32-AA13-E8BD2FA273FC}" type="presOf" srcId="{594918CF-F6C7-4789-B57F-DE24305FCFA3}" destId="{6AE60846-414B-46F5-9062-111A1871976E}" srcOrd="0" destOrd="0" presId="urn:microsoft.com/office/officeart/2005/8/layout/process5"/>
    <dgm:cxn modelId="{9436613E-319A-4AEE-9DF3-5DDBF6E30C1A}" type="presOf" srcId="{5E2024A9-D2FB-4282-BB4D-CFBBB759A775}" destId="{54D24874-0060-4DD9-89EB-888AA5BF6CC7}" srcOrd="1" destOrd="0" presId="urn:microsoft.com/office/officeart/2005/8/layout/process5"/>
    <dgm:cxn modelId="{A794DA5E-6212-4EA4-9DF6-955F8460B1E5}" srcId="{ACBEBD6B-D52D-4A21-AA34-0CC5B0C13ADD}" destId="{95CB1BAD-9C8C-4F19-9DE9-E3A098FB9E70}" srcOrd="1" destOrd="0" parTransId="{5A406B6B-7997-4F85-AB15-0908D2BA6673}" sibTransId="{206F735A-D907-495D-8572-CBDB7ECBAF46}"/>
    <dgm:cxn modelId="{223A6449-1149-4B0E-9658-F60B6CA3EE26}" type="presOf" srcId="{39D9AEFA-193E-4BC0-9EEA-D9C4F8116574}" destId="{63836728-C9C9-48C2-B15F-FE1D5BB4F322}" srcOrd="0" destOrd="0" presId="urn:microsoft.com/office/officeart/2005/8/layout/process5"/>
    <dgm:cxn modelId="{07F0046A-FED9-4119-AC0A-FCFB3A68BC60}" type="presOf" srcId="{5AF406F2-A358-4020-8B80-B7EC88C5483E}" destId="{4A287705-70D7-402C-A051-52C8ECE32D59}" srcOrd="1" destOrd="0" presId="urn:microsoft.com/office/officeart/2005/8/layout/process5"/>
    <dgm:cxn modelId="{58F3746A-2042-4461-AB3E-D275C5E8F646}" type="presOf" srcId="{C3495371-E710-4740-BAE6-E1A5FDD6C644}" destId="{3622BC2E-5E8E-4564-917A-708502B64B28}" srcOrd="0" destOrd="0" presId="urn:microsoft.com/office/officeart/2005/8/layout/process5"/>
    <dgm:cxn modelId="{7F385F4D-E253-4FE1-BE96-2FB63D0D33E4}" type="presOf" srcId="{206F735A-D907-495D-8572-CBDB7ECBAF46}" destId="{BECC74DF-27C3-4FBE-AB48-D7DE1CBE2C02}" srcOrd="1" destOrd="0" presId="urn:microsoft.com/office/officeart/2005/8/layout/process5"/>
    <dgm:cxn modelId="{14396A4F-05A7-4DBD-B3AA-42597D436E3A}" type="presOf" srcId="{ACBEBD6B-D52D-4A21-AA34-0CC5B0C13ADD}" destId="{48BCDD35-BDC8-4DB2-BAC0-2DCABB503476}" srcOrd="0" destOrd="0" presId="urn:microsoft.com/office/officeart/2005/8/layout/process5"/>
    <dgm:cxn modelId="{712F856F-4B14-442F-8C94-A4BA1DD5B16C}" type="presOf" srcId="{5AF406F2-A358-4020-8B80-B7EC88C5483E}" destId="{7981F46C-8778-41B2-9326-D2E72E62E509}" srcOrd="0" destOrd="0" presId="urn:microsoft.com/office/officeart/2005/8/layout/process5"/>
    <dgm:cxn modelId="{BBB59B4F-7C04-4BC2-8719-C6215918504D}" srcId="{ACBEBD6B-D52D-4A21-AA34-0CC5B0C13ADD}" destId="{E7172CEF-5B8A-46C1-97D3-EBA49E12A593}" srcOrd="6" destOrd="0" parTransId="{C43CBDA8-9FF3-46DB-BA13-F46C8E79D2C4}" sibTransId="{F45E3043-BBC1-4060-9DAB-54ECDB2D6345}"/>
    <dgm:cxn modelId="{FC410750-FA35-44BC-9A4A-4B523860AA40}" type="presOf" srcId="{E7172CEF-5B8A-46C1-97D3-EBA49E12A593}" destId="{46FF51C8-ED1F-4E6E-A58B-C59BB58E7AF7}" srcOrd="0" destOrd="0" presId="urn:microsoft.com/office/officeart/2005/8/layout/process5"/>
    <dgm:cxn modelId="{A8489A51-447C-445F-95F8-E0A37D619EF8}" type="presOf" srcId="{1229DCDD-BFF9-417C-A014-A35D9CB3FAC9}" destId="{B83EDA16-C211-4B25-AFBF-5381246B798B}" srcOrd="1" destOrd="0" presId="urn:microsoft.com/office/officeart/2005/8/layout/process5"/>
    <dgm:cxn modelId="{9C8CCB58-4870-4A8D-B14B-9A4CC0D513D9}" type="presOf" srcId="{FA3C9359-7BA4-4CAD-A3E5-56A1EA909105}" destId="{4C42232A-6260-4ADA-B049-3EBD6ACC2699}" srcOrd="0" destOrd="0" presId="urn:microsoft.com/office/officeart/2005/8/layout/process5"/>
    <dgm:cxn modelId="{EED45B79-03EA-4EFE-8B73-B621EDEC2F46}" type="presOf" srcId="{95CB1BAD-9C8C-4F19-9DE9-E3A098FB9E70}" destId="{4C96A1C0-7E28-45C2-8E89-90FB3E858D84}" srcOrd="0" destOrd="0" presId="urn:microsoft.com/office/officeart/2005/8/layout/process5"/>
    <dgm:cxn modelId="{BDFBB286-282A-44A2-8DD3-2B23E9CC24CA}" type="presOf" srcId="{220261D5-FD3C-4AC3-93DB-3C901EF5C0A8}" destId="{BE649330-AA08-4DA1-ABB1-80D1E13F0A72}" srcOrd="0" destOrd="0" presId="urn:microsoft.com/office/officeart/2005/8/layout/process5"/>
    <dgm:cxn modelId="{BB4AAE8B-5553-45BF-A884-ACFEA25B5CF6}" srcId="{ACBEBD6B-D52D-4A21-AA34-0CC5B0C13ADD}" destId="{C3495371-E710-4740-BAE6-E1A5FDD6C644}" srcOrd="11" destOrd="0" parTransId="{4D6ACDD7-8807-4DA0-A943-12924966FF4A}" sibTransId="{21A8BFEF-37E6-4EE5-862D-A1B81EE7DE53}"/>
    <dgm:cxn modelId="{DE223A91-FB54-487D-9F8A-40093B7D0462}" type="presOf" srcId="{B472E3A8-D3B9-4E50-A612-A48D63810AF5}" destId="{F74C532D-4E1D-407E-B773-1FFDB7EEAB30}" srcOrd="0" destOrd="0" presId="urn:microsoft.com/office/officeart/2005/8/layout/process5"/>
    <dgm:cxn modelId="{7B183B91-11F7-420D-9AFE-B56CFA292F64}" type="presOf" srcId="{2644FA19-F06E-40D9-943E-37475B26BD85}" destId="{92DC68EF-8262-4B28-A44A-ADD4FD7C5362}" srcOrd="0" destOrd="0" presId="urn:microsoft.com/office/officeart/2005/8/layout/process5"/>
    <dgm:cxn modelId="{4CE7B191-1E60-4855-AB62-D8A2826BEA39}" srcId="{ACBEBD6B-D52D-4A21-AA34-0CC5B0C13ADD}" destId="{0EB0590E-3718-4D89-A01F-C89938E42627}" srcOrd="9" destOrd="0" parTransId="{00052B23-3C5C-4D47-9D21-954459AB776F}" sibTransId="{4E35D82F-E84D-4120-BFB9-8C7BE74DF9ED}"/>
    <dgm:cxn modelId="{BF62CE92-96C5-48E5-9EDD-C77D46FDE57E}" type="presOf" srcId="{1229DCDD-BFF9-417C-A014-A35D9CB3FAC9}" destId="{BEEC5328-F280-454E-B6C2-008544DF9BC9}" srcOrd="0" destOrd="0" presId="urn:microsoft.com/office/officeart/2005/8/layout/process5"/>
    <dgm:cxn modelId="{C662C993-BC84-4448-AA00-F5D6C1170185}" type="presOf" srcId="{BB657D87-1AA1-4645-909A-AFAF0426F354}" destId="{C351A6A8-159D-47FF-BA8C-63F969668F2F}" srcOrd="1" destOrd="0" presId="urn:microsoft.com/office/officeart/2005/8/layout/process5"/>
    <dgm:cxn modelId="{386B1996-840B-42FE-A13B-41E9DB04ADE2}" type="presOf" srcId="{2644FA19-F06E-40D9-943E-37475B26BD85}" destId="{E2F93F81-2FFA-48D3-BA85-77B10EAB50B7}" srcOrd="1" destOrd="0" presId="urn:microsoft.com/office/officeart/2005/8/layout/process5"/>
    <dgm:cxn modelId="{908A1A98-B741-43C4-BD22-A379918DD63B}" type="presOf" srcId="{FB2807AF-B836-4E7B-A3B1-6AC7734A8C55}" destId="{C576781A-A031-47F5-8CDA-2627390EC2A8}" srcOrd="1" destOrd="0" presId="urn:microsoft.com/office/officeart/2005/8/layout/process5"/>
    <dgm:cxn modelId="{A44D76A1-10FD-4AE1-B7A5-053D110F0EB8}" type="presOf" srcId="{220261D5-FD3C-4AC3-93DB-3C901EF5C0A8}" destId="{3ACE2BE3-4D4B-417A-BE82-F444C1B95EC6}" srcOrd="1" destOrd="0" presId="urn:microsoft.com/office/officeart/2005/8/layout/process5"/>
    <dgm:cxn modelId="{4D1FB1B2-73DF-44DB-86E4-366B89DDDFF8}" type="presOf" srcId="{FB2807AF-B836-4E7B-A3B1-6AC7734A8C55}" destId="{21104AFC-7794-4A5D-825D-ABD2CB28A394}" srcOrd="0" destOrd="0" presId="urn:microsoft.com/office/officeart/2005/8/layout/process5"/>
    <dgm:cxn modelId="{767608B5-5B30-448B-8449-65C86D0BA26D}" type="presOf" srcId="{F45E3043-BBC1-4060-9DAB-54ECDB2D6345}" destId="{FBA28F6C-6B28-4B51-BC10-087C662AD725}" srcOrd="0" destOrd="0" presId="urn:microsoft.com/office/officeart/2005/8/layout/process5"/>
    <dgm:cxn modelId="{DC66C0B9-C20D-4768-B3B9-706EA07F072E}" type="presOf" srcId="{F45E3043-BBC1-4060-9DAB-54ECDB2D6345}" destId="{B84E350E-A453-4EE0-A6E5-5797737EF839}" srcOrd="1" destOrd="0" presId="urn:microsoft.com/office/officeart/2005/8/layout/process5"/>
    <dgm:cxn modelId="{4176FCBB-29E5-4453-A013-76A5AF81FC97}" type="presOf" srcId="{BB657D87-1AA1-4645-909A-AFAF0426F354}" destId="{CCA3EF55-A11F-416F-BC34-6B1CECAB5EAB}" srcOrd="0" destOrd="0" presId="urn:microsoft.com/office/officeart/2005/8/layout/process5"/>
    <dgm:cxn modelId="{5815E5C6-00D3-4F12-8409-C71F8A103221}" type="presOf" srcId="{206F735A-D907-495D-8572-CBDB7ECBAF46}" destId="{5D1C1C62-0E5F-41DC-B489-7A528A52152D}" srcOrd="0" destOrd="0" presId="urn:microsoft.com/office/officeart/2005/8/layout/process5"/>
    <dgm:cxn modelId="{061CD9D5-4E43-4646-839F-C1455F1823AE}" srcId="{ACBEBD6B-D52D-4A21-AA34-0CC5B0C13ADD}" destId="{502F2F90-EE45-45B0-9844-18301356A8A8}" srcOrd="3" destOrd="0" parTransId="{B0B1507E-6BDC-4BF7-B7C6-F96F2352E37F}" sibTransId="{BB657D87-1AA1-4645-909A-AFAF0426F354}"/>
    <dgm:cxn modelId="{D0F868D8-56D4-4D99-AAFE-48A289D11521}" type="presOf" srcId="{4E35D82F-E84D-4120-BFB9-8C7BE74DF9ED}" destId="{CE12CF38-C9E9-4691-BBC7-0EC31FD81191}" srcOrd="0" destOrd="0" presId="urn:microsoft.com/office/officeart/2005/8/layout/process5"/>
    <dgm:cxn modelId="{792FB9DB-6CDE-4953-A8CB-D248FEEF4618}" srcId="{ACBEBD6B-D52D-4A21-AA34-0CC5B0C13ADD}" destId="{E288FD17-B765-4D19-851F-5A8C7E550211}" srcOrd="5" destOrd="0" parTransId="{A92EC669-C232-4DD1-A89F-C8E03E3387A8}" sibTransId="{1229DCDD-BFF9-417C-A014-A35D9CB3FAC9}"/>
    <dgm:cxn modelId="{8D7DA3E4-9588-4C8D-942E-DAE9E942FC95}" srcId="{ACBEBD6B-D52D-4A21-AA34-0CC5B0C13ADD}" destId="{39D9AEFA-193E-4BC0-9EEA-D9C4F8116574}" srcOrd="7" destOrd="0" parTransId="{38462DF2-22E6-4803-AC22-85927AA7EDBF}" sibTransId="{D97825A8-A0B2-40FE-BC60-8E92F5ED515B}"/>
    <dgm:cxn modelId="{6726A7ED-2E5C-4A27-B60C-E90293B07384}" type="presOf" srcId="{D97825A8-A0B2-40FE-BC60-8E92F5ED515B}" destId="{12C427F6-885E-45AD-AD50-D11F09C04E50}" srcOrd="1" destOrd="0" presId="urn:microsoft.com/office/officeart/2005/8/layout/process5"/>
    <dgm:cxn modelId="{D0AF37F1-F8B9-494C-A1FF-B52E49CCA043}" type="presOf" srcId="{4E35D82F-E84D-4120-BFB9-8C7BE74DF9ED}" destId="{DA175533-10D7-435A-A043-3335175AA7F3}" srcOrd="1" destOrd="0" presId="urn:microsoft.com/office/officeart/2005/8/layout/process5"/>
    <dgm:cxn modelId="{9A096AF2-10C4-4835-81CA-41F0878D35D7}" type="presOf" srcId="{68A9C826-A142-41BD-AFB4-D138B2393EF1}" destId="{B0F704F7-52F7-460D-80D7-3123D3444308}" srcOrd="0" destOrd="0" presId="urn:microsoft.com/office/officeart/2005/8/layout/process5"/>
    <dgm:cxn modelId="{D9995DF5-A935-4B50-B7CB-8BFEEB8EF5E9}" srcId="{ACBEBD6B-D52D-4A21-AA34-0CC5B0C13ADD}" destId="{594918CF-F6C7-4789-B57F-DE24305FCFA3}" srcOrd="10" destOrd="0" parTransId="{1868E670-E79F-4E94-9E25-D41C18FA4054}" sibTransId="{220261D5-FD3C-4AC3-93DB-3C901EF5C0A8}"/>
    <dgm:cxn modelId="{7135DAF7-9263-43A5-BB43-0E704B8C32C6}" type="presOf" srcId="{359B8AFB-FE5F-4F47-9286-18DCD4C2D11F}" destId="{C5700E73-9D72-4B88-94F0-EBE57CE34F12}" srcOrd="0" destOrd="0" presId="urn:microsoft.com/office/officeart/2005/8/layout/process5"/>
    <dgm:cxn modelId="{903ABBF8-BD09-4387-8767-215DE62E879B}" srcId="{ACBEBD6B-D52D-4A21-AA34-0CC5B0C13ADD}" destId="{B472E3A8-D3B9-4E50-A612-A48D63810AF5}" srcOrd="2" destOrd="0" parTransId="{EF1AC21F-3E3E-45C8-9849-C2B2C7A6D236}" sibTransId="{5AF406F2-A358-4020-8B80-B7EC88C5483E}"/>
    <dgm:cxn modelId="{E4A4ABFC-931D-4FBF-BE5D-0FF41D75AC2E}" type="presOf" srcId="{5E2024A9-D2FB-4282-BB4D-CFBBB759A775}" destId="{6D17C5CF-67C2-4E81-8D0E-046BAAEBBF92}" srcOrd="0" destOrd="0" presId="urn:microsoft.com/office/officeart/2005/8/layout/process5"/>
    <dgm:cxn modelId="{7F77F8FD-2A3D-459E-ABD6-8D1829B75926}" srcId="{ACBEBD6B-D52D-4A21-AA34-0CC5B0C13ADD}" destId="{359B8AFB-FE5F-4F47-9286-18DCD4C2D11F}" srcOrd="8" destOrd="0" parTransId="{1BD40028-0985-4460-A9A8-E745359E6996}" sibTransId="{2644FA19-F06E-40D9-943E-37475B26BD85}"/>
    <dgm:cxn modelId="{10A776BA-32AA-4670-B677-3E701169D58B}" type="presParOf" srcId="{48BCDD35-BDC8-4DB2-BAC0-2DCABB503476}" destId="{B0F704F7-52F7-460D-80D7-3123D3444308}" srcOrd="0" destOrd="0" presId="urn:microsoft.com/office/officeart/2005/8/layout/process5"/>
    <dgm:cxn modelId="{5806727F-98B1-4CF8-AA90-818959669E66}" type="presParOf" srcId="{48BCDD35-BDC8-4DB2-BAC0-2DCABB503476}" destId="{6D17C5CF-67C2-4E81-8D0E-046BAAEBBF92}" srcOrd="1" destOrd="0" presId="urn:microsoft.com/office/officeart/2005/8/layout/process5"/>
    <dgm:cxn modelId="{EEA90B41-B6BA-46FC-BE2E-5D14171EDA75}" type="presParOf" srcId="{6D17C5CF-67C2-4E81-8D0E-046BAAEBBF92}" destId="{54D24874-0060-4DD9-89EB-888AA5BF6CC7}" srcOrd="0" destOrd="0" presId="urn:microsoft.com/office/officeart/2005/8/layout/process5"/>
    <dgm:cxn modelId="{2702D764-ED0D-4C38-A4C9-2054573FC652}" type="presParOf" srcId="{48BCDD35-BDC8-4DB2-BAC0-2DCABB503476}" destId="{4C96A1C0-7E28-45C2-8E89-90FB3E858D84}" srcOrd="2" destOrd="0" presId="urn:microsoft.com/office/officeart/2005/8/layout/process5"/>
    <dgm:cxn modelId="{87D8E8FE-093B-4817-84C9-CD27BA67092B}" type="presParOf" srcId="{48BCDD35-BDC8-4DB2-BAC0-2DCABB503476}" destId="{5D1C1C62-0E5F-41DC-B489-7A528A52152D}" srcOrd="3" destOrd="0" presId="urn:microsoft.com/office/officeart/2005/8/layout/process5"/>
    <dgm:cxn modelId="{C7AD64B0-DBBD-47BB-8420-CCC77F939D8E}" type="presParOf" srcId="{5D1C1C62-0E5F-41DC-B489-7A528A52152D}" destId="{BECC74DF-27C3-4FBE-AB48-D7DE1CBE2C02}" srcOrd="0" destOrd="0" presId="urn:microsoft.com/office/officeart/2005/8/layout/process5"/>
    <dgm:cxn modelId="{43423C88-CDBD-48D4-A7C5-C93D6F40EDD0}" type="presParOf" srcId="{48BCDD35-BDC8-4DB2-BAC0-2DCABB503476}" destId="{F74C532D-4E1D-407E-B773-1FFDB7EEAB30}" srcOrd="4" destOrd="0" presId="urn:microsoft.com/office/officeart/2005/8/layout/process5"/>
    <dgm:cxn modelId="{9E97C98D-D94E-4949-83A4-89889DE56F6B}" type="presParOf" srcId="{48BCDD35-BDC8-4DB2-BAC0-2DCABB503476}" destId="{7981F46C-8778-41B2-9326-D2E72E62E509}" srcOrd="5" destOrd="0" presId="urn:microsoft.com/office/officeart/2005/8/layout/process5"/>
    <dgm:cxn modelId="{D973F500-FD6C-4F0F-8DCA-6F3B32BD7EC5}" type="presParOf" srcId="{7981F46C-8778-41B2-9326-D2E72E62E509}" destId="{4A287705-70D7-402C-A051-52C8ECE32D59}" srcOrd="0" destOrd="0" presId="urn:microsoft.com/office/officeart/2005/8/layout/process5"/>
    <dgm:cxn modelId="{E80E1AFD-63FA-41C4-BF24-F8B71FD814FB}" type="presParOf" srcId="{48BCDD35-BDC8-4DB2-BAC0-2DCABB503476}" destId="{2C68DBE0-7C62-4261-A55E-AAEC2D1F971F}" srcOrd="6" destOrd="0" presId="urn:microsoft.com/office/officeart/2005/8/layout/process5"/>
    <dgm:cxn modelId="{B4A41845-FF9D-4ABC-B976-FA8056F99E34}" type="presParOf" srcId="{48BCDD35-BDC8-4DB2-BAC0-2DCABB503476}" destId="{CCA3EF55-A11F-416F-BC34-6B1CECAB5EAB}" srcOrd="7" destOrd="0" presId="urn:microsoft.com/office/officeart/2005/8/layout/process5"/>
    <dgm:cxn modelId="{991315E5-53FA-4820-93D4-C793810B2F82}" type="presParOf" srcId="{CCA3EF55-A11F-416F-BC34-6B1CECAB5EAB}" destId="{C351A6A8-159D-47FF-BA8C-63F969668F2F}" srcOrd="0" destOrd="0" presId="urn:microsoft.com/office/officeart/2005/8/layout/process5"/>
    <dgm:cxn modelId="{E5454DA5-782E-4189-A163-5B515740BBBA}" type="presParOf" srcId="{48BCDD35-BDC8-4DB2-BAC0-2DCABB503476}" destId="{4C42232A-6260-4ADA-B049-3EBD6ACC2699}" srcOrd="8" destOrd="0" presId="urn:microsoft.com/office/officeart/2005/8/layout/process5"/>
    <dgm:cxn modelId="{133BE660-6AB8-4229-9B8A-62FDDA95EA84}" type="presParOf" srcId="{48BCDD35-BDC8-4DB2-BAC0-2DCABB503476}" destId="{21104AFC-7794-4A5D-825D-ABD2CB28A394}" srcOrd="9" destOrd="0" presId="urn:microsoft.com/office/officeart/2005/8/layout/process5"/>
    <dgm:cxn modelId="{A709B4B9-FEFA-403A-BD20-6EFC6E311509}" type="presParOf" srcId="{21104AFC-7794-4A5D-825D-ABD2CB28A394}" destId="{C576781A-A031-47F5-8CDA-2627390EC2A8}" srcOrd="0" destOrd="0" presId="urn:microsoft.com/office/officeart/2005/8/layout/process5"/>
    <dgm:cxn modelId="{A1C589FD-66B8-450F-91B5-7DAFDD46A510}" type="presParOf" srcId="{48BCDD35-BDC8-4DB2-BAC0-2DCABB503476}" destId="{C5175D34-4E93-4A2A-9542-7221B2603523}" srcOrd="10" destOrd="0" presId="urn:microsoft.com/office/officeart/2005/8/layout/process5"/>
    <dgm:cxn modelId="{DC5719F7-6D82-4099-9B10-CD86C4FE2810}" type="presParOf" srcId="{48BCDD35-BDC8-4DB2-BAC0-2DCABB503476}" destId="{BEEC5328-F280-454E-B6C2-008544DF9BC9}" srcOrd="11" destOrd="0" presId="urn:microsoft.com/office/officeart/2005/8/layout/process5"/>
    <dgm:cxn modelId="{3D52A9BA-F3CF-4CAE-A115-CE49B83B7E09}" type="presParOf" srcId="{BEEC5328-F280-454E-B6C2-008544DF9BC9}" destId="{B83EDA16-C211-4B25-AFBF-5381246B798B}" srcOrd="0" destOrd="0" presId="urn:microsoft.com/office/officeart/2005/8/layout/process5"/>
    <dgm:cxn modelId="{292EF84E-B4D4-43CB-923D-45F9E6EF2500}" type="presParOf" srcId="{48BCDD35-BDC8-4DB2-BAC0-2DCABB503476}" destId="{46FF51C8-ED1F-4E6E-A58B-C59BB58E7AF7}" srcOrd="12" destOrd="0" presId="urn:microsoft.com/office/officeart/2005/8/layout/process5"/>
    <dgm:cxn modelId="{CE6B2F41-7348-457D-9277-3796E2F7B432}" type="presParOf" srcId="{48BCDD35-BDC8-4DB2-BAC0-2DCABB503476}" destId="{FBA28F6C-6B28-4B51-BC10-087C662AD725}" srcOrd="13" destOrd="0" presId="urn:microsoft.com/office/officeart/2005/8/layout/process5"/>
    <dgm:cxn modelId="{B5A81D3E-9F60-40A4-B939-BC585CCBD092}" type="presParOf" srcId="{FBA28F6C-6B28-4B51-BC10-087C662AD725}" destId="{B84E350E-A453-4EE0-A6E5-5797737EF839}" srcOrd="0" destOrd="0" presId="urn:microsoft.com/office/officeart/2005/8/layout/process5"/>
    <dgm:cxn modelId="{0DF0CF8E-3D9A-4BC2-BCE7-CB08A70D0618}" type="presParOf" srcId="{48BCDD35-BDC8-4DB2-BAC0-2DCABB503476}" destId="{63836728-C9C9-48C2-B15F-FE1D5BB4F322}" srcOrd="14" destOrd="0" presId="urn:microsoft.com/office/officeart/2005/8/layout/process5"/>
    <dgm:cxn modelId="{BF2AC2D0-EB03-40CC-B9A9-7E9773344445}" type="presParOf" srcId="{48BCDD35-BDC8-4DB2-BAC0-2DCABB503476}" destId="{5063E3B8-B22C-43EA-B147-C285D8ADF7A2}" srcOrd="15" destOrd="0" presId="urn:microsoft.com/office/officeart/2005/8/layout/process5"/>
    <dgm:cxn modelId="{B9649300-6EEB-43A1-BB7B-B916F4596DD8}" type="presParOf" srcId="{5063E3B8-B22C-43EA-B147-C285D8ADF7A2}" destId="{12C427F6-885E-45AD-AD50-D11F09C04E50}" srcOrd="0" destOrd="0" presId="urn:microsoft.com/office/officeart/2005/8/layout/process5"/>
    <dgm:cxn modelId="{54FFA462-340D-4B37-A1E9-6B70254491D7}" type="presParOf" srcId="{48BCDD35-BDC8-4DB2-BAC0-2DCABB503476}" destId="{C5700E73-9D72-4B88-94F0-EBE57CE34F12}" srcOrd="16" destOrd="0" presId="urn:microsoft.com/office/officeart/2005/8/layout/process5"/>
    <dgm:cxn modelId="{4BEF372F-80E2-4C18-938D-29A45D9076BE}" type="presParOf" srcId="{48BCDD35-BDC8-4DB2-BAC0-2DCABB503476}" destId="{92DC68EF-8262-4B28-A44A-ADD4FD7C5362}" srcOrd="17" destOrd="0" presId="urn:microsoft.com/office/officeart/2005/8/layout/process5"/>
    <dgm:cxn modelId="{9EB9855C-64DD-42E0-B5F4-F54AF82D7887}" type="presParOf" srcId="{92DC68EF-8262-4B28-A44A-ADD4FD7C5362}" destId="{E2F93F81-2FFA-48D3-BA85-77B10EAB50B7}" srcOrd="0" destOrd="0" presId="urn:microsoft.com/office/officeart/2005/8/layout/process5"/>
    <dgm:cxn modelId="{F83A72C7-9A7E-40AF-9A66-DE36951B5B9E}" type="presParOf" srcId="{48BCDD35-BDC8-4DB2-BAC0-2DCABB503476}" destId="{A510D56F-71F6-4E31-981F-59ACCB64372B}" srcOrd="18" destOrd="0" presId="urn:microsoft.com/office/officeart/2005/8/layout/process5"/>
    <dgm:cxn modelId="{24B53844-C693-492A-BAEF-D671699799EA}" type="presParOf" srcId="{48BCDD35-BDC8-4DB2-BAC0-2DCABB503476}" destId="{CE12CF38-C9E9-4691-BBC7-0EC31FD81191}" srcOrd="19" destOrd="0" presId="urn:microsoft.com/office/officeart/2005/8/layout/process5"/>
    <dgm:cxn modelId="{D0926C4B-DCD9-4075-9591-C59D78596497}" type="presParOf" srcId="{CE12CF38-C9E9-4691-BBC7-0EC31FD81191}" destId="{DA175533-10D7-435A-A043-3335175AA7F3}" srcOrd="0" destOrd="0" presId="urn:microsoft.com/office/officeart/2005/8/layout/process5"/>
    <dgm:cxn modelId="{0AB7DC90-9FA5-4CFE-B9F0-3143695B04FB}" type="presParOf" srcId="{48BCDD35-BDC8-4DB2-BAC0-2DCABB503476}" destId="{6AE60846-414B-46F5-9062-111A1871976E}" srcOrd="20" destOrd="0" presId="urn:microsoft.com/office/officeart/2005/8/layout/process5"/>
    <dgm:cxn modelId="{D41D55AB-3346-4189-AAE9-34DF87EBD194}" type="presParOf" srcId="{48BCDD35-BDC8-4DB2-BAC0-2DCABB503476}" destId="{BE649330-AA08-4DA1-ABB1-80D1E13F0A72}" srcOrd="21" destOrd="0" presId="urn:microsoft.com/office/officeart/2005/8/layout/process5"/>
    <dgm:cxn modelId="{9DDB089F-FBBE-42C0-B8B6-E397D204684E}" type="presParOf" srcId="{BE649330-AA08-4DA1-ABB1-80D1E13F0A72}" destId="{3ACE2BE3-4D4B-417A-BE82-F444C1B95EC6}" srcOrd="0" destOrd="0" presId="urn:microsoft.com/office/officeart/2005/8/layout/process5"/>
    <dgm:cxn modelId="{992F4F27-832E-445C-B22A-F6D44A9CD7CF}" type="presParOf" srcId="{48BCDD35-BDC8-4DB2-BAC0-2DCABB503476}" destId="{3622BC2E-5E8E-4564-917A-708502B64B28}" srcOrd="2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dirty="0"/>
            <a:t> Data Processing .</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A35C5C88-1FBA-4F3D-AC8F-D17B3C3DAE54}">
      <dgm:prSet phldrT="[Text]" custT="1"/>
      <dgm:spPr/>
      <dgm:t>
        <a:bodyPr/>
        <a:lstStyle/>
        <a:p>
          <a:r>
            <a:rPr lang="en-GB" sz="1600" dirty="0"/>
            <a:t>Filter the COCO dataset for specific objects and categories.</a:t>
          </a:r>
          <a:endParaRPr lang="en-US" sz="1600" dirty="0"/>
        </a:p>
      </dgm:t>
    </dgm:pt>
    <dgm:pt modelId="{965232D0-B550-41F4-91CA-6E731AB147EA}" type="parTrans" cxnId="{724ED1EF-CCAA-4C84-8D7B-9C78C6DED5AA}">
      <dgm:prSet/>
      <dgm:spPr/>
      <dgm:t>
        <a:bodyPr/>
        <a:lstStyle/>
        <a:p>
          <a:endParaRPr lang="en-US"/>
        </a:p>
      </dgm:t>
    </dgm:pt>
    <dgm:pt modelId="{426A362F-8BC2-4E09-8AA7-1BA7E2C802ED}" type="sibTrans" cxnId="{724ED1EF-CCAA-4C84-8D7B-9C78C6DED5AA}">
      <dgm:prSet/>
      <dgm:spPr/>
      <dgm:t>
        <a:bodyPr/>
        <a:lstStyle/>
        <a:p>
          <a:endParaRPr lang="en-US"/>
        </a:p>
      </dgm:t>
    </dgm:pt>
    <dgm:pt modelId="{C34FA6DB-C5E2-4E1F-BF18-11D599793A82}">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600" dirty="0"/>
            <a:t>Analyzing the Features used for the metric Creation.</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7980AB31-E245-4A03-A80A-1C56C7534A3A}">
      <dgm:prSet phldrT="[Text]" custT="1"/>
      <dgm:spPr/>
      <dgm:t>
        <a:bodyPr/>
        <a:lstStyle/>
        <a:p>
          <a:r>
            <a:rPr lang="en-GB" sz="1600" dirty="0"/>
            <a:t>Extract object sizes and spatial distances (XY and Z distances) using bounding boxes and depth maps.
Capture scene context using embeddings (e.g., Places365 model) and classify scene types.
Integrate co-occurrence patterns of objects, scenes, and genders.</a:t>
          </a:r>
          <a:endParaRPr lang="en-US" sz="1600" dirty="0"/>
        </a:p>
      </dgm:t>
    </dgm:pt>
    <dgm:pt modelId="{87728C88-E910-438D-A9E9-84A51AC51303}" type="parTrans" cxnId="{5D9623B6-8F55-4B39-8FEB-2B5B11F0DCE5}">
      <dgm:prSet/>
      <dgm:spPr/>
      <dgm:t>
        <a:bodyPr/>
        <a:lstStyle/>
        <a:p>
          <a:endParaRPr lang="en-US"/>
        </a:p>
      </dgm:t>
    </dgm:pt>
    <dgm:pt modelId="{43F01112-B075-46FD-A762-F47A4E754FC3}" type="sibTrans" cxnId="{5D9623B6-8F55-4B39-8FEB-2B5B11F0DCE5}">
      <dgm:prSet/>
      <dgm:spPr/>
      <dgm:t>
        <a:bodyPr/>
        <a:lstStyle/>
        <a:p>
          <a:endParaRPr lang="en-US"/>
        </a:p>
      </dgm:t>
    </dgm:pt>
    <dgm:pt modelId="{54F876B8-FA99-4233-BA97-89BAADD1D896}">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400" b="0" u="none" dirty="0"/>
            <a:t>Bias Metric Development </a:t>
          </a:r>
          <a:endParaRPr lang="en-US" sz="1400" dirty="0"/>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265E3F52-1B93-4FC2-A58E-14BDAABB5E85}">
      <dgm:prSet phldrT="[Text]"/>
      <dgm:spPr/>
      <dgm:t>
        <a:bodyPr/>
        <a:lstStyle/>
        <a:p>
          <a:r>
            <a:rPr lang="en-US" dirty="0"/>
            <a:t>Object Influence Score (OIS) → Compute Relative Size, 3D Distance, Depth.</a:t>
          </a:r>
        </a:p>
      </dgm:t>
    </dgm:pt>
    <dgm:pt modelId="{A219456B-58C5-43CB-9B37-D0CCCBE60B84}" type="parTrans" cxnId="{2FCAC4C0-8B14-4EBB-BF73-CC038243FDB8}">
      <dgm:prSet/>
      <dgm:spPr/>
      <dgm:t>
        <a:bodyPr/>
        <a:lstStyle/>
        <a:p>
          <a:endParaRPr lang="en-US"/>
        </a:p>
      </dgm:t>
    </dgm:pt>
    <dgm:pt modelId="{D4449353-0AB6-4CC6-B386-5DA5CCF35EBF}" type="sibTrans" cxnId="{2FCAC4C0-8B14-4EBB-BF73-CC038243FDB8}">
      <dgm:prSet/>
      <dgm:spPr/>
      <dgm:t>
        <a:bodyPr/>
        <a:lstStyle/>
        <a:p>
          <a:endParaRPr lang="en-US"/>
        </a:p>
      </dgm:t>
    </dgm:pt>
    <dgm:pt modelId="{19651F3C-47AC-4C6B-83A0-270748FEA058}">
      <dgm:prSet custT="1"/>
      <dgm:spPr/>
      <dgm:t>
        <a:bodyPr/>
        <a:lstStyle/>
        <a:p>
          <a:r>
            <a:rPr lang="en-GB" sz="1600" dirty="0"/>
            <a:t>Generate metadata, depth maps, and segmentation masks for images. </a:t>
          </a:r>
          <a:endParaRPr lang="en-US" sz="1600" dirty="0"/>
        </a:p>
      </dgm:t>
    </dgm:pt>
    <dgm:pt modelId="{978D150F-EFB5-4BCD-BCB0-CC6EA8581299}" type="parTrans" cxnId="{FFDF8BE8-4779-4049-9D67-270CDE9FFCED}">
      <dgm:prSet/>
      <dgm:spPr/>
      <dgm:t>
        <a:bodyPr/>
        <a:lstStyle/>
        <a:p>
          <a:endParaRPr lang="en-US"/>
        </a:p>
      </dgm:t>
    </dgm:pt>
    <dgm:pt modelId="{44551D2A-5E72-46D3-8304-C7592B9FAA1C}" type="sibTrans" cxnId="{FFDF8BE8-4779-4049-9D67-270CDE9FFCED}">
      <dgm:prSet/>
      <dgm:spPr/>
      <dgm:t>
        <a:bodyPr/>
        <a:lstStyle/>
        <a:p>
          <a:endParaRPr lang="en-US"/>
        </a:p>
      </dgm:t>
    </dgm:pt>
    <dgm:pt modelId="{E6E62BD3-AB4D-4B6F-9C9C-E328F6564770}">
      <dgm:prSet>
        <dgm:style>
          <a:lnRef idx="2">
            <a:schemeClr val="accent1"/>
          </a:lnRef>
          <a:fillRef idx="1">
            <a:schemeClr val="lt1"/>
          </a:fillRef>
          <a:effectRef idx="0">
            <a:schemeClr val="accent1"/>
          </a:effectRef>
          <a:fontRef idx="minor">
            <a:schemeClr val="dk1"/>
          </a:fontRef>
        </dgm:style>
      </dgm:prSet>
      <dgm:spPr/>
      <dgm:t>
        <a:bodyPr/>
        <a:lstStyle/>
        <a:p>
          <a:r>
            <a:rPr lang="en-US" dirty="0"/>
            <a:t>Testing</a:t>
          </a:r>
        </a:p>
      </dgm:t>
    </dgm:pt>
    <dgm:pt modelId="{C219EE6C-A5A9-40A8-BBD1-F6885929276E}" type="parTrans" cxnId="{C8368DA3-0359-46E2-9B1D-EDBBD7FB2FE9}">
      <dgm:prSet/>
      <dgm:spPr/>
      <dgm:t>
        <a:bodyPr/>
        <a:lstStyle/>
        <a:p>
          <a:endParaRPr lang="en-US"/>
        </a:p>
      </dgm:t>
    </dgm:pt>
    <dgm:pt modelId="{9EA6DCC7-77F3-4399-80E0-E7A5BE15D1D4}" type="sibTrans" cxnId="{C8368DA3-0359-46E2-9B1D-EDBBD7FB2FE9}">
      <dgm:prSet/>
      <dgm:spPr/>
      <dgm:t>
        <a:bodyPr/>
        <a:lstStyle/>
        <a:p>
          <a:endParaRPr lang="en-US"/>
        </a:p>
      </dgm:t>
    </dgm:pt>
    <dgm:pt modelId="{F429F440-D289-4C82-9A05-A7D148977DD9}">
      <dgm:prSet>
        <dgm:style>
          <a:lnRef idx="2">
            <a:schemeClr val="accent1"/>
          </a:lnRef>
          <a:fillRef idx="1">
            <a:schemeClr val="lt1"/>
          </a:fillRef>
          <a:effectRef idx="0">
            <a:schemeClr val="accent1"/>
          </a:effectRef>
          <a:fontRef idx="minor">
            <a:schemeClr val="dk1"/>
          </a:fontRef>
        </dgm:style>
      </dgm:prSet>
      <dgm:spPr/>
      <dgm:t>
        <a:bodyPr/>
        <a:lstStyle/>
        <a:p>
          <a:r>
            <a:rPr lang="en-US" dirty="0"/>
            <a:t>Create a Library containing the measurement</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F6522DC5-B381-415A-B948-7F53983EB94C}">
      <dgm:prSet phldrT="[Text]"/>
      <dgm:spPr/>
      <dgm:t>
        <a:bodyPr/>
        <a:lstStyle/>
        <a:p>
          <a:r>
            <a:rPr lang="en-US" dirty="0"/>
            <a:t>Scene Similarity Bias (SSB) → Compute scene similarity from </a:t>
          </a:r>
          <a:r>
            <a:rPr lang="en-US" dirty="0" err="1"/>
            <a:t>embeddings</a:t>
          </a:r>
          <a:r>
            <a:rPr lang="en-US" dirty="0"/>
            <a:t>.</a:t>
          </a:r>
        </a:p>
      </dgm:t>
    </dgm:pt>
    <dgm:pt modelId="{84469847-61B8-461F-BB22-F5EF48588914}" type="parTrans" cxnId="{FBD52690-6D02-4AE2-8F4E-399300D33AFB}">
      <dgm:prSet/>
      <dgm:spPr/>
      <dgm:t>
        <a:bodyPr/>
        <a:lstStyle/>
        <a:p>
          <a:endParaRPr lang="en-US"/>
        </a:p>
      </dgm:t>
    </dgm:pt>
    <dgm:pt modelId="{37E2F4CF-294F-4FD6-BFCF-AB3FC11E7036}" type="sibTrans" cxnId="{FBD52690-6D02-4AE2-8F4E-399300D33AFB}">
      <dgm:prSet/>
      <dgm:spPr/>
      <dgm:t>
        <a:bodyPr/>
        <a:lstStyle/>
        <a:p>
          <a:endParaRPr lang="en-US"/>
        </a:p>
      </dgm:t>
    </dgm:pt>
    <dgm:pt modelId="{DAFDF7F3-F580-4F5A-8C2A-05AB740CB52C}">
      <dgm:prSet/>
      <dgm:spPr/>
      <dgm:t>
        <a:bodyPr/>
        <a:lstStyle/>
        <a:p>
          <a:endParaRPr lang="en-US" dirty="0"/>
        </a:p>
      </dgm:t>
    </dgm:pt>
    <dgm:pt modelId="{813D66FD-FF8E-4935-AE96-D00DA5AB1447}" type="parTrans" cxnId="{E510AF65-C37C-41E8-ABAC-6E476C94A0D2}">
      <dgm:prSet/>
      <dgm:spPr/>
      <dgm:t>
        <a:bodyPr/>
        <a:lstStyle/>
        <a:p>
          <a:endParaRPr lang="en-US"/>
        </a:p>
      </dgm:t>
    </dgm:pt>
    <dgm:pt modelId="{46F6E02F-8239-4CF1-8D82-92562DA618F0}" type="sibTrans" cxnId="{E510AF65-C37C-41E8-ABAC-6E476C94A0D2}">
      <dgm:prSet/>
      <dgm:spPr/>
      <dgm:t>
        <a:bodyPr/>
        <a:lstStyle/>
        <a:p>
          <a:endParaRPr lang="en-US"/>
        </a:p>
      </dgm:t>
    </dgm:pt>
    <dgm:pt modelId="{2A871426-2EB5-48F2-9BFD-6A1CBAA4AF42}">
      <dgm:prSet phldrT="[Text]"/>
      <dgm:spPr/>
      <dgm:t>
        <a:bodyPr/>
        <a:lstStyle/>
        <a:p>
          <a:r>
            <a:rPr lang="en-US" dirty="0"/>
            <a:t>Bias Score Calculation → UBM = OIS + SSB (Weighted Combination).</a:t>
          </a:r>
        </a:p>
      </dgm:t>
    </dgm:pt>
    <dgm:pt modelId="{5A3ADBA5-F958-44C0-9818-370C8B7CB862}" type="parTrans" cxnId="{4FA1AE43-0492-4109-883E-5D5E3AA03223}">
      <dgm:prSet/>
      <dgm:spPr/>
      <dgm:t>
        <a:bodyPr/>
        <a:lstStyle/>
        <a:p>
          <a:endParaRPr lang="en-US"/>
        </a:p>
      </dgm:t>
    </dgm:pt>
    <dgm:pt modelId="{0F59455C-8AB6-4CBC-AB03-88EDC5DE00A6}" type="sibTrans" cxnId="{4FA1AE43-0492-4109-883E-5D5E3AA03223}">
      <dgm:prSet/>
      <dgm:spPr/>
      <dgm:t>
        <a:bodyPr/>
        <a:lstStyle/>
        <a:p>
          <a:endParaRPr lang="en-US"/>
        </a:p>
      </dgm:t>
    </dgm:pt>
    <dgm:pt modelId="{A0058EB7-1892-42F4-A42D-CEF3B4F4EF85}">
      <dgm:prSet/>
      <dgm:spPr/>
      <dgm:t>
        <a:bodyPr/>
        <a:lstStyle/>
        <a:p>
          <a:endParaRPr lang="en-US" dirty="0"/>
        </a:p>
      </dgm:t>
    </dgm:pt>
    <dgm:pt modelId="{8029EE19-FBEF-49CD-9A60-167E1E88B6CF}" type="parTrans" cxnId="{93DECCC2-656F-4A0E-8254-4EF21EA5D567}">
      <dgm:prSet/>
      <dgm:spPr/>
      <dgm:t>
        <a:bodyPr/>
        <a:lstStyle/>
        <a:p>
          <a:endParaRPr lang="en-US"/>
        </a:p>
      </dgm:t>
    </dgm:pt>
    <dgm:pt modelId="{F77D6E11-383C-40A0-9FF9-555364AC6903}" type="sibTrans" cxnId="{93DECCC2-656F-4A0E-8254-4EF21EA5D567}">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1D23BFE1-5B69-4F58-A9D4-39407CD06708}" type="pres">
      <dgm:prSet presAssocID="{1345674E-1FA4-4128-9B91-A9300F7DE354}" presName="composite" presStyleCnt="0"/>
      <dgm:spPr/>
    </dgm:pt>
    <dgm:pt modelId="{EF7F9CF3-CFA6-497D-8D42-1CF4A0AEDB32}" type="pres">
      <dgm:prSet presAssocID="{1345674E-1FA4-4128-9B91-A9300F7DE354}" presName="parTx" presStyleLbl="node1" presStyleIdx="0" presStyleCnt="5">
        <dgm:presLayoutVars>
          <dgm:chMax val="0"/>
          <dgm:chPref val="0"/>
          <dgm:bulletEnabled val="1"/>
        </dgm:presLayoutVars>
      </dgm:prSet>
      <dgm:spPr/>
    </dgm:pt>
    <dgm:pt modelId="{19E4356B-67D4-4949-8E58-19096E7D2404}" type="pres">
      <dgm:prSet presAssocID="{1345674E-1FA4-4128-9B91-A9300F7DE354}" presName="desTx" presStyleLbl="revTx" presStyleIdx="0" presStyleCnt="3">
        <dgm:presLayoutVars>
          <dgm:bulletEnabled val="1"/>
        </dgm:presLayoutVars>
      </dgm:prSet>
      <dgm:spPr/>
    </dgm:pt>
    <dgm:pt modelId="{B5007AF3-8841-4744-AD1E-2CFCFC69A83E}" type="pres">
      <dgm:prSet presAssocID="{5EF964AB-8450-4D0D-A874-754106BD16D3}" presName="space" presStyleCnt="0"/>
      <dgm:spPr/>
    </dgm:pt>
    <dgm:pt modelId="{CEDC4EEC-D4B9-4C6C-91B4-A1FEE99C81AC}" type="pres">
      <dgm:prSet presAssocID="{C34FA6DB-C5E2-4E1F-BF18-11D599793A82}" presName="composite" presStyleCnt="0"/>
      <dgm:spPr/>
    </dgm:pt>
    <dgm:pt modelId="{B0BC3471-D5CB-40A0-A885-D0952CC5DBCC}" type="pres">
      <dgm:prSet presAssocID="{C34FA6DB-C5E2-4E1F-BF18-11D599793A82}" presName="parTx" presStyleLbl="node1" presStyleIdx="1" presStyleCnt="5">
        <dgm:presLayoutVars>
          <dgm:chMax val="0"/>
          <dgm:chPref val="0"/>
          <dgm:bulletEnabled val="1"/>
        </dgm:presLayoutVars>
      </dgm:prSet>
      <dgm:spPr/>
    </dgm:pt>
    <dgm:pt modelId="{08C45126-A888-443E-9702-39B26ED82EA4}" type="pres">
      <dgm:prSet presAssocID="{C34FA6DB-C5E2-4E1F-BF18-11D599793A82}" presName="desTx" presStyleLbl="revTx" presStyleIdx="1" presStyleCnt="3">
        <dgm:presLayoutVars>
          <dgm:bulletEnabled val="1"/>
        </dgm:presLayoutVars>
      </dgm:prSet>
      <dgm:spPr/>
    </dgm:pt>
    <dgm:pt modelId="{F1255665-27B9-4D54-8222-99940D266EE3}" type="pres">
      <dgm:prSet presAssocID="{9133680B-B4CC-4199-B1B5-6776A78AE30D}" presName="space" presStyleCnt="0"/>
      <dgm:spPr/>
    </dgm:pt>
    <dgm:pt modelId="{FE5F59F6-4AD4-47F3-A320-0593B8E2776A}" type="pres">
      <dgm:prSet presAssocID="{54F876B8-FA99-4233-BA97-89BAADD1D896}" presName="composite" presStyleCnt="0"/>
      <dgm:spPr/>
    </dgm:pt>
    <dgm:pt modelId="{6B450A9C-7D94-4D5D-AC41-932AA9F3F8F2}" type="pres">
      <dgm:prSet presAssocID="{54F876B8-FA99-4233-BA97-89BAADD1D896}" presName="parTx" presStyleLbl="node1" presStyleIdx="2" presStyleCnt="5">
        <dgm:presLayoutVars>
          <dgm:chMax val="0"/>
          <dgm:chPref val="0"/>
          <dgm:bulletEnabled val="1"/>
        </dgm:presLayoutVars>
      </dgm:prSet>
      <dgm:spPr/>
    </dgm:pt>
    <dgm:pt modelId="{0CE561E3-453B-4730-8445-45486BAA947D}" type="pres">
      <dgm:prSet presAssocID="{54F876B8-FA99-4233-BA97-89BAADD1D896}" presName="desTx" presStyleLbl="revTx" presStyleIdx="2" presStyleCnt="3">
        <dgm:presLayoutVars>
          <dgm:bulletEnabled val="1"/>
        </dgm:presLayoutVars>
      </dgm:prSet>
      <dgm:spPr/>
    </dgm:pt>
    <dgm:pt modelId="{59687DC9-5B0E-46E3-9D54-60DFCFFF0556}" type="pres">
      <dgm:prSet presAssocID="{B89C9A20-BB22-4664-8B5B-5CB0DDC037CA}" presName="space" presStyleCnt="0"/>
      <dgm:spPr/>
    </dgm:pt>
    <dgm:pt modelId="{0355915D-535C-4B9C-B916-5B6BBF0549A9}" type="pres">
      <dgm:prSet presAssocID="{F429F440-D289-4C82-9A05-A7D148977DD9}" presName="composite" presStyleCnt="0"/>
      <dgm:spPr/>
    </dgm:pt>
    <dgm:pt modelId="{29B9E40B-DE6B-4BE0-8D2C-725BF922A31E}" type="pres">
      <dgm:prSet presAssocID="{F429F440-D289-4C82-9A05-A7D148977DD9}" presName="parTx" presStyleLbl="node1" presStyleIdx="3" presStyleCnt="5">
        <dgm:presLayoutVars>
          <dgm:chMax val="0"/>
          <dgm:chPref val="0"/>
          <dgm:bulletEnabled val="1"/>
        </dgm:presLayoutVars>
      </dgm:prSet>
      <dgm:spPr/>
    </dgm:pt>
    <dgm:pt modelId="{595E0939-090C-4576-9409-99E6AE08A806}" type="pres">
      <dgm:prSet presAssocID="{F429F440-D289-4C82-9A05-A7D148977DD9}" presName="desTx" presStyleLbl="revTx" presStyleIdx="2" presStyleCnt="3">
        <dgm:presLayoutVars>
          <dgm:bulletEnabled val="1"/>
        </dgm:presLayoutVars>
      </dgm:prSet>
      <dgm:spPr/>
    </dgm:pt>
    <dgm:pt modelId="{D2766156-25B2-41A8-9B83-04E016862500}" type="pres">
      <dgm:prSet presAssocID="{29F3EB35-E475-4DA5-B240-20E9481C2C06}" presName="space" presStyleCnt="0"/>
      <dgm:spPr/>
    </dgm:pt>
    <dgm:pt modelId="{E373C3F6-2A9B-4CE4-9639-8447643A070D}" type="pres">
      <dgm:prSet presAssocID="{E6E62BD3-AB4D-4B6F-9C9C-E328F6564770}" presName="composite" presStyleCnt="0"/>
      <dgm:spPr/>
    </dgm:pt>
    <dgm:pt modelId="{5D6E796A-CB8A-4264-AF9C-6CC7CE49015C}" type="pres">
      <dgm:prSet presAssocID="{E6E62BD3-AB4D-4B6F-9C9C-E328F6564770}" presName="parTx" presStyleLbl="node1" presStyleIdx="4" presStyleCnt="5">
        <dgm:presLayoutVars>
          <dgm:chMax val="0"/>
          <dgm:chPref val="0"/>
          <dgm:bulletEnabled val="1"/>
        </dgm:presLayoutVars>
      </dgm:prSet>
      <dgm:spPr/>
    </dgm:pt>
    <dgm:pt modelId="{C3F43EBA-58C6-41D6-8DC8-A4CADE0F2500}" type="pres">
      <dgm:prSet presAssocID="{E6E62BD3-AB4D-4B6F-9C9C-E328F6564770}" presName="desTx" presStyleLbl="revTx" presStyleIdx="2" presStyleCnt="3">
        <dgm:presLayoutVars>
          <dgm:bulletEnabled val="1"/>
        </dgm:presLayoutVars>
      </dgm:prSet>
      <dgm:spPr/>
    </dgm:pt>
  </dgm:ptLst>
  <dgm:cxnLst>
    <dgm:cxn modelId="{C26BF301-0A29-4BFC-B1F1-F87AB79BF66D}" type="presOf" srcId="{1345674E-1FA4-4128-9B91-A9300F7DE354}" destId="{EF7F9CF3-CFA6-497D-8D42-1CF4A0AEDB32}" srcOrd="0" destOrd="0" presId="urn:microsoft.com/office/officeart/2005/8/layout/chevron1"/>
    <dgm:cxn modelId="{565CCF09-715D-461A-A1E3-A053E1FFA9C0}" type="presOf" srcId="{F429F440-D289-4C82-9A05-A7D148977DD9}" destId="{29B9E40B-DE6B-4BE0-8D2C-725BF922A31E}" srcOrd="0" destOrd="0" presId="urn:microsoft.com/office/officeart/2005/8/layout/chevron1"/>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993C041F-FB29-4DC6-9591-570E7E6E190B}" type="presOf" srcId="{E6E62BD3-AB4D-4B6F-9C9C-E328F6564770}" destId="{5D6E796A-CB8A-4264-AF9C-6CC7CE49015C}" srcOrd="0" destOrd="0" presId="urn:microsoft.com/office/officeart/2005/8/layout/chevron1"/>
    <dgm:cxn modelId="{1F307928-F19A-4511-AE00-329424FEA963}" type="presOf" srcId="{C34FA6DB-C5E2-4E1F-BF18-11D599793A82}" destId="{B0BC3471-D5CB-40A0-A885-D0952CC5DBCC}" srcOrd="0" destOrd="0" presId="urn:microsoft.com/office/officeart/2005/8/layout/chevron1"/>
    <dgm:cxn modelId="{E5788242-D110-43EB-91A5-070CD4A62B39}" type="presOf" srcId="{794638B2-9540-43AB-B021-27216AD69FEF}" destId="{C740BCB3-715B-4BDA-B317-FF53A6E0035D}" srcOrd="0" destOrd="0" presId="urn:microsoft.com/office/officeart/2005/8/layout/chevron1"/>
    <dgm:cxn modelId="{4FA1AE43-0492-4109-883E-5D5E3AA03223}" srcId="{54F876B8-FA99-4233-BA97-89BAADD1D896}" destId="{2A871426-2EB5-48F2-9BFD-6A1CBAA4AF42}" srcOrd="2" destOrd="0" parTransId="{5A3ADBA5-F958-44C0-9818-370C8B7CB862}" sibTransId="{0F59455C-8AB6-4CBC-AB03-88EDC5DE00A6}"/>
    <dgm:cxn modelId="{9DC1AF63-D4C5-4993-A510-B3830C39AB50}" type="presOf" srcId="{DAFDF7F3-F580-4F5A-8C2A-05AB740CB52C}" destId="{0CE561E3-453B-4730-8445-45486BAA947D}" srcOrd="0" destOrd="4" presId="urn:microsoft.com/office/officeart/2005/8/layout/chevron1"/>
    <dgm:cxn modelId="{E510AF65-C37C-41E8-ABAC-6E476C94A0D2}" srcId="{54F876B8-FA99-4233-BA97-89BAADD1D896}" destId="{DAFDF7F3-F580-4F5A-8C2A-05AB740CB52C}" srcOrd="4" destOrd="0" parTransId="{813D66FD-FF8E-4935-AE96-D00DA5AB1447}" sibTransId="{46F6E02F-8239-4CF1-8D82-92562DA618F0}"/>
    <dgm:cxn modelId="{609AA881-C089-438B-A0CF-E30C979862A2}" type="presOf" srcId="{F6522DC5-B381-415A-B948-7F53983EB94C}" destId="{0CE561E3-453B-4730-8445-45486BAA947D}" srcOrd="0" destOrd="1" presId="urn:microsoft.com/office/officeart/2005/8/layout/chevron1"/>
    <dgm:cxn modelId="{771B128F-6B4F-4EE1-BBA3-17E69D0AA967}" srcId="{794638B2-9540-43AB-B021-27216AD69FEF}" destId="{F429F440-D289-4C82-9A05-A7D148977DD9}" srcOrd="3" destOrd="0" parTransId="{DEDB23F7-D03D-44AA-8A33-A55272642E08}" sibTransId="{29F3EB35-E475-4DA5-B240-20E9481C2C06}"/>
    <dgm:cxn modelId="{D55F1E8F-3C86-42D5-B426-F2CAFDE38474}" type="presOf" srcId="{54F876B8-FA99-4233-BA97-89BAADD1D896}" destId="{6B450A9C-7D94-4D5D-AC41-932AA9F3F8F2}" srcOrd="0" destOrd="0" presId="urn:microsoft.com/office/officeart/2005/8/layout/chevron1"/>
    <dgm:cxn modelId="{FBD52690-6D02-4AE2-8F4E-399300D33AFB}" srcId="{54F876B8-FA99-4233-BA97-89BAADD1D896}" destId="{F6522DC5-B381-415A-B948-7F53983EB94C}" srcOrd="1" destOrd="0" parTransId="{84469847-61B8-461F-BB22-F5EF48588914}" sibTransId="{37E2F4CF-294F-4FD6-BFCF-AB3FC11E7036}"/>
    <dgm:cxn modelId="{8DBC7396-2475-4F98-B09C-55DC220C418F}" type="presOf" srcId="{19651F3C-47AC-4C6B-83A0-270748FEA058}" destId="{19E4356B-67D4-4949-8E58-19096E7D2404}" srcOrd="0" destOrd="1" presId="urn:microsoft.com/office/officeart/2005/8/layout/chevron1"/>
    <dgm:cxn modelId="{B86AC69C-CE06-4FD1-A2CC-07D93E5D15A0}" srcId="{794638B2-9540-43AB-B021-27216AD69FEF}" destId="{1345674E-1FA4-4128-9B91-A9300F7DE354}" srcOrd="0" destOrd="0" parTransId="{08161E15-EE8A-4D0C-A190-C3A2B458518B}" sibTransId="{5EF964AB-8450-4D0D-A874-754106BD16D3}"/>
    <dgm:cxn modelId="{C8368DA3-0359-46E2-9B1D-EDBBD7FB2FE9}" srcId="{794638B2-9540-43AB-B021-27216AD69FEF}" destId="{E6E62BD3-AB4D-4B6F-9C9C-E328F6564770}" srcOrd="4" destOrd="0" parTransId="{C219EE6C-A5A9-40A8-BBD1-F6885929276E}" sibTransId="{9EA6DCC7-77F3-4399-80E0-E7A5BE15D1D4}"/>
    <dgm:cxn modelId="{C3FC7FB1-E7DC-442B-AA78-E49E124308BC}" type="presOf" srcId="{265E3F52-1B93-4FC2-A58E-14BDAABB5E85}" destId="{0CE561E3-453B-4730-8445-45486BAA947D}" srcOrd="0" destOrd="0" presId="urn:microsoft.com/office/officeart/2005/8/layout/chevron1"/>
    <dgm:cxn modelId="{0D861FB2-1156-4145-B3E2-415F9C1E136C}" type="presOf" srcId="{A0058EB7-1892-42F4-A42D-CEF3B4F4EF85}" destId="{0CE561E3-453B-4730-8445-45486BAA947D}" srcOrd="0" destOrd="3" presId="urn:microsoft.com/office/officeart/2005/8/layout/chevron1"/>
    <dgm:cxn modelId="{5D9623B6-8F55-4B39-8FEB-2B5B11F0DCE5}" srcId="{C34FA6DB-C5E2-4E1F-BF18-11D599793A82}" destId="{7980AB31-E245-4A03-A80A-1C56C7534A3A}" srcOrd="0" destOrd="0" parTransId="{87728C88-E910-438D-A9E9-84A51AC51303}" sibTransId="{43F01112-B075-46FD-A762-F47A4E754FC3}"/>
    <dgm:cxn modelId="{680F34BE-C991-40F5-AB46-990E81FCA29E}" type="presOf" srcId="{7980AB31-E245-4A03-A80A-1C56C7534A3A}" destId="{08C45126-A888-443E-9702-39B26ED82EA4}" srcOrd="0" destOrd="0" presId="urn:microsoft.com/office/officeart/2005/8/layout/chevron1"/>
    <dgm:cxn modelId="{5308DFBE-F897-4AE7-8B30-2E609AB844A2}" type="presOf" srcId="{A35C5C88-1FBA-4F3D-AC8F-D17B3C3DAE54}" destId="{19E4356B-67D4-4949-8E58-19096E7D2404}" srcOrd="0" destOrd="0" presId="urn:microsoft.com/office/officeart/2005/8/layout/chevron1"/>
    <dgm:cxn modelId="{2FCAC4C0-8B14-4EBB-BF73-CC038243FDB8}" srcId="{54F876B8-FA99-4233-BA97-89BAADD1D896}" destId="{265E3F52-1B93-4FC2-A58E-14BDAABB5E85}" srcOrd="0" destOrd="0" parTransId="{A219456B-58C5-43CB-9B37-D0CCCBE60B84}" sibTransId="{D4449353-0AB6-4CC6-B386-5DA5CCF35EBF}"/>
    <dgm:cxn modelId="{93DECCC2-656F-4A0E-8254-4EF21EA5D567}" srcId="{54F876B8-FA99-4233-BA97-89BAADD1D896}" destId="{A0058EB7-1892-42F4-A42D-CEF3B4F4EF85}" srcOrd="3" destOrd="0" parTransId="{8029EE19-FBEF-49CD-9A60-167E1E88B6CF}" sibTransId="{F77D6E11-383C-40A0-9FF9-555364AC6903}"/>
    <dgm:cxn modelId="{FFDF8BE8-4779-4049-9D67-270CDE9FFCED}" srcId="{1345674E-1FA4-4128-9B91-A9300F7DE354}" destId="{19651F3C-47AC-4C6B-83A0-270748FEA058}" srcOrd="1" destOrd="0" parTransId="{978D150F-EFB5-4BCD-BCB0-CC6EA8581299}" sibTransId="{44551D2A-5E72-46D3-8304-C7592B9FAA1C}"/>
    <dgm:cxn modelId="{724ED1EF-CCAA-4C84-8D7B-9C78C6DED5AA}" srcId="{1345674E-1FA4-4128-9B91-A9300F7DE354}" destId="{A35C5C88-1FBA-4F3D-AC8F-D17B3C3DAE54}" srcOrd="0" destOrd="0" parTransId="{965232D0-B550-41F4-91CA-6E731AB147EA}" sibTransId="{426A362F-8BC2-4E09-8AA7-1BA7E2C802ED}"/>
    <dgm:cxn modelId="{31519AF8-55B3-42EB-9540-CF5091A6D1AB}" type="presOf" srcId="{2A871426-2EB5-48F2-9BFD-6A1CBAA4AF42}" destId="{0CE561E3-453B-4730-8445-45486BAA947D}" srcOrd="0" destOrd="2" presId="urn:microsoft.com/office/officeart/2005/8/layout/chevron1"/>
    <dgm:cxn modelId="{6A942F1A-F63D-4A77-BDCB-DB175738F116}" type="presParOf" srcId="{C740BCB3-715B-4BDA-B317-FF53A6E0035D}" destId="{1D23BFE1-5B69-4F58-A9D4-39407CD06708}" srcOrd="0" destOrd="0" presId="urn:microsoft.com/office/officeart/2005/8/layout/chevron1"/>
    <dgm:cxn modelId="{6C1AB8B2-6774-4E89-B48A-232411E77793}" type="presParOf" srcId="{1D23BFE1-5B69-4F58-A9D4-39407CD06708}" destId="{EF7F9CF3-CFA6-497D-8D42-1CF4A0AEDB32}" srcOrd="0" destOrd="0" presId="urn:microsoft.com/office/officeart/2005/8/layout/chevron1"/>
    <dgm:cxn modelId="{3CFF3FA6-9F02-4AE9-BD1C-8F3626FAD7E8}" type="presParOf" srcId="{1D23BFE1-5B69-4F58-A9D4-39407CD06708}" destId="{19E4356B-67D4-4949-8E58-19096E7D2404}" srcOrd="1" destOrd="0" presId="urn:microsoft.com/office/officeart/2005/8/layout/chevron1"/>
    <dgm:cxn modelId="{71358F3C-AD97-4C92-8E46-0FAF4EFD1860}" type="presParOf" srcId="{C740BCB3-715B-4BDA-B317-FF53A6E0035D}" destId="{B5007AF3-8841-4744-AD1E-2CFCFC69A83E}" srcOrd="1" destOrd="0" presId="urn:microsoft.com/office/officeart/2005/8/layout/chevron1"/>
    <dgm:cxn modelId="{01FA59C1-D27A-4C5F-9B6E-6F52026351B3}" type="presParOf" srcId="{C740BCB3-715B-4BDA-B317-FF53A6E0035D}" destId="{CEDC4EEC-D4B9-4C6C-91B4-A1FEE99C81AC}" srcOrd="2" destOrd="0" presId="urn:microsoft.com/office/officeart/2005/8/layout/chevron1"/>
    <dgm:cxn modelId="{89B8E52D-E8E7-4B24-AF9F-0B7B5C1E397B}" type="presParOf" srcId="{CEDC4EEC-D4B9-4C6C-91B4-A1FEE99C81AC}" destId="{B0BC3471-D5CB-40A0-A885-D0952CC5DBCC}" srcOrd="0" destOrd="0" presId="urn:microsoft.com/office/officeart/2005/8/layout/chevron1"/>
    <dgm:cxn modelId="{6DB015BE-366B-4FDB-B975-78FFCE8C7761}" type="presParOf" srcId="{CEDC4EEC-D4B9-4C6C-91B4-A1FEE99C81AC}" destId="{08C45126-A888-443E-9702-39B26ED82EA4}" srcOrd="1" destOrd="0" presId="urn:microsoft.com/office/officeart/2005/8/layout/chevron1"/>
    <dgm:cxn modelId="{5123C810-910D-419D-A23B-BCAF4CF3BE7E}" type="presParOf" srcId="{C740BCB3-715B-4BDA-B317-FF53A6E0035D}" destId="{F1255665-27B9-4D54-8222-99940D266EE3}" srcOrd="3" destOrd="0" presId="urn:microsoft.com/office/officeart/2005/8/layout/chevron1"/>
    <dgm:cxn modelId="{CF688EBF-9175-458F-9A98-0127E4460EAC}" type="presParOf" srcId="{C740BCB3-715B-4BDA-B317-FF53A6E0035D}" destId="{FE5F59F6-4AD4-47F3-A320-0593B8E2776A}" srcOrd="4" destOrd="0" presId="urn:microsoft.com/office/officeart/2005/8/layout/chevron1"/>
    <dgm:cxn modelId="{E8187D7D-6FF9-4C28-810B-176E82CD803C}" type="presParOf" srcId="{FE5F59F6-4AD4-47F3-A320-0593B8E2776A}" destId="{6B450A9C-7D94-4D5D-AC41-932AA9F3F8F2}" srcOrd="0" destOrd="0" presId="urn:microsoft.com/office/officeart/2005/8/layout/chevron1"/>
    <dgm:cxn modelId="{4AA96ECC-59CC-4CB1-9696-B69C1157E411}" type="presParOf" srcId="{FE5F59F6-4AD4-47F3-A320-0593B8E2776A}" destId="{0CE561E3-453B-4730-8445-45486BAA947D}" srcOrd="1" destOrd="0" presId="urn:microsoft.com/office/officeart/2005/8/layout/chevron1"/>
    <dgm:cxn modelId="{99E6CAF4-2284-48DA-8667-06428F758186}" type="presParOf" srcId="{C740BCB3-715B-4BDA-B317-FF53A6E0035D}" destId="{59687DC9-5B0E-46E3-9D54-60DFCFFF0556}" srcOrd="5" destOrd="0" presId="urn:microsoft.com/office/officeart/2005/8/layout/chevron1"/>
    <dgm:cxn modelId="{540DFC3E-A625-4C5C-8259-69645E6421A3}" type="presParOf" srcId="{C740BCB3-715B-4BDA-B317-FF53A6E0035D}" destId="{0355915D-535C-4B9C-B916-5B6BBF0549A9}" srcOrd="6" destOrd="0" presId="urn:microsoft.com/office/officeart/2005/8/layout/chevron1"/>
    <dgm:cxn modelId="{ACCB9E2C-46C3-484A-9C96-25DE5C8ED1CD}" type="presParOf" srcId="{0355915D-535C-4B9C-B916-5B6BBF0549A9}" destId="{29B9E40B-DE6B-4BE0-8D2C-725BF922A31E}" srcOrd="0" destOrd="0" presId="urn:microsoft.com/office/officeart/2005/8/layout/chevron1"/>
    <dgm:cxn modelId="{E78E1F42-99E1-471F-B955-668F2E090F84}" type="presParOf" srcId="{0355915D-535C-4B9C-B916-5B6BBF0549A9}" destId="{595E0939-090C-4576-9409-99E6AE08A806}" srcOrd="1" destOrd="0" presId="urn:microsoft.com/office/officeart/2005/8/layout/chevron1"/>
    <dgm:cxn modelId="{6AF6AC8E-E81E-497C-BD2C-89672C8D735D}" type="presParOf" srcId="{C740BCB3-715B-4BDA-B317-FF53A6E0035D}" destId="{D2766156-25B2-41A8-9B83-04E016862500}" srcOrd="7" destOrd="0" presId="urn:microsoft.com/office/officeart/2005/8/layout/chevron1"/>
    <dgm:cxn modelId="{20A1FDE3-BEC9-49F0-947B-0118AF092CA6}" type="presParOf" srcId="{C740BCB3-715B-4BDA-B317-FF53A6E0035D}" destId="{E373C3F6-2A9B-4CE4-9639-8447643A070D}" srcOrd="8" destOrd="0" presId="urn:microsoft.com/office/officeart/2005/8/layout/chevron1"/>
    <dgm:cxn modelId="{7EDBCC7C-D78E-44C8-B3B3-99FC3E8AC6C5}" type="presParOf" srcId="{E373C3F6-2A9B-4CE4-9639-8447643A070D}" destId="{5D6E796A-CB8A-4264-AF9C-6CC7CE49015C}" srcOrd="0" destOrd="0" presId="urn:microsoft.com/office/officeart/2005/8/layout/chevron1"/>
    <dgm:cxn modelId="{069A5C2A-DCAE-4C9A-A870-553368CD4FCC}" type="presParOf" srcId="{E373C3F6-2A9B-4CE4-9639-8447643A070D}" destId="{C3F43EBA-58C6-41D6-8DC8-A4CADE0F2500}"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4638B2-9540-43AB-B021-27216AD69FEF}"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1345674E-1FA4-4128-9B91-A9300F7DE354}">
      <dgm:prSet phldrT="[Tex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n-US" sz="1600" dirty="0">
              <a:solidFill>
                <a:schemeClr val="tx1"/>
              </a:solidFill>
            </a:rPr>
            <a:t> Data Pre-processing .</a:t>
          </a:r>
        </a:p>
        <a:p>
          <a:r>
            <a:rPr lang="en-US" sz="2000" b="1" dirty="0">
              <a:solidFill>
                <a:srgbClr val="FF0000"/>
              </a:solidFill>
            </a:rPr>
            <a:t>100%</a:t>
          </a:r>
        </a:p>
      </dgm:t>
    </dgm:pt>
    <dgm:pt modelId="{08161E15-EE8A-4D0C-A190-C3A2B458518B}" type="parTrans" cxnId="{B86AC69C-CE06-4FD1-A2CC-07D93E5D15A0}">
      <dgm:prSet/>
      <dgm:spPr/>
      <dgm:t>
        <a:bodyPr/>
        <a:lstStyle/>
        <a:p>
          <a:endParaRPr lang="en-US"/>
        </a:p>
      </dgm:t>
    </dgm:pt>
    <dgm:pt modelId="{5EF964AB-8450-4D0D-A874-754106BD16D3}" type="sibTrans" cxnId="{B86AC69C-CE06-4FD1-A2CC-07D93E5D15A0}">
      <dgm:prSet/>
      <dgm:spPr/>
      <dgm:t>
        <a:bodyPr/>
        <a:lstStyle/>
        <a:p>
          <a:endParaRPr lang="en-US"/>
        </a:p>
      </dgm:t>
    </dgm:pt>
    <dgm:pt modelId="{C34FA6DB-C5E2-4E1F-BF18-11D599793A82}">
      <dgm:prSet phldrT="[Tex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pPr algn="ctr"/>
          <a:r>
            <a:rPr lang="en-US" sz="1600" dirty="0">
              <a:solidFill>
                <a:schemeClr val="tx1"/>
              </a:solidFill>
            </a:rPr>
            <a:t>Analyzing the Features used for the metric Creation.</a:t>
          </a:r>
        </a:p>
        <a:p>
          <a:pPr algn="ctr"/>
          <a:r>
            <a:rPr lang="en-US" sz="2000" b="1" dirty="0">
              <a:solidFill>
                <a:srgbClr val="FF0000"/>
              </a:solidFill>
            </a:rPr>
            <a:t>100%</a:t>
          </a:r>
        </a:p>
      </dgm:t>
    </dgm:pt>
    <dgm:pt modelId="{35FD1C7B-5D6A-4DCB-BB25-A69F24B24944}" type="parTrans" cxnId="{57CD210B-2BE0-4A27-B543-984490CEC396}">
      <dgm:prSet/>
      <dgm:spPr/>
      <dgm:t>
        <a:bodyPr/>
        <a:lstStyle/>
        <a:p>
          <a:endParaRPr lang="en-US"/>
        </a:p>
      </dgm:t>
    </dgm:pt>
    <dgm:pt modelId="{9133680B-B4CC-4199-B1B5-6776A78AE30D}" type="sibTrans" cxnId="{57CD210B-2BE0-4A27-B543-984490CEC396}">
      <dgm:prSet/>
      <dgm:spPr/>
      <dgm:t>
        <a:bodyPr/>
        <a:lstStyle/>
        <a:p>
          <a:endParaRPr lang="en-US"/>
        </a:p>
      </dgm:t>
    </dgm:pt>
    <dgm:pt modelId="{54F876B8-FA99-4233-BA97-89BAADD1D896}">
      <dgm:prSet phldrT="[Text]" custT="1">
        <dgm:style>
          <a:lnRef idx="0">
            <a:scrgbClr r="0" g="0" b="0"/>
          </a:lnRef>
          <a:fillRef idx="0">
            <a:scrgbClr r="0" g="0" b="0"/>
          </a:fillRef>
          <a:effectRef idx="0">
            <a:scrgbClr r="0" g="0" b="0"/>
          </a:effectRef>
          <a:fontRef idx="minor">
            <a:schemeClr val="lt1"/>
          </a:fontRef>
        </dgm:style>
      </dgm:prSet>
      <dgm:spPr>
        <a:solidFill>
          <a:schemeClr val="accent2">
            <a:alpha val="50000"/>
          </a:schemeClr>
        </a:solidFill>
        <a:ln>
          <a:noFill/>
        </a:ln>
      </dgm:spPr>
      <dgm:t>
        <a:bodyPr/>
        <a:lstStyle/>
        <a:p>
          <a:r>
            <a:rPr lang="en-US" sz="1400" b="0" u="none" dirty="0">
              <a:solidFill>
                <a:schemeClr val="tx1"/>
              </a:solidFill>
            </a:rPr>
            <a:t>Generating the Bias Score</a:t>
          </a:r>
        </a:p>
        <a:p>
          <a:r>
            <a:rPr lang="en-US" sz="2000" b="1" u="none" dirty="0">
              <a:solidFill>
                <a:srgbClr val="FF0000"/>
              </a:solidFill>
            </a:rPr>
            <a:t>75%</a:t>
          </a:r>
          <a:endParaRPr lang="en-US" sz="2000" b="1" dirty="0">
            <a:solidFill>
              <a:srgbClr val="FF0000"/>
            </a:solidFill>
          </a:endParaRPr>
        </a:p>
      </dgm:t>
    </dgm:pt>
    <dgm:pt modelId="{F4FAFCCD-DE5E-4C38-A2AA-8FE700C41098}" type="parTrans" cxnId="{566EE80A-B284-48D4-ABCC-2991970CBBF1}">
      <dgm:prSet/>
      <dgm:spPr/>
      <dgm:t>
        <a:bodyPr/>
        <a:lstStyle/>
        <a:p>
          <a:endParaRPr lang="en-US"/>
        </a:p>
      </dgm:t>
    </dgm:pt>
    <dgm:pt modelId="{B89C9A20-BB22-4664-8B5B-5CB0DDC037CA}" type="sibTrans" cxnId="{566EE80A-B284-48D4-ABCC-2991970CBBF1}">
      <dgm:prSet/>
      <dgm:spPr/>
      <dgm:t>
        <a:bodyPr/>
        <a:lstStyle/>
        <a:p>
          <a:endParaRPr lang="en-US"/>
        </a:p>
      </dgm:t>
    </dgm:pt>
    <dgm:pt modelId="{F429F440-D289-4C82-9A05-A7D148977DD9}">
      <dgm:prSet>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dirty="0">
              <a:solidFill>
                <a:schemeClr val="tx1"/>
              </a:solidFill>
            </a:rPr>
            <a:t>Create a Library containing the measurement</a:t>
          </a:r>
        </a:p>
        <a:p>
          <a:r>
            <a:rPr lang="en-US" b="1" dirty="0">
              <a:solidFill>
                <a:srgbClr val="FF0000"/>
              </a:solidFill>
            </a:rPr>
            <a:t>0%</a:t>
          </a:r>
        </a:p>
      </dgm:t>
    </dgm:pt>
    <dgm:pt modelId="{DEDB23F7-D03D-44AA-8A33-A55272642E08}" type="parTrans" cxnId="{771B128F-6B4F-4EE1-BBA3-17E69D0AA967}">
      <dgm:prSet/>
      <dgm:spPr/>
      <dgm:t>
        <a:bodyPr/>
        <a:lstStyle/>
        <a:p>
          <a:endParaRPr lang="en-US"/>
        </a:p>
      </dgm:t>
    </dgm:pt>
    <dgm:pt modelId="{29F3EB35-E475-4DA5-B240-20E9481C2C06}" type="sibTrans" cxnId="{771B128F-6B4F-4EE1-BBA3-17E69D0AA967}">
      <dgm:prSet/>
      <dgm:spPr/>
      <dgm:t>
        <a:bodyPr/>
        <a:lstStyle/>
        <a:p>
          <a:endParaRPr lang="en-US"/>
        </a:p>
      </dgm:t>
    </dgm:pt>
    <dgm:pt modelId="{C740BCB3-715B-4BDA-B317-FF53A6E0035D}" type="pres">
      <dgm:prSet presAssocID="{794638B2-9540-43AB-B021-27216AD69FEF}" presName="Name0" presStyleCnt="0">
        <dgm:presLayoutVars>
          <dgm:dir/>
          <dgm:animLvl val="lvl"/>
          <dgm:resizeHandles val="exact"/>
        </dgm:presLayoutVars>
      </dgm:prSet>
      <dgm:spPr/>
    </dgm:pt>
    <dgm:pt modelId="{06819BD4-A1BB-4C2F-9C10-1E1943C69A1C}" type="pres">
      <dgm:prSet presAssocID="{1345674E-1FA4-4128-9B91-A9300F7DE354}" presName="parTxOnly" presStyleLbl="node1" presStyleIdx="0" presStyleCnt="4" custScaleX="130419" custScaleY="183754">
        <dgm:presLayoutVars>
          <dgm:chMax val="0"/>
          <dgm:chPref val="0"/>
          <dgm:bulletEnabled val="1"/>
        </dgm:presLayoutVars>
      </dgm:prSet>
      <dgm:spPr/>
    </dgm:pt>
    <dgm:pt modelId="{61B17B66-536C-4140-BC2C-D2B96CCB6966}" type="pres">
      <dgm:prSet presAssocID="{5EF964AB-8450-4D0D-A874-754106BD16D3}" presName="parTxOnlySpace" presStyleCnt="0"/>
      <dgm:spPr/>
    </dgm:pt>
    <dgm:pt modelId="{F2A9C5BD-7002-4C33-AAB2-DFF5E6A36E2B}" type="pres">
      <dgm:prSet presAssocID="{C34FA6DB-C5E2-4E1F-BF18-11D599793A82}" presName="parTxOnly" presStyleLbl="node1" presStyleIdx="1" presStyleCnt="4" custScaleX="133792" custScaleY="179001">
        <dgm:presLayoutVars>
          <dgm:chMax val="0"/>
          <dgm:chPref val="0"/>
          <dgm:bulletEnabled val="1"/>
        </dgm:presLayoutVars>
      </dgm:prSet>
      <dgm:spPr/>
    </dgm:pt>
    <dgm:pt modelId="{8D2B4F50-DFB3-49E3-BF0A-C78F27BC8F25}" type="pres">
      <dgm:prSet presAssocID="{9133680B-B4CC-4199-B1B5-6776A78AE30D}" presName="parTxOnlySpace" presStyleCnt="0"/>
      <dgm:spPr/>
    </dgm:pt>
    <dgm:pt modelId="{457EBA05-5D90-45A9-BCFB-07808813338D}" type="pres">
      <dgm:prSet presAssocID="{54F876B8-FA99-4233-BA97-89BAADD1D896}" presName="parTxOnly" presStyleLbl="node1" presStyleIdx="2" presStyleCnt="4" custScaleX="116784" custScaleY="184561">
        <dgm:presLayoutVars>
          <dgm:chMax val="0"/>
          <dgm:chPref val="0"/>
          <dgm:bulletEnabled val="1"/>
        </dgm:presLayoutVars>
      </dgm:prSet>
      <dgm:spPr/>
    </dgm:pt>
    <dgm:pt modelId="{9F4DEF80-B89A-4D86-82C3-734966CD636F}" type="pres">
      <dgm:prSet presAssocID="{B89C9A20-BB22-4664-8B5B-5CB0DDC037CA}" presName="parTxOnlySpace" presStyleCnt="0"/>
      <dgm:spPr/>
    </dgm:pt>
    <dgm:pt modelId="{3E3BDBED-B3B0-4D07-85F3-F13F2FE958BD}" type="pres">
      <dgm:prSet presAssocID="{F429F440-D289-4C82-9A05-A7D148977DD9}" presName="parTxOnly" presStyleLbl="node1" presStyleIdx="3" presStyleCnt="4" custScaleX="108540" custScaleY="116266">
        <dgm:presLayoutVars>
          <dgm:chMax val="0"/>
          <dgm:chPref val="0"/>
          <dgm:bulletEnabled val="1"/>
        </dgm:presLayoutVars>
      </dgm:prSet>
      <dgm:spPr/>
    </dgm:pt>
  </dgm:ptLst>
  <dgm:cxnLst>
    <dgm:cxn modelId="{566EE80A-B284-48D4-ABCC-2991970CBBF1}" srcId="{794638B2-9540-43AB-B021-27216AD69FEF}" destId="{54F876B8-FA99-4233-BA97-89BAADD1D896}" srcOrd="2" destOrd="0" parTransId="{F4FAFCCD-DE5E-4C38-A2AA-8FE700C41098}" sibTransId="{B89C9A20-BB22-4664-8B5B-5CB0DDC037CA}"/>
    <dgm:cxn modelId="{57CD210B-2BE0-4A27-B543-984490CEC396}" srcId="{794638B2-9540-43AB-B021-27216AD69FEF}" destId="{C34FA6DB-C5E2-4E1F-BF18-11D599793A82}" srcOrd="1" destOrd="0" parTransId="{35FD1C7B-5D6A-4DCB-BB25-A69F24B24944}" sibTransId="{9133680B-B4CC-4199-B1B5-6776A78AE30D}"/>
    <dgm:cxn modelId="{1B0D1113-9445-4FFD-905E-531DE2B016D8}" type="presOf" srcId="{F429F440-D289-4C82-9A05-A7D148977DD9}" destId="{3E3BDBED-B3B0-4D07-85F3-F13F2FE958BD}" srcOrd="0" destOrd="0" presId="urn:microsoft.com/office/officeart/2005/8/layout/chevron1"/>
    <dgm:cxn modelId="{E5788242-D110-43EB-91A5-070CD4A62B39}" type="presOf" srcId="{794638B2-9540-43AB-B021-27216AD69FEF}" destId="{C740BCB3-715B-4BDA-B317-FF53A6E0035D}" srcOrd="0" destOrd="0" presId="urn:microsoft.com/office/officeart/2005/8/layout/chevron1"/>
    <dgm:cxn modelId="{771B128F-6B4F-4EE1-BBA3-17E69D0AA967}" srcId="{794638B2-9540-43AB-B021-27216AD69FEF}" destId="{F429F440-D289-4C82-9A05-A7D148977DD9}" srcOrd="3" destOrd="0" parTransId="{DEDB23F7-D03D-44AA-8A33-A55272642E08}" sibTransId="{29F3EB35-E475-4DA5-B240-20E9481C2C06}"/>
    <dgm:cxn modelId="{B86AC69C-CE06-4FD1-A2CC-07D93E5D15A0}" srcId="{794638B2-9540-43AB-B021-27216AD69FEF}" destId="{1345674E-1FA4-4128-9B91-A9300F7DE354}" srcOrd="0" destOrd="0" parTransId="{08161E15-EE8A-4D0C-A190-C3A2B458518B}" sibTransId="{5EF964AB-8450-4D0D-A874-754106BD16D3}"/>
    <dgm:cxn modelId="{C44A739E-75EA-45D9-BEB8-1E5206C2141A}" type="presOf" srcId="{1345674E-1FA4-4128-9B91-A9300F7DE354}" destId="{06819BD4-A1BB-4C2F-9C10-1E1943C69A1C}" srcOrd="0" destOrd="0" presId="urn:microsoft.com/office/officeart/2005/8/layout/chevron1"/>
    <dgm:cxn modelId="{44E4E4CA-A54D-4A6F-A607-CD09EC532B26}" type="presOf" srcId="{C34FA6DB-C5E2-4E1F-BF18-11D599793A82}" destId="{F2A9C5BD-7002-4C33-AAB2-DFF5E6A36E2B}" srcOrd="0" destOrd="0" presId="urn:microsoft.com/office/officeart/2005/8/layout/chevron1"/>
    <dgm:cxn modelId="{272FE2D6-12EE-4664-A523-5A05AC60073E}" type="presOf" srcId="{54F876B8-FA99-4233-BA97-89BAADD1D896}" destId="{457EBA05-5D90-45A9-BCFB-07808813338D}" srcOrd="0" destOrd="0" presId="urn:microsoft.com/office/officeart/2005/8/layout/chevron1"/>
    <dgm:cxn modelId="{D22425A3-6E55-4B9C-A253-4571EA14CEE0}" type="presParOf" srcId="{C740BCB3-715B-4BDA-B317-FF53A6E0035D}" destId="{06819BD4-A1BB-4C2F-9C10-1E1943C69A1C}" srcOrd="0" destOrd="0" presId="urn:microsoft.com/office/officeart/2005/8/layout/chevron1"/>
    <dgm:cxn modelId="{A68B37A2-4D1E-40D0-8005-923F57CDC25E}" type="presParOf" srcId="{C740BCB3-715B-4BDA-B317-FF53A6E0035D}" destId="{61B17B66-536C-4140-BC2C-D2B96CCB6966}" srcOrd="1" destOrd="0" presId="urn:microsoft.com/office/officeart/2005/8/layout/chevron1"/>
    <dgm:cxn modelId="{681777A4-E686-47C5-B746-842B68D37E8A}" type="presParOf" srcId="{C740BCB3-715B-4BDA-B317-FF53A6E0035D}" destId="{F2A9C5BD-7002-4C33-AAB2-DFF5E6A36E2B}" srcOrd="2" destOrd="0" presId="urn:microsoft.com/office/officeart/2005/8/layout/chevron1"/>
    <dgm:cxn modelId="{B689A12D-02D9-419F-9038-D7E7E0DAA6C0}" type="presParOf" srcId="{C740BCB3-715B-4BDA-B317-FF53A6E0035D}" destId="{8D2B4F50-DFB3-49E3-BF0A-C78F27BC8F25}" srcOrd="3" destOrd="0" presId="urn:microsoft.com/office/officeart/2005/8/layout/chevron1"/>
    <dgm:cxn modelId="{AD0DD7AD-3491-4C15-91FD-8479C49823BD}" type="presParOf" srcId="{C740BCB3-715B-4BDA-B317-FF53A6E0035D}" destId="{457EBA05-5D90-45A9-BCFB-07808813338D}" srcOrd="4" destOrd="0" presId="urn:microsoft.com/office/officeart/2005/8/layout/chevron1"/>
    <dgm:cxn modelId="{7073D528-01EA-4F67-9675-ADFABA498982}" type="presParOf" srcId="{C740BCB3-715B-4BDA-B317-FF53A6E0035D}" destId="{9F4DEF80-B89A-4D86-82C3-734966CD636F}" srcOrd="5" destOrd="0" presId="urn:microsoft.com/office/officeart/2005/8/layout/chevron1"/>
    <dgm:cxn modelId="{833377CE-8C24-46E2-B06C-3ADE5573690C}" type="presParOf" srcId="{C740BCB3-715B-4BDA-B317-FF53A6E0035D}" destId="{3E3BDBED-B3B0-4D07-85F3-F13F2FE958BD}"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dirty="0"/>
            <a:t>Word Embedding Association Test(WEAT):</a:t>
          </a:r>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EA845D1E-A916-4301-BC72-E56E63CA7910}">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A. </a:t>
          </a:r>
          <a:r>
            <a:rPr lang="en-US" dirty="0" err="1"/>
            <a:t>Caliskan</a:t>
          </a:r>
          <a:r>
            <a:rPr lang="en-US" dirty="0"/>
            <a:t>, J. J. Bryson, and A. Narayanan, </a:t>
          </a:r>
          <a:r>
            <a:rPr lang="en-US" b="1" dirty="0"/>
            <a:t>2017,</a:t>
          </a:r>
          <a:r>
            <a:rPr lang="en-US" dirty="0"/>
            <a:t>“Semantics derived automatically from language corpora contain human-like biases,”.</a:t>
          </a:r>
        </a:p>
      </dgm:t>
    </dgm:pt>
    <dgm:pt modelId="{74AD05D2-A116-4604-A699-62214C2F2F32}" type="parTrans" cxnId="{5292C23F-2A40-491B-9308-98FF736BAB9B}">
      <dgm:prSet/>
      <dgm:spPr/>
      <dgm:t>
        <a:bodyPr/>
        <a:lstStyle/>
        <a:p>
          <a:endParaRPr lang="en-US"/>
        </a:p>
      </dgm:t>
    </dgm:pt>
    <dgm:pt modelId="{988FF91B-E4EF-4778-9F23-170A0E315E94}" type="sibTrans" cxnId="{5292C23F-2A40-491B-9308-98FF736BAB9B}">
      <dgm:prSet/>
      <dgm:spPr/>
      <dgm:t>
        <a:bodyPr/>
        <a:lstStyle/>
        <a:p>
          <a:endParaRPr lang="en-US"/>
        </a:p>
      </dgm:t>
    </dgm:pt>
    <dgm:pt modelId="{42270BF6-3587-404F-B1C3-D78493DD40DB}">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Scoring Association Means of Word Embeddings(SAME):</a:t>
          </a:r>
        </a:p>
      </dgm:t>
    </dgm:pt>
    <dgm:pt modelId="{3F65BCC5-E3D0-47E7-A41A-67EA70DAFDAD}" type="parTrans" cxnId="{FAC3EF35-530C-40F6-BB51-3CDFBCC075C4}">
      <dgm:prSet/>
      <dgm:spPr/>
      <dgm:t>
        <a:bodyPr/>
        <a:lstStyle/>
        <a:p>
          <a:endParaRPr lang="en-US"/>
        </a:p>
      </dgm:t>
    </dgm:pt>
    <dgm:pt modelId="{E153113C-6DF0-4304-A121-2B1B2319E9A1}" type="sibTrans" cxnId="{FAC3EF35-530C-40F6-BB51-3CDFBCC075C4}">
      <dgm:prSet/>
      <dgm:spPr/>
      <dgm:t>
        <a:bodyPr/>
        <a:lstStyle/>
        <a:p>
          <a:endParaRPr lang="en-US"/>
        </a:p>
      </dgm:t>
    </dgm:pt>
    <dgm:pt modelId="{AADE009E-6E49-45E5-92B2-B9713DDB2DE0}">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u="none" strike="noStrike" baseline="0" dirty="0">
              <a:latin typeface="NimbusRomNo9L-ReguItal"/>
            </a:rPr>
            <a:t>S. Schröder, A. Schulz, P. </a:t>
          </a:r>
          <a:r>
            <a:rPr lang="en-US" b="0" i="0" u="none" strike="noStrike" baseline="0" dirty="0" err="1">
              <a:latin typeface="NimbusRomNo9L-ReguItal"/>
            </a:rPr>
            <a:t>Kenneweg</a:t>
          </a:r>
          <a:r>
            <a:rPr lang="en-US" b="0" i="0" u="none" strike="noStrike" baseline="0" dirty="0">
              <a:latin typeface="NimbusRomNo9L-ReguItal"/>
            </a:rPr>
            <a:t>, R. </a:t>
          </a:r>
          <a:r>
            <a:rPr lang="en-US" b="0" i="0" u="none" strike="noStrike" baseline="0" dirty="0" err="1">
              <a:latin typeface="NimbusRomNo9L-ReguItal"/>
            </a:rPr>
            <a:t>Feldhans</a:t>
          </a:r>
          <a:r>
            <a:rPr lang="en-US" b="0" i="0" u="none" strike="noStrike" baseline="0" dirty="0">
              <a:latin typeface="NimbusRomNo9L-ReguItal"/>
            </a:rPr>
            <a:t>, F. Hinder, and B. Hammer,</a:t>
          </a:r>
          <a:r>
            <a:rPr lang="en-US" b="1" i="0" u="none" strike="noStrike" baseline="0" dirty="0">
              <a:latin typeface="NimbusRomNo9L-ReguItal"/>
            </a:rPr>
            <a:t>2024</a:t>
          </a:r>
          <a:r>
            <a:rPr lang="en-US" b="0" i="0" u="none" strike="noStrike" baseline="0" dirty="0">
              <a:latin typeface="NimbusRomNo9L-ReguItal"/>
            </a:rPr>
            <a:t>,"Evaluating Metrics for Bias in Word Embeddings," .</a:t>
          </a:r>
          <a:endParaRPr lang="en-US" dirty="0"/>
        </a:p>
      </dgm:t>
    </dgm:pt>
    <dgm:pt modelId="{EE47B701-DEB4-4079-A5EC-76027023102C}" type="parTrans" cxnId="{B2033A35-ACEA-4883-A904-6714C6D3B872}">
      <dgm:prSet/>
      <dgm:spPr/>
      <dgm:t>
        <a:bodyPr/>
        <a:lstStyle/>
        <a:p>
          <a:endParaRPr lang="en-US"/>
        </a:p>
      </dgm:t>
    </dgm:pt>
    <dgm:pt modelId="{DCA1B299-17D4-49C8-A089-B98872BC0B03}" type="sibTrans" cxnId="{B2033A35-ACEA-4883-A904-6714C6D3B872}">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2"/>
      <dgm:spPr/>
    </dgm:pt>
    <dgm:pt modelId="{9A6378AD-CA4E-4BC6-B65F-6535B496E35D}" type="pres">
      <dgm:prSet presAssocID="{925938AD-865E-4730-BAD5-D36BCE59B929}" presName="parentText" presStyleLbl="node1" presStyleIdx="0" presStyleCnt="2">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2">
        <dgm:presLayoutVars>
          <dgm:bulletEnabled val="1"/>
        </dgm:presLayoutVars>
      </dgm:prSet>
      <dgm:spPr/>
    </dgm:pt>
    <dgm:pt modelId="{B1B23D8B-2529-4DAA-B89F-CF22A9677E02}" type="pres">
      <dgm:prSet presAssocID="{3E92E7C8-5D3E-4685-8060-A9CED0EBD859}" presName="spaceBetweenRectangles" presStyleCnt="0"/>
      <dgm:spPr/>
    </dgm:pt>
    <dgm:pt modelId="{3DE5C71A-D8AB-4A6E-A096-00974616C44B}" type="pres">
      <dgm:prSet presAssocID="{42270BF6-3587-404F-B1C3-D78493DD40DB}" presName="parentLin" presStyleCnt="0"/>
      <dgm:spPr/>
    </dgm:pt>
    <dgm:pt modelId="{3DDECBEF-EE65-450C-BBE0-6209E91A6EB1}" type="pres">
      <dgm:prSet presAssocID="{42270BF6-3587-404F-B1C3-D78493DD40DB}" presName="parentLeftMargin" presStyleLbl="node1" presStyleIdx="0" presStyleCnt="2"/>
      <dgm:spPr/>
    </dgm:pt>
    <dgm:pt modelId="{2853DBAA-9BA4-40F9-8242-57B21FBA899B}" type="pres">
      <dgm:prSet presAssocID="{42270BF6-3587-404F-B1C3-D78493DD40DB}" presName="parentText" presStyleLbl="node1" presStyleIdx="1" presStyleCnt="2">
        <dgm:presLayoutVars>
          <dgm:chMax val="0"/>
          <dgm:bulletEnabled val="1"/>
        </dgm:presLayoutVars>
      </dgm:prSet>
      <dgm:spPr/>
    </dgm:pt>
    <dgm:pt modelId="{83A7BC40-8335-4B61-9E6A-C76B56D64A2C}" type="pres">
      <dgm:prSet presAssocID="{42270BF6-3587-404F-B1C3-D78493DD40DB}" presName="negativeSpace" presStyleCnt="0"/>
      <dgm:spPr/>
    </dgm:pt>
    <dgm:pt modelId="{E5F4CA2B-FD6F-401B-97B5-AA39526CB55B}" type="pres">
      <dgm:prSet presAssocID="{42270BF6-3587-404F-B1C3-D78493DD40DB}" presName="childText" presStyleLbl="conFgAcc1" presStyleIdx="1" presStyleCnt="2">
        <dgm:presLayoutVars>
          <dgm:bulletEnabled val="1"/>
        </dgm:presLayoutVars>
      </dgm:prSet>
      <dgm:spPr/>
    </dgm:pt>
  </dgm:ptLst>
  <dgm:cxnLst>
    <dgm:cxn modelId="{5056F317-CD26-4949-918D-5837BD29CC30}" type="presOf" srcId="{AADE009E-6E49-45E5-92B2-B9713DDB2DE0}" destId="{E5F4CA2B-FD6F-401B-97B5-AA39526CB55B}" srcOrd="0" destOrd="0" presId="urn:microsoft.com/office/officeart/2005/8/layout/list1"/>
    <dgm:cxn modelId="{272F061F-7F5D-4D48-83DB-BC29148EC032}" type="presOf" srcId="{42270BF6-3587-404F-B1C3-D78493DD40DB}" destId="{3DDECBEF-EE65-450C-BBE0-6209E91A6EB1}" srcOrd="0" destOrd="0" presId="urn:microsoft.com/office/officeart/2005/8/layout/list1"/>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B2033A35-ACEA-4883-A904-6714C6D3B872}" srcId="{42270BF6-3587-404F-B1C3-D78493DD40DB}" destId="{AADE009E-6E49-45E5-92B2-B9713DDB2DE0}" srcOrd="0" destOrd="0" parTransId="{EE47B701-DEB4-4079-A5EC-76027023102C}" sibTransId="{DCA1B299-17D4-49C8-A089-B98872BC0B03}"/>
    <dgm:cxn modelId="{FAC3EF35-530C-40F6-BB51-3CDFBCC075C4}" srcId="{4930E395-57A8-49CD-A76C-C68D730CC129}" destId="{42270BF6-3587-404F-B1C3-D78493DD40DB}" srcOrd="1" destOrd="0" parTransId="{3F65BCC5-E3D0-47E7-A41A-67EA70DAFDAD}" sibTransId="{E153113C-6DF0-4304-A121-2B1B2319E9A1}"/>
    <dgm:cxn modelId="{F128AD3B-2889-4745-AB7B-26DA341846C0}" type="presOf" srcId="{42270BF6-3587-404F-B1C3-D78493DD40DB}" destId="{2853DBAA-9BA4-40F9-8242-57B21FBA899B}" srcOrd="1" destOrd="0" presId="urn:microsoft.com/office/officeart/2005/8/layout/list1"/>
    <dgm:cxn modelId="{5292C23F-2A40-491B-9308-98FF736BAB9B}" srcId="{925938AD-865E-4730-BAD5-D36BCE59B929}" destId="{EA845D1E-A916-4301-BC72-E56E63CA7910}" srcOrd="0" destOrd="0" parTransId="{74AD05D2-A116-4604-A699-62214C2F2F32}" sibTransId="{988FF91B-E4EF-4778-9F23-170A0E315E94}"/>
    <dgm:cxn modelId="{BDA7EE84-2F71-4AE6-979F-DB91417BC601}" type="presOf" srcId="{EA845D1E-A916-4301-BC72-E56E63CA7910}" destId="{DF113BB7-B072-4A0F-A079-17753F7689AF}" srcOrd="0" destOrd="0"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 modelId="{AAFE981A-6D25-40F9-ACBE-7B84811C19D8}" type="presParOf" srcId="{7A49896E-FFE5-45D3-8686-552111E4027E}" destId="{B1B23D8B-2529-4DAA-B89F-CF22A9677E02}" srcOrd="3" destOrd="0" presId="urn:microsoft.com/office/officeart/2005/8/layout/list1"/>
    <dgm:cxn modelId="{F10AB9DB-FCEA-40C4-8345-62ADEFB450D7}" type="presParOf" srcId="{7A49896E-FFE5-45D3-8686-552111E4027E}" destId="{3DE5C71A-D8AB-4A6E-A096-00974616C44B}" srcOrd="4" destOrd="0" presId="urn:microsoft.com/office/officeart/2005/8/layout/list1"/>
    <dgm:cxn modelId="{67D2F5D2-8911-420E-9DB4-A47FBFC86860}" type="presParOf" srcId="{3DE5C71A-D8AB-4A6E-A096-00974616C44B}" destId="{3DDECBEF-EE65-450C-BBE0-6209E91A6EB1}" srcOrd="0" destOrd="0" presId="urn:microsoft.com/office/officeart/2005/8/layout/list1"/>
    <dgm:cxn modelId="{08E2E1F5-61CF-40FB-93A2-416125EF4036}" type="presParOf" srcId="{3DE5C71A-D8AB-4A6E-A096-00974616C44B}" destId="{2853DBAA-9BA4-40F9-8242-57B21FBA899B}" srcOrd="1" destOrd="0" presId="urn:microsoft.com/office/officeart/2005/8/layout/list1"/>
    <dgm:cxn modelId="{FEE8E5A6-1F1B-4A6C-B505-C5A88519D21C}" type="presParOf" srcId="{7A49896E-FFE5-45D3-8686-552111E4027E}" destId="{83A7BC40-8335-4B61-9E6A-C76B56D64A2C}" srcOrd="5" destOrd="0" presId="urn:microsoft.com/office/officeart/2005/8/layout/list1"/>
    <dgm:cxn modelId="{84285478-B2B0-4961-A4C3-6CC6FD717F2F}" type="presParOf" srcId="{7A49896E-FFE5-45D3-8686-552111E4027E}" destId="{E5F4CA2B-FD6F-401B-97B5-AA39526CB55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498300"/>
          <a:ext cx="11353800" cy="13041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1181" tIns="374904" rIns="881181" bIns="128016" numCol="1" spcCol="1270" anchor="t" anchorCtr="0">
          <a:noAutofit/>
        </a:bodyPr>
        <a:lstStyle/>
        <a:p>
          <a:pPr marL="171450" lvl="1" indent="-171450" algn="l" defTabSz="800100">
            <a:lnSpc>
              <a:spcPct val="90000"/>
            </a:lnSpc>
            <a:spcBef>
              <a:spcPct val="0"/>
            </a:spcBef>
            <a:spcAft>
              <a:spcPct val="15000"/>
            </a:spcAft>
            <a:buChar char="•"/>
          </a:pPr>
          <a:r>
            <a:rPr lang="en-US" sz="1800" i="0" u="none" strike="noStrike" kern="1200" baseline="0" dirty="0">
              <a:latin typeface="TimesNewRomanPS-BoldMT"/>
            </a:rPr>
            <a:t>J. Meyer,</a:t>
          </a:r>
          <a:r>
            <a:rPr lang="en-US" sz="1800" i="1" u="none" strike="noStrike" kern="1200" baseline="0" dirty="0">
              <a:latin typeface="CMSY8"/>
            </a:rPr>
            <a:t> </a:t>
          </a:r>
          <a:r>
            <a:rPr lang="en-US" sz="1800" i="0" u="none" strike="noStrike" kern="1200" baseline="0" dirty="0">
              <a:latin typeface="TimesNewRomanPS-BoldMT"/>
            </a:rPr>
            <a:t>L. </a:t>
          </a:r>
          <a:r>
            <a:rPr lang="en-US" sz="1800" i="0" u="none" strike="noStrike" kern="1200" baseline="0" dirty="0" err="1">
              <a:latin typeface="TimesNewRomanPS-BoldMT"/>
            </a:rPr>
            <a:t>Rauchenstein</a:t>
          </a:r>
          <a:r>
            <a:rPr lang="en-US" sz="1800" i="0" u="none" strike="noStrike" kern="1200" baseline="0" dirty="0">
              <a:latin typeface="TimesNewRomanPS-BoldMT"/>
            </a:rPr>
            <a:t>, J. D. Eisenberg,</a:t>
          </a:r>
          <a:r>
            <a:rPr lang="en-US" sz="1800" i="1" u="none" strike="noStrike" kern="1200" baseline="0" dirty="0">
              <a:latin typeface="CMSY8"/>
            </a:rPr>
            <a:t> </a:t>
          </a:r>
          <a:r>
            <a:rPr lang="en-US" sz="1800" i="0" u="none" strike="noStrike" kern="1200" baseline="0" dirty="0">
              <a:latin typeface="TimesNewRomanPS-BoldMT"/>
            </a:rPr>
            <a:t>N. Howell,</a:t>
          </a:r>
          <a:r>
            <a:rPr lang="en-US" sz="1800" b="1" i="0" u="none" strike="noStrike" kern="1200" baseline="0" dirty="0">
              <a:latin typeface="TimesNewRomanPS-BoldMT"/>
            </a:rPr>
            <a:t> 2020 </a:t>
          </a:r>
          <a:r>
            <a:rPr lang="en-US" sz="1800" i="0" u="none" strike="noStrike" kern="1200" baseline="0" dirty="0">
              <a:latin typeface="TimesNewRomanPS-BoldMT"/>
            </a:rPr>
            <a:t>, “Artie Bias Corpus: An Open Dataset for Detecting Demographic Bias in Speech Applications”.</a:t>
          </a: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0" y="498300"/>
        <a:ext cx="11353800" cy="1304100"/>
      </dsp:txXfrm>
    </dsp:sp>
    <dsp:sp modelId="{9A6378AD-CA4E-4BC6-B65F-6535B496E35D}">
      <dsp:nvSpPr>
        <dsp:cNvPr id="0" name=""/>
        <dsp:cNvSpPr/>
      </dsp:nvSpPr>
      <dsp:spPr>
        <a:xfrm>
          <a:off x="567690" y="232619"/>
          <a:ext cx="7947660" cy="53136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300403" tIns="0" rIns="300403" bIns="0" numCol="1" spcCol="1270" anchor="ctr" anchorCtr="0">
          <a:noAutofit/>
        </a:bodyPr>
        <a:lstStyle/>
        <a:p>
          <a:pPr marL="0" lvl="0" indent="0" algn="l" defTabSz="800100">
            <a:lnSpc>
              <a:spcPct val="90000"/>
            </a:lnSpc>
            <a:spcBef>
              <a:spcPct val="0"/>
            </a:spcBef>
            <a:spcAft>
              <a:spcPct val="35000"/>
            </a:spcAft>
            <a:buNone/>
          </a:pPr>
          <a:r>
            <a:rPr lang="en-US" sz="1800" kern="1200" dirty="0"/>
            <a:t>Character Error rate(CER): </a:t>
          </a:r>
          <a14:m xmlns:a14="http://schemas.microsoft.com/office/drawing/2010/main">
            <m:oMath xmlns:m="http://schemas.openxmlformats.org/officeDocument/2006/math">
              <m:f>
                <m:fPr>
                  <m:ctrlPr>
                    <a:rPr lang="en-US" sz="1800" i="1" kern="1200" smtClean="0">
                      <a:latin typeface="Cambria Math" panose="02040503050406030204" pitchFamily="18" charset="0"/>
                    </a:rPr>
                  </m:ctrlPr>
                </m:fPr>
                <m:num>
                  <m:r>
                    <a:rPr lang="en-US" sz="1800" b="0" i="1" kern="1200" smtClean="0">
                      <a:latin typeface="Cambria Math" panose="02040503050406030204" pitchFamily="18" charset="0"/>
                    </a:rPr>
                    <m:t>𝑁𝑢𝑚𝑏𝑒𝑟</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𝑜𝑓</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𝐼𝑛𝑐𝑜𝑟𝑒𝑐𝑡𝑙𝑦</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𝑝𝑟𝑒𝑑𝑖𝑐𝑡𝑒𝑑</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𝑐h𝑎𝑟𝑐𝑡𝑒𝑟𝑠</m:t>
                  </m:r>
                </m:num>
                <m:den>
                  <m:r>
                    <a:rPr lang="en-US" sz="1800" b="0" i="1" kern="1200" smtClean="0">
                      <a:latin typeface="Cambria Math" panose="02040503050406030204" pitchFamily="18" charset="0"/>
                    </a:rPr>
                    <m:t>𝑇𝑜𝑡𝑎𝑙</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𝑛𝑢𝑚𝑏𝑒𝑟</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𝑜𝑓</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𝑐h𝑎𝑟𝑎𝑐𝑡𝑒𝑟𝑠</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𝑖𝑛</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𝑅𝑒𝑓𝑒𝑟𝑒𝑛𝑐𝑒</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𝑡𝑒𝑥𝑡</m:t>
                  </m:r>
                </m:den>
              </m:f>
              <m:r>
                <a:rPr lang="en-US" sz="1800" b="0" i="1" kern="1200" smtClean="0">
                  <a:latin typeface="Cambria Math" panose="02040503050406030204" pitchFamily="18" charset="0"/>
                </a:rPr>
                <m:t>∗100%</m:t>
              </m:r>
            </m:oMath>
          </a14:m>
          <a:endParaRPr lang="en-US" sz="1800" kern="1200" dirty="0"/>
        </a:p>
      </dsp:txBody>
      <dsp:txXfrm>
        <a:off x="593629" y="258558"/>
        <a:ext cx="7895782" cy="479482"/>
      </dsp:txXfrm>
    </dsp:sp>
    <dsp:sp modelId="{E5F4CA2B-FD6F-401B-97B5-AA39526CB55B}">
      <dsp:nvSpPr>
        <dsp:cNvPr id="0" name=""/>
        <dsp:cNvSpPr/>
      </dsp:nvSpPr>
      <dsp:spPr>
        <a:xfrm>
          <a:off x="0" y="2165280"/>
          <a:ext cx="11353800" cy="2097900"/>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81181" tIns="374904" rIns="881181" bIns="128016" numCol="1" spcCol="1270" anchor="t" anchorCtr="0">
          <a:noAutofit/>
        </a:bodyPr>
        <a:lstStyle/>
        <a:p>
          <a:pPr marL="171450" lvl="1" indent="-171450" algn="l" defTabSz="800100">
            <a:lnSpc>
              <a:spcPct val="90000"/>
            </a:lnSpc>
            <a:spcBef>
              <a:spcPct val="0"/>
            </a:spcBef>
            <a:spcAft>
              <a:spcPct val="15000"/>
            </a:spcAft>
            <a:buChar char="•"/>
          </a:pPr>
          <a:r>
            <a:rPr lang="en-US" sz="1800" b="0" i="0" u="none" strike="noStrike" kern="1200" baseline="0" dirty="0">
              <a:latin typeface="NimbusRomNo9L-ReguItal"/>
            </a:rPr>
            <a:t>S. Feng, O. </a:t>
          </a:r>
          <a:r>
            <a:rPr lang="en-US" sz="1800" b="0" i="0" u="none" strike="noStrike" kern="1200" baseline="0" dirty="0" err="1">
              <a:latin typeface="NimbusRomNo9L-ReguItal"/>
            </a:rPr>
            <a:t>Kudina</a:t>
          </a:r>
          <a:r>
            <a:rPr lang="en-US" sz="1800" b="0" i="0" u="none" strike="noStrike" kern="1200" baseline="0" dirty="0">
              <a:latin typeface="NimbusRomNo9L-ReguItal"/>
            </a:rPr>
            <a:t>, B. M. Halpern</a:t>
          </a:r>
          <a:r>
            <a:rPr lang="en-US" sz="1800" b="0" i="0" u="none" strike="noStrike" kern="1200" baseline="0" dirty="0">
              <a:latin typeface="CMR8"/>
            </a:rPr>
            <a:t> </a:t>
          </a:r>
          <a:r>
            <a:rPr lang="en-US" sz="1800" b="0" i="0" u="none" strike="noStrike" kern="1200" baseline="0" dirty="0">
              <a:latin typeface="NimbusRomNo9L-ReguItal"/>
            </a:rPr>
            <a:t>and O. </a:t>
          </a:r>
          <a:r>
            <a:rPr lang="en-US" sz="1800" b="0" i="0" u="none" strike="noStrike" kern="1200" baseline="0" dirty="0" err="1">
              <a:latin typeface="NimbusRomNo9L-ReguItal"/>
            </a:rPr>
            <a:t>Scharenborg</a:t>
          </a:r>
          <a:r>
            <a:rPr lang="en-US" sz="1800" b="1" i="0" u="none" strike="noStrike" kern="1200" baseline="0" dirty="0">
              <a:latin typeface="TimesNewRomanPS-BoldMT"/>
            </a:rPr>
            <a:t>, 2021 , “</a:t>
          </a:r>
          <a:r>
            <a:rPr lang="en-US" sz="1800" b="0" i="0" u="none" strike="noStrike" kern="1200" baseline="0" dirty="0">
              <a:latin typeface="NimbusRomNo9L-Medi"/>
            </a:rPr>
            <a:t>Quantifying Bias in Automatic Speech Recognition</a:t>
          </a:r>
          <a:r>
            <a:rPr lang="en-US" sz="1800" b="1" i="0" u="none" strike="noStrike" kern="1200" baseline="0" dirty="0">
              <a:latin typeface="TimesNewRomanPS-BoldMT"/>
            </a:rPr>
            <a:t>”. </a:t>
          </a:r>
          <a:endParaRPr lang="en-US" sz="1800" kern="1200" dirty="0"/>
        </a:p>
        <a:p>
          <a:pPr marL="171450" lvl="1" indent="-171450" algn="l" defTabSz="800100">
            <a:lnSpc>
              <a:spcPct val="90000"/>
            </a:lnSpc>
            <a:spcBef>
              <a:spcPct val="0"/>
            </a:spcBef>
            <a:spcAft>
              <a:spcPct val="15000"/>
            </a:spcAft>
            <a:buChar char="•"/>
          </a:pPr>
          <a:r>
            <a:rPr lang="en-US" sz="1800" b="0" i="1" u="none" strike="noStrike" kern="1200" baseline="0" dirty="0">
              <a:latin typeface="NimbusRomNo9L-ReguItal"/>
            </a:rPr>
            <a:t>M. Z. Boito, L. </a:t>
          </a:r>
          <a:r>
            <a:rPr lang="en-US" sz="1800" b="0" i="1" u="none" strike="noStrike" kern="1200" baseline="0" dirty="0" err="1">
              <a:latin typeface="NimbusRomNo9L-ReguItal"/>
            </a:rPr>
            <a:t>Besacier</a:t>
          </a:r>
          <a:r>
            <a:rPr lang="en-US" sz="1800" b="0" i="1" u="none" strike="noStrike" kern="1200" baseline="0" dirty="0">
              <a:latin typeface="NimbusRomNo9L-ReguItal"/>
            </a:rPr>
            <a:t>, N. </a:t>
          </a:r>
          <a:r>
            <a:rPr lang="en-US" sz="1800" b="0" i="1" u="none" strike="noStrike" kern="1200" baseline="0" dirty="0" err="1">
              <a:latin typeface="NimbusRomNo9L-ReguItal"/>
            </a:rPr>
            <a:t>Tomashenko</a:t>
          </a:r>
          <a:r>
            <a:rPr lang="en-US" sz="1800" b="0" i="1" u="none" strike="noStrike" kern="1200" baseline="0" dirty="0">
              <a:latin typeface="NimbusRomNo9L-ReguItal"/>
            </a:rPr>
            <a:t>, Y. </a:t>
          </a:r>
          <a:r>
            <a:rPr lang="en-US" sz="1800" b="0" i="1" u="none" strike="noStrike" kern="1200" baseline="0" dirty="0" err="1">
              <a:latin typeface="NimbusRomNo9L-ReguItal"/>
            </a:rPr>
            <a:t>Est`eve</a:t>
          </a:r>
          <a:r>
            <a:rPr lang="en-US" sz="1800" b="1" i="0" u="none" strike="noStrike" kern="1200" baseline="0" dirty="0">
              <a:latin typeface="TimesNewRomanPS-BoldMT"/>
            </a:rPr>
            <a:t>, 2022 , “</a:t>
          </a:r>
          <a:r>
            <a:rPr lang="en-US" sz="1800" b="0" i="0" u="none" strike="noStrike" kern="1200" baseline="0" dirty="0">
              <a:latin typeface="NimbusRomNo9L-Medi"/>
            </a:rPr>
            <a:t>A Study of Gender Impact in Self-supervised Models for Speech-to-Text Systems</a:t>
          </a:r>
          <a:r>
            <a:rPr lang="en-US" sz="1800" b="1" i="0" u="none" strike="noStrike" kern="1200" baseline="0" dirty="0">
              <a:latin typeface="TimesNewRomanPS-BoldMT"/>
            </a:rPr>
            <a:t>” .</a:t>
          </a:r>
          <a:endParaRPr lang="en-US" sz="1800" kern="1200" dirty="0"/>
        </a:p>
        <a:p>
          <a:pPr marL="171450" lvl="1" indent="-171450" algn="l" defTabSz="800100">
            <a:lnSpc>
              <a:spcPct val="90000"/>
            </a:lnSpc>
            <a:spcBef>
              <a:spcPct val="0"/>
            </a:spcBef>
            <a:spcAft>
              <a:spcPct val="15000"/>
            </a:spcAft>
            <a:buChar char="•"/>
          </a:pPr>
          <a:r>
            <a:rPr lang="en-US" sz="1800" b="0" i="1" u="none" strike="noStrike" kern="1200" baseline="0" dirty="0" err="1">
              <a:latin typeface="NimbusRomNo9L-ReguItal"/>
            </a:rPr>
            <a:t>Tanvina</a:t>
          </a:r>
          <a:r>
            <a:rPr lang="en-US" sz="1800" b="0" i="1" u="none" strike="noStrike" kern="1200" baseline="0" dirty="0">
              <a:latin typeface="NimbusRomNo9L-ReguItal"/>
            </a:rPr>
            <a:t> Patel and Odette </a:t>
          </a:r>
          <a:r>
            <a:rPr lang="en-US" sz="1800" b="0" i="1" u="none" strike="noStrike" kern="1200" baseline="0" dirty="0" err="1">
              <a:latin typeface="NimbusRomNo9L-ReguItal"/>
            </a:rPr>
            <a:t>Scharenborg</a:t>
          </a:r>
          <a:r>
            <a:rPr lang="en-US" sz="1800" b="1" i="0" u="none" strike="noStrike" kern="1200" baseline="0" dirty="0">
              <a:latin typeface="TimesNewRomanPS-BoldMT"/>
            </a:rPr>
            <a:t>, 2023 , “</a:t>
          </a:r>
          <a:r>
            <a:rPr lang="en-US" sz="1800" b="0" i="0" u="none" strike="noStrike" kern="1200" baseline="0" dirty="0">
              <a:latin typeface="NimbusRomNo9L-Medi"/>
            </a:rPr>
            <a:t>Using Data Augmentations and VTLN to Reduce Bias in Dutch End-to-</a:t>
          </a:r>
          <a:r>
            <a:rPr lang="en-US" sz="1800" b="0" i="0" u="none" strike="noStrike" kern="1200" baseline="0" dirty="0" err="1">
              <a:latin typeface="NimbusRomNo9L-Medi"/>
            </a:rPr>
            <a:t>EndSpeech</a:t>
          </a:r>
          <a:r>
            <a:rPr lang="en-US" sz="1800" b="0" i="0" u="none" strike="noStrike" kern="1200" baseline="0" dirty="0">
              <a:latin typeface="NimbusRomNo9L-Medi"/>
            </a:rPr>
            <a:t> Recognition Systems</a:t>
          </a:r>
          <a:r>
            <a:rPr lang="en-US" sz="1800" b="1" i="0" u="none" strike="noStrike" kern="1200" baseline="0" dirty="0">
              <a:latin typeface="TimesNewRomanPS-BoldMT"/>
            </a:rPr>
            <a:t>” .</a:t>
          </a:r>
          <a:endParaRPr lang="en-US" sz="1800" kern="1200" dirty="0"/>
        </a:p>
      </dsp:txBody>
      <dsp:txXfrm>
        <a:off x="0" y="2165280"/>
        <a:ext cx="11353800" cy="2097900"/>
      </dsp:txXfrm>
    </dsp:sp>
    <dsp:sp modelId="{2853DBAA-9BA4-40F9-8242-57B21FBA899B}">
      <dsp:nvSpPr>
        <dsp:cNvPr id="0" name=""/>
        <dsp:cNvSpPr/>
      </dsp:nvSpPr>
      <dsp:spPr>
        <a:xfrm>
          <a:off x="567690" y="1899600"/>
          <a:ext cx="7947660" cy="53136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300403" tIns="0" rIns="300403" bIns="0" numCol="1" spcCol="1270" anchor="ctr" anchorCtr="0">
          <a:noAutofit/>
        </a:bodyPr>
        <a:lstStyle/>
        <a:p>
          <a:pPr marL="0" lvl="0" indent="0" algn="l" defTabSz="800100">
            <a:lnSpc>
              <a:spcPct val="90000"/>
            </a:lnSpc>
            <a:spcBef>
              <a:spcPct val="0"/>
            </a:spcBef>
            <a:spcAft>
              <a:spcPct val="35000"/>
            </a:spcAft>
            <a:buNone/>
          </a:pPr>
          <a:r>
            <a:rPr lang="en-US" sz="1800" kern="1200" dirty="0"/>
            <a:t>Word Error rate(WER): </a:t>
          </a:r>
          <a14:m xmlns:a14="http://schemas.microsoft.com/office/drawing/2010/main">
            <m:oMath xmlns:m="http://schemas.openxmlformats.org/officeDocument/2006/math">
              <m:f>
                <m:fPr>
                  <m:ctrlPr>
                    <a:rPr lang="en-US" sz="1800" i="1" kern="1200" smtClean="0">
                      <a:latin typeface="Cambria Math" panose="02040503050406030204" pitchFamily="18" charset="0"/>
                    </a:rPr>
                  </m:ctrlPr>
                </m:fPr>
                <m:num>
                  <m:r>
                    <a:rPr lang="en-US" sz="1800" b="0" i="1" kern="1200" smtClean="0">
                      <a:latin typeface="Cambria Math" panose="02040503050406030204" pitchFamily="18" charset="0"/>
                    </a:rPr>
                    <m:t>𝑁𝑢𝑚𝑏𝑒𝑟</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𝑜𝑓</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𝐼𝑛𝑐𝑜𝑟𝑒𝑐𝑡𝑙𝑦</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𝑝𝑟𝑒𝑑𝑖𝑐𝑡𝑒𝑑</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𝑊𝑜𝑟𝑑𝑠</m:t>
                  </m:r>
                </m:num>
                <m:den>
                  <m:r>
                    <a:rPr lang="en-US" sz="1800" b="0" i="1" kern="1200" smtClean="0">
                      <a:latin typeface="Cambria Math" panose="02040503050406030204" pitchFamily="18" charset="0"/>
                    </a:rPr>
                    <m:t>𝑇𝑜𝑡𝑎𝑙</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𝑛𝑢𝑚𝑏𝑒𝑟</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𝑜𝑓</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𝑊𝑜𝑟𝑑𝑠</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𝑖𝑛</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𝑅𝑒𝑓𝑒𝑟𝑒𝑛𝑐𝑒</m:t>
                  </m:r>
                  <m:r>
                    <a:rPr lang="en-US" sz="1800" b="0" i="1" kern="1200" smtClean="0">
                      <a:latin typeface="Cambria Math" panose="02040503050406030204" pitchFamily="18" charset="0"/>
                    </a:rPr>
                    <m:t> </m:t>
                  </m:r>
                  <m:r>
                    <a:rPr lang="en-US" sz="1800" b="0" i="1" kern="1200" smtClean="0">
                      <a:latin typeface="Cambria Math" panose="02040503050406030204" pitchFamily="18" charset="0"/>
                    </a:rPr>
                    <m:t>𝑡𝑒𝑥𝑡</m:t>
                  </m:r>
                </m:den>
              </m:f>
              <m:r>
                <a:rPr lang="en-US" sz="1800" b="0" i="1" kern="1200" smtClean="0">
                  <a:latin typeface="Cambria Math" panose="02040503050406030204" pitchFamily="18" charset="0"/>
                </a:rPr>
                <m:t>∗100%</m:t>
              </m:r>
            </m:oMath>
          </a14:m>
          <a:endParaRPr lang="en-US" sz="1800" kern="1200" dirty="0"/>
        </a:p>
      </dsp:txBody>
      <dsp:txXfrm>
        <a:off x="593629" y="1925539"/>
        <a:ext cx="7895782" cy="4794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F9CF3-CFA6-497D-8D42-1CF4A0AEDB32}">
      <dsp:nvSpPr>
        <dsp:cNvPr id="0" name=""/>
        <dsp:cNvSpPr/>
      </dsp:nvSpPr>
      <dsp:spPr>
        <a:xfrm>
          <a:off x="3153" y="188576"/>
          <a:ext cx="2808275" cy="102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 Data Processing.</a:t>
          </a:r>
        </a:p>
      </dsp:txBody>
      <dsp:txXfrm>
        <a:off x="516153" y="188576"/>
        <a:ext cx="1782275" cy="1026000"/>
      </dsp:txXfrm>
    </dsp:sp>
    <dsp:sp modelId="{19E4356B-67D4-4949-8E58-19096E7D2404}">
      <dsp:nvSpPr>
        <dsp:cNvPr id="0" name=""/>
        <dsp:cNvSpPr/>
      </dsp:nvSpPr>
      <dsp:spPr>
        <a:xfrm>
          <a:off x="3349" y="1357703"/>
          <a:ext cx="2246620" cy="3442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Base dataset: </a:t>
          </a:r>
          <a:r>
            <a:rPr lang="en-US" sz="1800" kern="1200" dirty="0" err="1"/>
            <a:t>Winobias</a:t>
          </a:r>
          <a:r>
            <a:rPr lang="en-US" sz="1800" kern="1200" dirty="0"/>
            <a:t> Dataset</a:t>
          </a:r>
        </a:p>
        <a:p>
          <a:pPr marL="171450" lvl="1" indent="-171450" algn="l" defTabSz="800100">
            <a:lnSpc>
              <a:spcPct val="90000"/>
            </a:lnSpc>
            <a:spcBef>
              <a:spcPct val="0"/>
            </a:spcBef>
            <a:spcAft>
              <a:spcPct val="15000"/>
            </a:spcAft>
            <a:buChar char="•"/>
          </a:pPr>
          <a:r>
            <a:rPr lang="en-US" sz="1800" kern="1200" dirty="0"/>
            <a:t>Preprocess the sentences for use with word embeddings</a:t>
          </a:r>
        </a:p>
      </dsp:txBody>
      <dsp:txXfrm>
        <a:off x="3349" y="1357703"/>
        <a:ext cx="2246620" cy="3442543"/>
      </dsp:txXfrm>
    </dsp:sp>
    <dsp:sp modelId="{B0BC3471-D5CB-40A0-A885-D0952CC5DBCC}">
      <dsp:nvSpPr>
        <dsp:cNvPr id="0" name=""/>
        <dsp:cNvSpPr/>
      </dsp:nvSpPr>
      <dsp:spPr>
        <a:xfrm>
          <a:off x="2595624" y="203453"/>
          <a:ext cx="2808275" cy="102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Analyzing the Features used for the metric Creation.</a:t>
          </a:r>
        </a:p>
      </dsp:txBody>
      <dsp:txXfrm>
        <a:off x="3108624" y="203453"/>
        <a:ext cx="1782275" cy="1026000"/>
      </dsp:txXfrm>
    </dsp:sp>
    <dsp:sp modelId="{08C45126-A888-443E-9702-39B26ED82EA4}">
      <dsp:nvSpPr>
        <dsp:cNvPr id="0" name=""/>
        <dsp:cNvSpPr/>
      </dsp:nvSpPr>
      <dsp:spPr>
        <a:xfrm>
          <a:off x="2595624" y="1357703"/>
          <a:ext cx="2246620" cy="3442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Get the Contextual Embeddings Using a list of occupations and pronouns and embeddings get the cosine similarity</a:t>
          </a:r>
        </a:p>
        <a:p>
          <a:pPr marL="171450" lvl="1" indent="-171450" algn="l" defTabSz="711200">
            <a:lnSpc>
              <a:spcPct val="90000"/>
            </a:lnSpc>
            <a:spcBef>
              <a:spcPct val="0"/>
            </a:spcBef>
            <a:spcAft>
              <a:spcPct val="15000"/>
            </a:spcAft>
            <a:buChar char="•"/>
          </a:pPr>
          <a:r>
            <a:rPr lang="en-US" sz="1600" kern="1200" dirty="0"/>
            <a:t> Get the Cosine Similarity values using pronouns and occupations</a:t>
          </a:r>
        </a:p>
        <a:p>
          <a:pPr marL="171450" lvl="1" indent="-171450" algn="l" defTabSz="711200">
            <a:lnSpc>
              <a:spcPct val="90000"/>
            </a:lnSpc>
            <a:spcBef>
              <a:spcPct val="0"/>
            </a:spcBef>
            <a:spcAft>
              <a:spcPct val="15000"/>
            </a:spcAft>
            <a:buChar char="•"/>
          </a:pPr>
          <a:r>
            <a:rPr lang="en-US" sz="1600" kern="1200" dirty="0"/>
            <a:t>Get PMI values using pronouns and occupations</a:t>
          </a:r>
        </a:p>
      </dsp:txBody>
      <dsp:txXfrm>
        <a:off x="2595624" y="1357703"/>
        <a:ext cx="2246620" cy="3442543"/>
      </dsp:txXfrm>
    </dsp:sp>
    <dsp:sp modelId="{6B450A9C-7D94-4D5D-AC41-932AA9F3F8F2}">
      <dsp:nvSpPr>
        <dsp:cNvPr id="0" name=""/>
        <dsp:cNvSpPr/>
      </dsp:nvSpPr>
      <dsp:spPr>
        <a:xfrm>
          <a:off x="5187899" y="203453"/>
          <a:ext cx="2808275" cy="102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u="none" kern="1200" dirty="0"/>
            <a:t>Generating the equation </a:t>
          </a:r>
          <a:endParaRPr lang="en-US" sz="1600" kern="1200" dirty="0"/>
        </a:p>
      </dsp:txBody>
      <dsp:txXfrm>
        <a:off x="5700899" y="203453"/>
        <a:ext cx="1782275" cy="1026000"/>
      </dsp:txXfrm>
    </dsp:sp>
    <dsp:sp modelId="{0CE561E3-453B-4730-8445-45486BAA947D}">
      <dsp:nvSpPr>
        <dsp:cNvPr id="0" name=""/>
        <dsp:cNvSpPr/>
      </dsp:nvSpPr>
      <dsp:spPr>
        <a:xfrm>
          <a:off x="5488160" y="1282656"/>
          <a:ext cx="2246620" cy="3442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Apply the methodology to other Models.</a:t>
          </a: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t>Identify and quantify the relationships between these factors and potential bias in contextual embeddings.</a:t>
          </a: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t>Identify the Feature Importance.</a:t>
          </a:r>
        </a:p>
      </dsp:txBody>
      <dsp:txXfrm>
        <a:off x="5488160" y="1282656"/>
        <a:ext cx="2246620" cy="3442543"/>
      </dsp:txXfrm>
    </dsp:sp>
    <dsp:sp modelId="{29B9E40B-DE6B-4BE0-8D2C-725BF922A31E}">
      <dsp:nvSpPr>
        <dsp:cNvPr id="0" name=""/>
        <dsp:cNvSpPr/>
      </dsp:nvSpPr>
      <dsp:spPr>
        <a:xfrm>
          <a:off x="7780175" y="203453"/>
          <a:ext cx="2808275" cy="102600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Create a Library containing the measurement</a:t>
          </a:r>
        </a:p>
      </dsp:txBody>
      <dsp:txXfrm>
        <a:off x="8293175" y="203453"/>
        <a:ext cx="1782275" cy="1026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19BD4-A1BB-4C2F-9C10-1E1943C69A1C}">
      <dsp:nvSpPr>
        <dsp:cNvPr id="0" name=""/>
        <dsp:cNvSpPr/>
      </dsp:nvSpPr>
      <dsp:spPr>
        <a:xfrm>
          <a:off x="2181" y="1616664"/>
          <a:ext cx="3285921" cy="1851881"/>
        </a:xfrm>
        <a:prstGeom prst="chevron">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 Data Pre-processing .</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928122" y="1616664"/>
        <a:ext cx="1434040" cy="1851881"/>
      </dsp:txXfrm>
    </dsp:sp>
    <dsp:sp modelId="{F2A9C5BD-7002-4C33-AAB2-DFF5E6A36E2B}">
      <dsp:nvSpPr>
        <dsp:cNvPr id="0" name=""/>
        <dsp:cNvSpPr/>
      </dsp:nvSpPr>
      <dsp:spPr>
        <a:xfrm>
          <a:off x="3036152" y="1640614"/>
          <a:ext cx="3370904" cy="1803980"/>
        </a:xfrm>
        <a:prstGeom prst="chevron">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Analyzing the Features used for the metric Creation.</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3938142" y="1640614"/>
        <a:ext cx="1566924" cy="1803980"/>
      </dsp:txXfrm>
    </dsp:sp>
    <dsp:sp modelId="{457EBA05-5D90-45A9-BCFB-07808813338D}">
      <dsp:nvSpPr>
        <dsp:cNvPr id="0" name=""/>
        <dsp:cNvSpPr/>
      </dsp:nvSpPr>
      <dsp:spPr>
        <a:xfrm>
          <a:off x="6135866" y="1592764"/>
          <a:ext cx="2942386" cy="1860014"/>
        </a:xfrm>
        <a:prstGeom prst="chevron">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u="none" kern="1200" dirty="0">
              <a:solidFill>
                <a:schemeClr val="tx1"/>
              </a:solidFill>
            </a:rPr>
            <a:t>Generating the equation 7</a:t>
          </a:r>
          <a:r>
            <a:rPr lang="en-US" sz="2000" b="1" u="none" kern="1200" dirty="0">
              <a:solidFill>
                <a:srgbClr val="FF0000"/>
              </a:solidFill>
            </a:rPr>
            <a:t>5%</a:t>
          </a:r>
          <a:endParaRPr lang="en-US" sz="2000" b="1" kern="1200" dirty="0">
            <a:solidFill>
              <a:srgbClr val="FF0000"/>
            </a:solidFill>
          </a:endParaRPr>
        </a:p>
      </dsp:txBody>
      <dsp:txXfrm>
        <a:off x="7065873" y="1592764"/>
        <a:ext cx="1082372" cy="1860014"/>
      </dsp:txXfrm>
    </dsp:sp>
    <dsp:sp modelId="{3E3BDBED-B3B0-4D07-85F3-F13F2FE958BD}">
      <dsp:nvSpPr>
        <dsp:cNvPr id="0" name=""/>
        <dsp:cNvSpPr/>
      </dsp:nvSpPr>
      <dsp:spPr>
        <a:xfrm>
          <a:off x="8845540" y="1956737"/>
          <a:ext cx="2734677" cy="1171734"/>
        </a:xfrm>
        <a:prstGeom prst="chevron">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Create a Library containing the measurement</a:t>
          </a:r>
        </a:p>
        <a:p>
          <a:pPr marL="0" lvl="0" indent="0" algn="ctr" defTabSz="711200">
            <a:lnSpc>
              <a:spcPct val="90000"/>
            </a:lnSpc>
            <a:spcBef>
              <a:spcPct val="0"/>
            </a:spcBef>
            <a:spcAft>
              <a:spcPct val="35000"/>
            </a:spcAft>
            <a:buNone/>
          </a:pPr>
          <a:r>
            <a:rPr lang="en-US" sz="1600" b="1" kern="1200" dirty="0">
              <a:solidFill>
                <a:srgbClr val="FF0000"/>
              </a:solidFill>
            </a:rPr>
            <a:t>0%</a:t>
          </a:r>
        </a:p>
      </dsp:txBody>
      <dsp:txXfrm>
        <a:off x="9431407" y="1956737"/>
        <a:ext cx="1562943" cy="11717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25AC4-C49D-4DC6-8FE4-194C26E4210C}">
      <dsp:nvSpPr>
        <dsp:cNvPr id="0" name=""/>
        <dsp:cNvSpPr/>
      </dsp:nvSpPr>
      <dsp:spPr>
        <a:xfrm>
          <a:off x="3747" y="681759"/>
          <a:ext cx="1922338" cy="76893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i="0" kern="1200" baseline="0"/>
            <a:t>1.Select UCF101Diving Category</a:t>
          </a:r>
          <a:endParaRPr lang="en-US" sz="1200" kern="1200"/>
        </a:p>
      </dsp:txBody>
      <dsp:txXfrm>
        <a:off x="388215" y="681759"/>
        <a:ext cx="1153403" cy="768935"/>
      </dsp:txXfrm>
    </dsp:sp>
    <dsp:sp modelId="{96890EE2-AB4D-473A-BBDE-9FCD48D52387}">
      <dsp:nvSpPr>
        <dsp:cNvPr id="0" name=""/>
        <dsp:cNvSpPr/>
      </dsp:nvSpPr>
      <dsp:spPr>
        <a:xfrm>
          <a:off x="1676181" y="747119"/>
          <a:ext cx="1595540" cy="63821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0" i="0" kern="1200" baseline="0"/>
            <a:t>Ensure gender annotations are available </a:t>
          </a:r>
          <a:endParaRPr lang="en-US" sz="700" kern="1200"/>
        </a:p>
      </dsp:txBody>
      <dsp:txXfrm>
        <a:off x="1995289" y="747119"/>
        <a:ext cx="957324" cy="638216"/>
      </dsp:txXfrm>
    </dsp:sp>
    <dsp:sp modelId="{CB9E1254-CCC4-4375-AD69-2C594F9A042E}">
      <dsp:nvSpPr>
        <dsp:cNvPr id="0" name=""/>
        <dsp:cNvSpPr/>
      </dsp:nvSpPr>
      <dsp:spPr>
        <a:xfrm>
          <a:off x="3048346" y="747119"/>
          <a:ext cx="1595540" cy="63821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0" i="0" kern="1200" baseline="0"/>
            <a:t>Perform data cleaning and standardization </a:t>
          </a:r>
          <a:endParaRPr lang="en-US" sz="700" kern="1200"/>
        </a:p>
      </dsp:txBody>
      <dsp:txXfrm>
        <a:off x="3367454" y="747119"/>
        <a:ext cx="957324" cy="638216"/>
      </dsp:txXfrm>
    </dsp:sp>
    <dsp:sp modelId="{0F0A0845-6900-4E8F-BB12-8EF368CE826A}">
      <dsp:nvSpPr>
        <dsp:cNvPr id="0" name=""/>
        <dsp:cNvSpPr/>
      </dsp:nvSpPr>
      <dsp:spPr>
        <a:xfrm>
          <a:off x="3747" y="1558345"/>
          <a:ext cx="1922338" cy="76893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a:t>2.</a:t>
          </a:r>
          <a:r>
            <a:rPr lang="en-US" sz="1200" b="1" i="0" kern="1200" baseline="0"/>
            <a:t> Extract Scene &amp; Motion Features</a:t>
          </a:r>
          <a:endParaRPr lang="en-US" sz="1200" kern="1200"/>
        </a:p>
      </dsp:txBody>
      <dsp:txXfrm>
        <a:off x="388215" y="1558345"/>
        <a:ext cx="1153403" cy="768935"/>
      </dsp:txXfrm>
    </dsp:sp>
    <dsp:sp modelId="{89CE0D54-B600-41E1-ADA5-AD92D18D560F}">
      <dsp:nvSpPr>
        <dsp:cNvPr id="0" name=""/>
        <dsp:cNvSpPr/>
      </dsp:nvSpPr>
      <dsp:spPr>
        <a:xfrm>
          <a:off x="1676181" y="1623705"/>
          <a:ext cx="1595540" cy="63821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t" anchorCtr="0">
          <a:noAutofit/>
        </a:bodyPr>
        <a:lstStyle/>
        <a:p>
          <a:pPr marL="0" lvl="0" indent="0" algn="l" defTabSz="311150">
            <a:lnSpc>
              <a:spcPct val="90000"/>
            </a:lnSpc>
            <a:spcBef>
              <a:spcPct val="0"/>
            </a:spcBef>
            <a:spcAft>
              <a:spcPct val="35000"/>
            </a:spcAft>
            <a:buNone/>
          </a:pPr>
          <a:r>
            <a:rPr lang="en-US" sz="700" b="1" i="0" kern="1200" baseline="0"/>
            <a:t>Scene Analysis</a:t>
          </a:r>
          <a:r>
            <a:rPr lang="en-US" sz="700" b="0" i="0" kern="1200" baseline="0"/>
            <a:t> </a:t>
          </a:r>
          <a:endParaRPr lang="en-US" sz="700" kern="1200"/>
        </a:p>
        <a:p>
          <a:pPr marL="57150" lvl="1" indent="-57150" algn="l" defTabSz="222250">
            <a:lnSpc>
              <a:spcPct val="90000"/>
            </a:lnSpc>
            <a:spcBef>
              <a:spcPct val="0"/>
            </a:spcBef>
            <a:spcAft>
              <a:spcPct val="15000"/>
            </a:spcAft>
            <a:buChar char="•"/>
          </a:pPr>
          <a:r>
            <a:rPr lang="en-US" sz="500" b="0" i="0" kern="1200" baseline="0"/>
            <a:t>Use CLIP Model for scene embeddings </a:t>
          </a:r>
          <a:endParaRPr lang="en-US" sz="500" kern="1200"/>
        </a:p>
        <a:p>
          <a:pPr marL="57150" lvl="1" indent="-57150" algn="l" defTabSz="222250">
            <a:lnSpc>
              <a:spcPct val="90000"/>
            </a:lnSpc>
            <a:spcBef>
              <a:spcPct val="0"/>
            </a:spcBef>
            <a:spcAft>
              <a:spcPct val="15000"/>
            </a:spcAft>
            <a:buChar char="•"/>
          </a:pPr>
          <a:r>
            <a:rPr lang="en-US" sz="500" b="0" i="0" kern="1200" baseline="0"/>
            <a:t>Reduce dimensions using PCA </a:t>
          </a:r>
          <a:endParaRPr lang="en-US" sz="500" kern="1200"/>
        </a:p>
        <a:p>
          <a:pPr marL="57150" lvl="1" indent="-57150" algn="l" defTabSz="222250">
            <a:lnSpc>
              <a:spcPct val="90000"/>
            </a:lnSpc>
            <a:spcBef>
              <a:spcPct val="0"/>
            </a:spcBef>
            <a:spcAft>
              <a:spcPct val="15000"/>
            </a:spcAft>
            <a:buChar char="•"/>
          </a:pPr>
          <a:r>
            <a:rPr lang="en-US" sz="500" b="0" i="0" kern="1200" baseline="0"/>
            <a:t>Apply Clustering (K-Means, GMM) </a:t>
          </a:r>
          <a:endParaRPr lang="en-US" sz="500" kern="1200"/>
        </a:p>
      </dsp:txBody>
      <dsp:txXfrm>
        <a:off x="1995289" y="1623705"/>
        <a:ext cx="957324" cy="638216"/>
      </dsp:txXfrm>
    </dsp:sp>
    <dsp:sp modelId="{BE6E3E14-FA03-4281-A733-A80F39FABEC5}">
      <dsp:nvSpPr>
        <dsp:cNvPr id="0" name=""/>
        <dsp:cNvSpPr/>
      </dsp:nvSpPr>
      <dsp:spPr>
        <a:xfrm>
          <a:off x="3048346" y="1623705"/>
          <a:ext cx="1595540" cy="63821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t" anchorCtr="0">
          <a:noAutofit/>
        </a:bodyPr>
        <a:lstStyle/>
        <a:p>
          <a:pPr marL="0" lvl="0" indent="0" algn="l" defTabSz="311150">
            <a:lnSpc>
              <a:spcPct val="90000"/>
            </a:lnSpc>
            <a:spcBef>
              <a:spcPct val="0"/>
            </a:spcBef>
            <a:spcAft>
              <a:spcPct val="35000"/>
            </a:spcAft>
            <a:buNone/>
          </a:pPr>
          <a:r>
            <a:rPr lang="en-US" sz="700" b="1" i="0" kern="1200" baseline="0"/>
            <a:t>Motion Analysis</a:t>
          </a:r>
          <a:r>
            <a:rPr lang="en-US" sz="700" b="0" i="0" kern="1200" baseline="0"/>
            <a:t> </a:t>
          </a:r>
          <a:endParaRPr lang="en-US" sz="700" kern="1200"/>
        </a:p>
        <a:p>
          <a:pPr marL="57150" lvl="1" indent="-57150" algn="l" defTabSz="222250">
            <a:lnSpc>
              <a:spcPct val="90000"/>
            </a:lnSpc>
            <a:spcBef>
              <a:spcPct val="0"/>
            </a:spcBef>
            <a:spcAft>
              <a:spcPct val="15000"/>
            </a:spcAft>
            <a:buChar char="•"/>
          </a:pPr>
          <a:r>
            <a:rPr lang="en-US" sz="500" b="0" i="0" kern="1200" baseline="0"/>
            <a:t>Compute Avg. Speed per Second </a:t>
          </a:r>
          <a:endParaRPr lang="en-US" sz="500" kern="1200"/>
        </a:p>
        <a:p>
          <a:pPr marL="57150" lvl="1" indent="-57150" algn="l" defTabSz="222250">
            <a:lnSpc>
              <a:spcPct val="90000"/>
            </a:lnSpc>
            <a:spcBef>
              <a:spcPct val="0"/>
            </a:spcBef>
            <a:spcAft>
              <a:spcPct val="15000"/>
            </a:spcAft>
            <a:buChar char="•"/>
          </a:pPr>
          <a:r>
            <a:rPr lang="en-US" sz="500" b="0" i="0" kern="1200" baseline="0"/>
            <a:t>Compute Trajectory Complexity per Second </a:t>
          </a:r>
          <a:endParaRPr lang="en-US" sz="500" kern="1200"/>
        </a:p>
      </dsp:txBody>
      <dsp:txXfrm>
        <a:off x="3367454" y="1623705"/>
        <a:ext cx="957324" cy="638216"/>
      </dsp:txXfrm>
    </dsp:sp>
    <dsp:sp modelId="{0164202A-0F45-4B31-89E8-8C5A6ED1FFBF}">
      <dsp:nvSpPr>
        <dsp:cNvPr id="0" name=""/>
        <dsp:cNvSpPr/>
      </dsp:nvSpPr>
      <dsp:spPr>
        <a:xfrm>
          <a:off x="3747" y="2434932"/>
          <a:ext cx="1922338" cy="76893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a:t>3.</a:t>
          </a:r>
          <a:r>
            <a:rPr lang="en-US" sz="1200" b="1" i="0" kern="1200" baseline="0"/>
            <a:t> Feature Importance for Gender Classification</a:t>
          </a:r>
          <a:endParaRPr lang="en-US" sz="1200" kern="1200"/>
        </a:p>
      </dsp:txBody>
      <dsp:txXfrm>
        <a:off x="388215" y="2434932"/>
        <a:ext cx="1153403" cy="768935"/>
      </dsp:txXfrm>
    </dsp:sp>
    <dsp:sp modelId="{57D175F6-2E33-44FD-A467-DBED40C47E64}">
      <dsp:nvSpPr>
        <dsp:cNvPr id="0" name=""/>
        <dsp:cNvSpPr/>
      </dsp:nvSpPr>
      <dsp:spPr>
        <a:xfrm>
          <a:off x="1676181" y="2500291"/>
          <a:ext cx="1595540" cy="63821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0" i="0" kern="1200" baseline="0"/>
            <a:t>Train Random Forest &amp; XGBoost classifiers </a:t>
          </a:r>
          <a:endParaRPr lang="en-US" sz="700" kern="1200"/>
        </a:p>
      </dsp:txBody>
      <dsp:txXfrm>
        <a:off x="1995289" y="2500291"/>
        <a:ext cx="957324" cy="638216"/>
      </dsp:txXfrm>
    </dsp:sp>
    <dsp:sp modelId="{434F307B-2A15-40E0-B22F-B15E9A7EBDFB}">
      <dsp:nvSpPr>
        <dsp:cNvPr id="0" name=""/>
        <dsp:cNvSpPr/>
      </dsp:nvSpPr>
      <dsp:spPr>
        <a:xfrm>
          <a:off x="3048346" y="2500291"/>
          <a:ext cx="1595540" cy="63821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0" i="0" kern="1200" baseline="0"/>
            <a:t>Use SHAP values to analyze bias-contributing features </a:t>
          </a:r>
          <a:endParaRPr lang="en-US" sz="700" kern="1200"/>
        </a:p>
      </dsp:txBody>
      <dsp:txXfrm>
        <a:off x="3367454" y="2500291"/>
        <a:ext cx="957324" cy="638216"/>
      </dsp:txXfrm>
    </dsp:sp>
    <dsp:sp modelId="{4DD01C5D-B56F-465F-BC47-8F9DEA4C0171}">
      <dsp:nvSpPr>
        <dsp:cNvPr id="0" name=""/>
        <dsp:cNvSpPr/>
      </dsp:nvSpPr>
      <dsp:spPr>
        <a:xfrm>
          <a:off x="3747" y="3311518"/>
          <a:ext cx="1922338" cy="76893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a:t>4.</a:t>
          </a:r>
          <a:r>
            <a:rPr lang="en-US" sz="1200" b="1" i="0" kern="1200" baseline="0"/>
            <a:t> Developing the Background Scene Bias Metric</a:t>
          </a:r>
          <a:endParaRPr lang="en-US" sz="1200" kern="1200"/>
        </a:p>
      </dsp:txBody>
      <dsp:txXfrm>
        <a:off x="388215" y="3311518"/>
        <a:ext cx="1153403" cy="768935"/>
      </dsp:txXfrm>
    </dsp:sp>
    <dsp:sp modelId="{CDB02A6A-2007-4B59-83A4-1400C6D27F2F}">
      <dsp:nvSpPr>
        <dsp:cNvPr id="0" name=""/>
        <dsp:cNvSpPr/>
      </dsp:nvSpPr>
      <dsp:spPr>
        <a:xfrm>
          <a:off x="1676181" y="3376878"/>
          <a:ext cx="1595540" cy="63821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0" i="0" kern="1200" baseline="0"/>
            <a:t>Define Bias Score Equation </a:t>
          </a:r>
          <a:endParaRPr lang="en-US" sz="700" kern="1200"/>
        </a:p>
      </dsp:txBody>
      <dsp:txXfrm>
        <a:off x="1995289" y="3376878"/>
        <a:ext cx="957324" cy="638216"/>
      </dsp:txXfrm>
    </dsp:sp>
    <dsp:sp modelId="{659335AB-6539-41FE-B5C0-58FB4BEDFEB8}">
      <dsp:nvSpPr>
        <dsp:cNvPr id="0" name=""/>
        <dsp:cNvSpPr/>
      </dsp:nvSpPr>
      <dsp:spPr>
        <a:xfrm>
          <a:off x="3048346" y="3376878"/>
          <a:ext cx="1595540" cy="63821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0" i="0" kern="1200" baseline="0"/>
            <a:t>Compute Male/Female Ratios in each cluster </a:t>
          </a:r>
          <a:endParaRPr lang="en-US" sz="700" kern="1200"/>
        </a:p>
      </dsp:txBody>
      <dsp:txXfrm>
        <a:off x="3367454" y="3376878"/>
        <a:ext cx="957324" cy="638216"/>
      </dsp:txXfrm>
    </dsp:sp>
    <dsp:sp modelId="{FB66398E-91CE-4DEA-980B-B20516D4298B}">
      <dsp:nvSpPr>
        <dsp:cNvPr id="0" name=""/>
        <dsp:cNvSpPr/>
      </dsp:nvSpPr>
      <dsp:spPr>
        <a:xfrm>
          <a:off x="4420511" y="3376878"/>
          <a:ext cx="1595540" cy="63821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0" i="0" kern="1200" baseline="0"/>
            <a:t>Weight clusters based on video distribution </a:t>
          </a:r>
          <a:endParaRPr lang="en-US" sz="700" kern="1200"/>
        </a:p>
      </dsp:txBody>
      <dsp:txXfrm>
        <a:off x="4739619" y="3376878"/>
        <a:ext cx="957324" cy="638216"/>
      </dsp:txXfrm>
    </dsp:sp>
    <dsp:sp modelId="{FA83D794-00E3-4B6D-BBB2-002B10A3E855}">
      <dsp:nvSpPr>
        <dsp:cNvPr id="0" name=""/>
        <dsp:cNvSpPr/>
      </dsp:nvSpPr>
      <dsp:spPr>
        <a:xfrm>
          <a:off x="3747" y="4188104"/>
          <a:ext cx="1922338" cy="76893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a:t>5.</a:t>
          </a:r>
          <a:r>
            <a:rPr lang="en-US" sz="1200" b="1" i="0" kern="1200" baseline="0"/>
            <a:t> Bias Score Interpretation &amp; Validation</a:t>
          </a:r>
          <a:endParaRPr lang="en-US" sz="1200" kern="1200"/>
        </a:p>
      </dsp:txBody>
      <dsp:txXfrm>
        <a:off x="388215" y="4188104"/>
        <a:ext cx="1153403" cy="76893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360123"/>
          <a:ext cx="11468100" cy="377055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90052" tIns="437388" rIns="890052" bIns="170688"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Hara et al., 2023 ,  </a:t>
          </a:r>
          <a:r>
            <a:rPr lang="en-US" sz="2400" i="1" kern="1200" dirty="0"/>
            <a:t>"Rethinking Training Data for Mitigating Representation Biases in Action Recognition“. </a:t>
          </a:r>
          <a:endParaRPr lang="en-US" sz="2400" kern="1200" dirty="0"/>
        </a:p>
        <a:p>
          <a:pPr marL="228600" lvl="1" indent="-228600" algn="l" defTabSz="1066800">
            <a:lnSpc>
              <a:spcPct val="90000"/>
            </a:lnSpc>
            <a:spcBef>
              <a:spcPct val="0"/>
            </a:spcBef>
            <a:spcAft>
              <a:spcPct val="15000"/>
            </a:spcAft>
            <a:buFont typeface="Wingdings" panose="05000000000000000000" pitchFamily="2" charset="2"/>
            <a:buChar char="Ø"/>
          </a:pPr>
          <a:r>
            <a:rPr lang="en-US" sz="2400" i="1" kern="1200" dirty="0"/>
            <a:t> Representation Bias Metric(RBM)</a:t>
          </a:r>
          <a:endParaRPr lang="en-US" sz="2400" kern="1200" dirty="0"/>
        </a:p>
        <a:p>
          <a:pPr marL="228600" lvl="1" indent="-228600" algn="l" defTabSz="1066800">
            <a:lnSpc>
              <a:spcPct val="90000"/>
            </a:lnSpc>
            <a:spcBef>
              <a:spcPct val="0"/>
            </a:spcBef>
            <a:spcAft>
              <a:spcPct val="15000"/>
            </a:spcAft>
            <a:buChar char="•"/>
          </a:pPr>
          <a:r>
            <a:rPr lang="en-US" sz="2400" b="1" kern="1200" dirty="0"/>
            <a:t>Sophia Harrison et al., 2023,</a:t>
          </a:r>
          <a:r>
            <a:rPr lang="en-US" sz="2400" kern="1200" dirty="0"/>
            <a:t> </a:t>
          </a:r>
          <a:r>
            <a:rPr lang="en-US" sz="2400" i="1" kern="1200" dirty="0"/>
            <a:t>"Run Like a Girl! Sports-Related Gender Bias in Language and Vision"</a:t>
          </a:r>
        </a:p>
        <a:p>
          <a:pPr marL="228600" lvl="1" indent="-228600" algn="l" defTabSz="1066800">
            <a:lnSpc>
              <a:spcPct val="90000"/>
            </a:lnSpc>
            <a:spcBef>
              <a:spcPct val="0"/>
            </a:spcBef>
            <a:spcAft>
              <a:spcPct val="15000"/>
            </a:spcAft>
            <a:buChar char="•"/>
          </a:pPr>
          <a:r>
            <a:rPr lang="en-US" sz="2400" b="1" kern="1200" dirty="0"/>
            <a:t>Gizem </a:t>
          </a:r>
          <a:r>
            <a:rPr lang="en-US" sz="2400" b="1" kern="1200" dirty="0" err="1"/>
            <a:t>Gezici</a:t>
          </a:r>
          <a:r>
            <a:rPr lang="en-US" sz="2400" b="1" kern="1200" dirty="0"/>
            <a:t> and </a:t>
          </a:r>
          <a:r>
            <a:rPr lang="en-US" sz="2400" b="1" kern="1200" dirty="0" err="1"/>
            <a:t>Yucel</a:t>
          </a:r>
          <a:r>
            <a:rPr lang="en-US" sz="2400" b="1" kern="1200" dirty="0"/>
            <a:t> </a:t>
          </a:r>
          <a:r>
            <a:rPr lang="en-US" sz="2400" b="1" kern="1200" dirty="0" err="1"/>
            <a:t>Saygin</a:t>
          </a:r>
          <a:r>
            <a:rPr lang="en-US" sz="2400" b="1" kern="1200" dirty="0"/>
            <a:t>, 2022</a:t>
          </a:r>
          <a:r>
            <a:rPr lang="en-US" sz="2400" i="1" kern="1200" dirty="0"/>
            <a:t>"Measuring Gender Bias in Educational Videos: A Case Study on YouTube"</a:t>
          </a:r>
        </a:p>
        <a:p>
          <a:pPr marL="228600" lvl="1" indent="-228600" algn="l" defTabSz="1066800">
            <a:lnSpc>
              <a:spcPct val="90000"/>
            </a:lnSpc>
            <a:spcBef>
              <a:spcPct val="0"/>
            </a:spcBef>
            <a:spcAft>
              <a:spcPct val="15000"/>
            </a:spcAft>
            <a:buFont typeface="Wingdings" panose="05000000000000000000" pitchFamily="2" charset="2"/>
            <a:buChar char="Ø"/>
          </a:pPr>
          <a:r>
            <a:rPr lang="en-US" sz="2400" i="1" kern="1200" dirty="0"/>
            <a:t>Representation Bias</a:t>
          </a:r>
          <a:r>
            <a:rPr lang="en-US" sz="2400" kern="1200" dirty="0"/>
            <a:t>(</a:t>
          </a:r>
          <a:r>
            <a:rPr lang="el-GR" sz="2400" kern="1200" dirty="0"/>
            <a:t>Δ</a:t>
          </a:r>
          <a:r>
            <a:rPr lang="en-US" sz="2400" kern="1200" dirty="0"/>
            <a:t>R)</a:t>
          </a:r>
          <a:endParaRPr lang="en-US" sz="2400" i="1" kern="1200" dirty="0"/>
        </a:p>
        <a:p>
          <a:pPr marL="228600" lvl="1" indent="-228600" algn="l" defTabSz="1066800">
            <a:lnSpc>
              <a:spcPct val="90000"/>
            </a:lnSpc>
            <a:spcBef>
              <a:spcPct val="0"/>
            </a:spcBef>
            <a:spcAft>
              <a:spcPct val="15000"/>
            </a:spcAft>
            <a:buChar char="•"/>
          </a:pPr>
          <a:endParaRPr lang="en-US" sz="2400" i="1" kern="1200" dirty="0"/>
        </a:p>
      </dsp:txBody>
      <dsp:txXfrm>
        <a:off x="0" y="360123"/>
        <a:ext cx="11468100" cy="3770550"/>
      </dsp:txXfrm>
    </dsp:sp>
    <dsp:sp modelId="{9A6378AD-CA4E-4BC6-B65F-6535B496E35D}">
      <dsp:nvSpPr>
        <dsp:cNvPr id="0" name=""/>
        <dsp:cNvSpPr/>
      </dsp:nvSpPr>
      <dsp:spPr>
        <a:xfrm>
          <a:off x="573405" y="25081"/>
          <a:ext cx="8027670" cy="61992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303427" tIns="0" rIns="303427" bIns="0" numCol="1" spcCol="1270" anchor="ctr" anchorCtr="0">
          <a:noAutofit/>
        </a:bodyPr>
        <a:lstStyle/>
        <a:p>
          <a:pPr marL="0" lvl="0" indent="0" algn="l" defTabSz="1244600">
            <a:lnSpc>
              <a:spcPct val="90000"/>
            </a:lnSpc>
            <a:spcBef>
              <a:spcPct val="0"/>
            </a:spcBef>
            <a:spcAft>
              <a:spcPct val="35000"/>
            </a:spcAft>
            <a:buNone/>
          </a:pPr>
          <a:r>
            <a:rPr lang="en-US" sz="2800" kern="1200" dirty="0"/>
            <a:t>Gender Bias in Video Datasets:</a:t>
          </a:r>
        </a:p>
      </dsp:txBody>
      <dsp:txXfrm>
        <a:off x="603667" y="55343"/>
        <a:ext cx="7967146"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718687"/>
          <a:ext cx="11353800" cy="13041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1181" tIns="479044" rIns="881181" bIns="163576" numCol="1" spcCol="1270" anchor="t" anchorCtr="0">
          <a:noAutofit/>
        </a:bodyPr>
        <a:lstStyle/>
        <a:p>
          <a:pPr marL="228600" lvl="1" indent="-228600" algn="l" defTabSz="1022350">
            <a:lnSpc>
              <a:spcPct val="90000"/>
            </a:lnSpc>
            <a:spcBef>
              <a:spcPct val="0"/>
            </a:spcBef>
            <a:spcAft>
              <a:spcPct val="15000"/>
            </a:spcAft>
            <a:buChar char="•"/>
          </a:pPr>
          <a:r>
            <a:rPr lang="en-US" sz="2300" b="0" i="1" u="none" strike="noStrike" kern="1200" baseline="0" dirty="0">
              <a:latin typeface="NimbusRomNo9L-ReguItal"/>
            </a:rPr>
            <a:t>Andrew Bailey, Mark D. </a:t>
          </a:r>
          <a:r>
            <a:rPr lang="en-US" sz="2300" b="0" i="1" u="none" strike="noStrike" kern="1200" baseline="0" dirty="0" err="1">
              <a:latin typeface="NimbusRomNo9L-ReguItal"/>
            </a:rPr>
            <a:t>Plumbley</a:t>
          </a:r>
          <a:r>
            <a:rPr lang="en-US" sz="2300" b="1" i="0" u="none" strike="noStrike" kern="1200" baseline="0" dirty="0">
              <a:latin typeface="TimesNewRomanPS-BoldMT"/>
            </a:rPr>
            <a:t>, 2021 , “</a:t>
          </a:r>
          <a:r>
            <a:rPr lang="en-US" sz="2300" b="0" i="0" u="none" strike="noStrike" kern="1200" baseline="0" dirty="0">
              <a:latin typeface="NimbusRomNo9L-Medi"/>
            </a:rPr>
            <a:t>Gender Bias in Depression Detection Using Audio Features</a:t>
          </a:r>
          <a:r>
            <a:rPr lang="en-US" sz="2300" b="1" i="0" u="none" strike="noStrike" kern="1200" baseline="0" dirty="0">
              <a:latin typeface="TimesNewRomanPS-BoldMT"/>
            </a:rPr>
            <a:t>”</a:t>
          </a:r>
          <a:endParaRPr lang="en-US" sz="2300" kern="1200" dirty="0"/>
        </a:p>
      </dsp:txBody>
      <dsp:txXfrm>
        <a:off x="0" y="718687"/>
        <a:ext cx="11353800" cy="1304100"/>
      </dsp:txXfrm>
    </dsp:sp>
    <dsp:sp modelId="{9A6378AD-CA4E-4BC6-B65F-6535B496E35D}">
      <dsp:nvSpPr>
        <dsp:cNvPr id="0" name=""/>
        <dsp:cNvSpPr/>
      </dsp:nvSpPr>
      <dsp:spPr>
        <a:xfrm>
          <a:off x="567690" y="379207"/>
          <a:ext cx="7947660" cy="67896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300403" tIns="0" rIns="300403" bIns="0" numCol="1" spcCol="1270" anchor="ctr" anchorCtr="0">
          <a:noAutofit/>
        </a:bodyPr>
        <a:lstStyle/>
        <a:p>
          <a:pPr marL="0" lvl="0" indent="0" algn="l" defTabSz="1022350">
            <a:lnSpc>
              <a:spcPct val="90000"/>
            </a:lnSpc>
            <a:spcBef>
              <a:spcPct val="0"/>
            </a:spcBef>
            <a:spcAft>
              <a:spcPct val="35000"/>
            </a:spcAft>
            <a:buNone/>
          </a:pPr>
          <a:r>
            <a:rPr lang="en-US" sz="2300" kern="1200"/>
            <a:t>Class Imbalance </a:t>
          </a:r>
          <a:endParaRPr lang="en-US" sz="2300" kern="1200" dirty="0"/>
        </a:p>
      </dsp:txBody>
      <dsp:txXfrm>
        <a:off x="600834" y="412351"/>
        <a:ext cx="7881372" cy="612672"/>
      </dsp:txXfrm>
    </dsp:sp>
    <dsp:sp modelId="{435FF7A3-9C9D-46B3-9382-47C8B67C3423}">
      <dsp:nvSpPr>
        <dsp:cNvPr id="0" name=""/>
        <dsp:cNvSpPr/>
      </dsp:nvSpPr>
      <dsp:spPr>
        <a:xfrm>
          <a:off x="0" y="2486467"/>
          <a:ext cx="11353800" cy="1630125"/>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81181" tIns="479044" rIns="881181" bIns="163576" numCol="1" spcCol="1270" anchor="t" anchorCtr="0">
          <a:noAutofit/>
        </a:bodyPr>
        <a:lstStyle/>
        <a:p>
          <a:pPr marL="228600" lvl="1" indent="-228600" algn="l" defTabSz="1022350">
            <a:lnSpc>
              <a:spcPct val="90000"/>
            </a:lnSpc>
            <a:spcBef>
              <a:spcPct val="0"/>
            </a:spcBef>
            <a:spcAft>
              <a:spcPct val="15000"/>
            </a:spcAft>
            <a:buChar char="•"/>
          </a:pPr>
          <a:r>
            <a:rPr lang="en-US" sz="2300" b="0" i="1" u="none" strike="noStrike" kern="1200" baseline="0" dirty="0">
              <a:latin typeface="NimbusRomNo9L-ReguItal"/>
            </a:rPr>
            <a:t>C. </a:t>
          </a:r>
          <a:r>
            <a:rPr lang="en-US" sz="2300" b="0" i="1" u="none" strike="noStrike" kern="1200" baseline="0" dirty="0" err="1">
              <a:latin typeface="NimbusRomNo9L-ReguItal"/>
            </a:rPr>
            <a:t>Sekkat</a:t>
          </a:r>
          <a:r>
            <a:rPr lang="en-US" sz="2300" b="0" i="1" u="none" strike="noStrike" kern="1200" baseline="0" dirty="0">
              <a:latin typeface="NimbusRomNo9L-ReguItal"/>
            </a:rPr>
            <a:t>, F. Leroy, S. </a:t>
          </a:r>
          <a:r>
            <a:rPr lang="en-US" sz="2300" b="0" i="1" u="none" strike="noStrike" kern="1200" baseline="0" dirty="0" err="1">
              <a:latin typeface="NimbusRomNo9L-ReguItal"/>
            </a:rPr>
            <a:t>Mdhaffar</a:t>
          </a:r>
          <a:r>
            <a:rPr lang="en-US" sz="2300" b="0" i="1" u="none" strike="noStrike" kern="1200" baseline="0" dirty="0">
              <a:latin typeface="NimbusRomNo9L-ReguItal"/>
            </a:rPr>
            <a:t> &amp; et al.</a:t>
          </a:r>
          <a:r>
            <a:rPr lang="fr-FR" sz="2300" b="0" i="1" u="none" strike="noStrike" kern="1200" baseline="0" dirty="0">
              <a:latin typeface="NimbusRomNo9L-ReguItal"/>
            </a:rPr>
            <a:t>,</a:t>
          </a:r>
          <a:r>
            <a:rPr lang="en-US" sz="2300" b="1" i="0" u="none" strike="noStrike" kern="1200" baseline="0" dirty="0">
              <a:latin typeface="TimesNewRomanPS-BoldMT"/>
            </a:rPr>
            <a:t> 2024 , “</a:t>
          </a:r>
          <a:r>
            <a:rPr lang="en-US" sz="2300" b="0" i="0" u="none" strike="noStrike" kern="1200" baseline="0" dirty="0">
              <a:latin typeface="NimbusRomNo9L-Medi"/>
            </a:rPr>
            <a:t>Sonos Voice Control Bias Assessment Dataset: A Methodology for Demographic Bias Assessment in Voice Assistants </a:t>
          </a:r>
          <a:r>
            <a:rPr lang="en-US" sz="2300" b="1" i="0" u="none" strike="noStrike" kern="1200" baseline="0" dirty="0">
              <a:latin typeface="TimesNewRomanPS-BoldMT"/>
            </a:rPr>
            <a:t>”.</a:t>
          </a:r>
          <a:endParaRPr lang="en-US" sz="2300" kern="1200" dirty="0"/>
        </a:p>
      </dsp:txBody>
      <dsp:txXfrm>
        <a:off x="0" y="2486467"/>
        <a:ext cx="11353800" cy="1630125"/>
      </dsp:txXfrm>
    </dsp:sp>
    <dsp:sp modelId="{D2C1D0F1-BEAF-46F4-B39E-D250638926E5}">
      <dsp:nvSpPr>
        <dsp:cNvPr id="0" name=""/>
        <dsp:cNvSpPr/>
      </dsp:nvSpPr>
      <dsp:spPr>
        <a:xfrm>
          <a:off x="567690" y="2146987"/>
          <a:ext cx="7947660" cy="67896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300403" tIns="0" rIns="300403" bIns="0" numCol="1" spcCol="1270" anchor="ctr" anchorCtr="0">
          <a:noAutofit/>
        </a:bodyPr>
        <a:lstStyle/>
        <a:p>
          <a:pPr marL="0" lvl="0" indent="0" algn="l" defTabSz="1022350">
            <a:lnSpc>
              <a:spcPct val="90000"/>
            </a:lnSpc>
            <a:spcBef>
              <a:spcPct val="0"/>
            </a:spcBef>
            <a:spcAft>
              <a:spcPct val="35000"/>
            </a:spcAft>
            <a:buNone/>
          </a:pPr>
          <a:r>
            <a:rPr lang="en-US" sz="2300" kern="1200" dirty="0"/>
            <a:t>Statistical Analysis(univariate and multivariate analysis)</a:t>
          </a:r>
        </a:p>
      </dsp:txBody>
      <dsp:txXfrm>
        <a:off x="600834" y="2180131"/>
        <a:ext cx="7881372"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F9CF3-CFA6-497D-8D42-1CF4A0AEDB32}">
      <dsp:nvSpPr>
        <dsp:cNvPr id="0" name=""/>
        <dsp:cNvSpPr/>
      </dsp:nvSpPr>
      <dsp:spPr>
        <a:xfrm>
          <a:off x="3349" y="220096"/>
          <a:ext cx="2808275" cy="1026000"/>
        </a:xfrm>
        <a:prstGeom prst="chevron">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 Data Processing .</a:t>
          </a:r>
        </a:p>
      </dsp:txBody>
      <dsp:txXfrm>
        <a:off x="516349" y="220096"/>
        <a:ext cx="1782275" cy="1026000"/>
      </dsp:txXfrm>
    </dsp:sp>
    <dsp:sp modelId="{19E4356B-67D4-4949-8E58-19096E7D2404}">
      <dsp:nvSpPr>
        <dsp:cNvPr id="0" name=""/>
        <dsp:cNvSpPr/>
      </dsp:nvSpPr>
      <dsp:spPr>
        <a:xfrm>
          <a:off x="3349" y="1374346"/>
          <a:ext cx="2246620" cy="243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Base datasets : </a:t>
          </a:r>
          <a:r>
            <a:rPr lang="en-US" sz="1800" kern="1200" dirty="0" err="1"/>
            <a:t>Librispeech,Multi</a:t>
          </a:r>
          <a:r>
            <a:rPr lang="en-US" sz="1800" kern="1200" dirty="0"/>
            <a:t> lingual </a:t>
          </a:r>
          <a:r>
            <a:rPr lang="en-US" sz="1800" kern="1200" dirty="0" err="1"/>
            <a:t>librispeech</a:t>
          </a:r>
          <a:r>
            <a:rPr lang="en-US" sz="1800" kern="1200" dirty="0"/>
            <a:t> and common voice.</a:t>
          </a:r>
        </a:p>
        <a:p>
          <a:pPr marL="171450" lvl="1" indent="-171450" algn="l" defTabSz="800100">
            <a:lnSpc>
              <a:spcPct val="90000"/>
            </a:lnSpc>
            <a:spcBef>
              <a:spcPct val="0"/>
            </a:spcBef>
            <a:spcAft>
              <a:spcPct val="15000"/>
            </a:spcAft>
            <a:buChar char="•"/>
          </a:pPr>
          <a:r>
            <a:rPr lang="en-US" sz="1800" kern="1200" dirty="0"/>
            <a:t>Convert the </a:t>
          </a:r>
          <a:r>
            <a:rPr lang="en-US" sz="1800" kern="1200" dirty="0" err="1"/>
            <a:t>flac</a:t>
          </a:r>
          <a:r>
            <a:rPr lang="en-US" sz="1800" kern="1200" dirty="0"/>
            <a:t> audios to wave format and map the speaker IDs with the speaker gender.</a:t>
          </a:r>
        </a:p>
      </dsp:txBody>
      <dsp:txXfrm>
        <a:off x="3349" y="1374346"/>
        <a:ext cx="2246620" cy="2431406"/>
      </dsp:txXfrm>
    </dsp:sp>
    <dsp:sp modelId="{B0BC3471-D5CB-40A0-A885-D0952CC5DBCC}">
      <dsp:nvSpPr>
        <dsp:cNvPr id="0" name=""/>
        <dsp:cNvSpPr/>
      </dsp:nvSpPr>
      <dsp:spPr>
        <a:xfrm>
          <a:off x="2595624" y="220096"/>
          <a:ext cx="2808275" cy="1026000"/>
        </a:xfrm>
        <a:prstGeom prst="chevron">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Analyzing the Features used for the metric Creation.</a:t>
          </a:r>
        </a:p>
      </dsp:txBody>
      <dsp:txXfrm>
        <a:off x="3108624" y="220096"/>
        <a:ext cx="1782275" cy="1026000"/>
      </dsp:txXfrm>
    </dsp:sp>
    <dsp:sp modelId="{08C45126-A888-443E-9702-39B26ED82EA4}">
      <dsp:nvSpPr>
        <dsp:cNvPr id="0" name=""/>
        <dsp:cNvSpPr/>
      </dsp:nvSpPr>
      <dsp:spPr>
        <a:xfrm>
          <a:off x="2595624" y="1374346"/>
          <a:ext cx="2246620" cy="243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Get values of :</a:t>
          </a:r>
        </a:p>
        <a:p>
          <a:pPr marL="342900" lvl="2" indent="-171450" algn="l" defTabSz="711200">
            <a:lnSpc>
              <a:spcPct val="90000"/>
            </a:lnSpc>
            <a:spcBef>
              <a:spcPct val="0"/>
            </a:spcBef>
            <a:spcAft>
              <a:spcPct val="15000"/>
            </a:spcAft>
            <a:buChar char="•"/>
          </a:pPr>
          <a:r>
            <a:rPr lang="en-US" sz="1600" kern="1200" dirty="0"/>
            <a:t>Voice activity : Speech time.</a:t>
          </a:r>
        </a:p>
        <a:p>
          <a:pPr marL="342900" lvl="2" indent="-171450" algn="l" defTabSz="711200">
            <a:lnSpc>
              <a:spcPct val="90000"/>
            </a:lnSpc>
            <a:spcBef>
              <a:spcPct val="0"/>
            </a:spcBef>
            <a:spcAft>
              <a:spcPct val="15000"/>
            </a:spcAft>
            <a:buChar char="•"/>
          </a:pPr>
          <a:r>
            <a:rPr lang="en-US" sz="1600" kern="1200" dirty="0"/>
            <a:t> Standard deviation of Amplitude</a:t>
          </a:r>
        </a:p>
        <a:p>
          <a:pPr marL="342900" lvl="2" indent="-171450" algn="l" defTabSz="711200">
            <a:lnSpc>
              <a:spcPct val="90000"/>
            </a:lnSpc>
            <a:spcBef>
              <a:spcPct val="0"/>
            </a:spcBef>
            <a:spcAft>
              <a:spcPct val="15000"/>
            </a:spcAft>
            <a:buChar char="•"/>
          </a:pPr>
          <a:r>
            <a:rPr lang="en-US" sz="1600" kern="1200" dirty="0"/>
            <a:t>Standard deviation of Energy levels</a:t>
          </a:r>
        </a:p>
        <a:p>
          <a:pPr marL="342900" lvl="2" indent="-171450" algn="l" defTabSz="711200">
            <a:lnSpc>
              <a:spcPct val="90000"/>
            </a:lnSpc>
            <a:spcBef>
              <a:spcPct val="0"/>
            </a:spcBef>
            <a:spcAft>
              <a:spcPct val="15000"/>
            </a:spcAft>
            <a:buChar char="•"/>
          </a:pPr>
          <a:r>
            <a:rPr lang="en-US" sz="1600" kern="1200" dirty="0"/>
            <a:t>Standard deviation of Pitch</a:t>
          </a:r>
        </a:p>
      </dsp:txBody>
      <dsp:txXfrm>
        <a:off x="2595624" y="1374346"/>
        <a:ext cx="2246620" cy="2431406"/>
      </dsp:txXfrm>
    </dsp:sp>
    <dsp:sp modelId="{6B450A9C-7D94-4D5D-AC41-932AA9F3F8F2}">
      <dsp:nvSpPr>
        <dsp:cNvPr id="0" name=""/>
        <dsp:cNvSpPr/>
      </dsp:nvSpPr>
      <dsp:spPr>
        <a:xfrm>
          <a:off x="5187899" y="220096"/>
          <a:ext cx="2808275" cy="1026000"/>
        </a:xfrm>
        <a:prstGeom prst="chevron">
          <a:avLst/>
        </a:prstGeom>
        <a:gradFill rotWithShape="1">
          <a:gsLst>
            <a:gs pos="0">
              <a:schemeClr val="accent2">
                <a:tint val="1000"/>
                <a:satMod val="100000"/>
              </a:schemeClr>
            </a:gs>
            <a:gs pos="68000">
              <a:schemeClr val="accent2">
                <a:tint val="77000"/>
                <a:satMod val="100000"/>
              </a:schemeClr>
            </a:gs>
            <a:gs pos="81000">
              <a:schemeClr val="accent2">
                <a:tint val="79000"/>
                <a:satMod val="100000"/>
              </a:schemeClr>
            </a:gs>
            <a:gs pos="86000">
              <a:schemeClr val="accent2">
                <a:tint val="73000"/>
                <a:satMod val="100000"/>
              </a:schemeClr>
            </a:gs>
            <a:gs pos="100000">
              <a:schemeClr val="accent2">
                <a:tint val="35000"/>
                <a:satMod val="100000"/>
              </a:schemeClr>
            </a:gs>
          </a:gsLst>
          <a:lin ang="5400000" scaled="0"/>
        </a:gradFill>
        <a:ln w="9525" cap="flat" cmpd="sng" algn="ctr">
          <a:solidFill>
            <a:schemeClr val="accent2">
              <a:shade val="95000"/>
              <a:satMod val="105000"/>
            </a:schemeClr>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u="none" kern="1200" dirty="0">
              <a:solidFill>
                <a:srgbClr val="FF0000"/>
              </a:solidFill>
            </a:rPr>
            <a:t>The Next Steps:</a:t>
          </a:r>
        </a:p>
        <a:p>
          <a:pPr marL="0" lvl="0" indent="0" algn="ctr" defTabSz="800100">
            <a:lnSpc>
              <a:spcPct val="90000"/>
            </a:lnSpc>
            <a:spcBef>
              <a:spcPct val="0"/>
            </a:spcBef>
            <a:spcAft>
              <a:spcPct val="35000"/>
            </a:spcAft>
            <a:buNone/>
          </a:pPr>
          <a:r>
            <a:rPr lang="en-US" sz="1600" b="0" u="none" kern="1200" dirty="0"/>
            <a:t>Generating the equation and </a:t>
          </a:r>
          <a:r>
            <a:rPr lang="en-US" sz="1600" b="0" u="none" kern="1200" dirty="0" err="1"/>
            <a:t>etesting</a:t>
          </a:r>
          <a:endParaRPr lang="en-US" sz="1600" kern="1200" dirty="0"/>
        </a:p>
      </dsp:txBody>
      <dsp:txXfrm>
        <a:off x="5700899" y="220096"/>
        <a:ext cx="1782275" cy="1026000"/>
      </dsp:txXfrm>
    </dsp:sp>
    <dsp:sp modelId="{0CE561E3-453B-4730-8445-45486BAA947D}">
      <dsp:nvSpPr>
        <dsp:cNvPr id="0" name=""/>
        <dsp:cNvSpPr/>
      </dsp:nvSpPr>
      <dsp:spPr>
        <a:xfrm>
          <a:off x="5187899" y="1374346"/>
          <a:ext cx="2246620" cy="243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Checks the dataset for statistical assumptions of linear regression.</a:t>
          </a:r>
        </a:p>
        <a:p>
          <a:pPr marL="171450" lvl="1" indent="-171450" algn="l" defTabSz="711200">
            <a:lnSpc>
              <a:spcPct val="90000"/>
            </a:lnSpc>
            <a:spcBef>
              <a:spcPct val="0"/>
            </a:spcBef>
            <a:spcAft>
              <a:spcPct val="15000"/>
            </a:spcAft>
            <a:buChar char="•"/>
          </a:pPr>
          <a:r>
            <a:rPr lang="en-US" sz="1600" kern="1200" dirty="0"/>
            <a:t>Uses Two distinct methods to create two equations.</a:t>
          </a:r>
        </a:p>
        <a:p>
          <a:pPr marL="171450" lvl="1" indent="-171450" algn="l" defTabSz="711200">
            <a:lnSpc>
              <a:spcPct val="90000"/>
            </a:lnSpc>
            <a:spcBef>
              <a:spcPct val="0"/>
            </a:spcBef>
            <a:spcAft>
              <a:spcPct val="15000"/>
            </a:spcAft>
            <a:buChar char="•"/>
          </a:pPr>
          <a:r>
            <a:rPr lang="en-US" sz="1600" kern="1200" dirty="0"/>
            <a:t>Identify and quantify the relationships between these factors and potential bias in the dataset.</a:t>
          </a:r>
        </a:p>
      </dsp:txBody>
      <dsp:txXfrm>
        <a:off x="5187899" y="1374346"/>
        <a:ext cx="2246620" cy="2431406"/>
      </dsp:txXfrm>
    </dsp:sp>
    <dsp:sp modelId="{29B9E40B-DE6B-4BE0-8D2C-725BF922A31E}">
      <dsp:nvSpPr>
        <dsp:cNvPr id="0" name=""/>
        <dsp:cNvSpPr/>
      </dsp:nvSpPr>
      <dsp:spPr>
        <a:xfrm>
          <a:off x="7780175" y="220096"/>
          <a:ext cx="2808275" cy="1026000"/>
        </a:xfrm>
        <a:prstGeom prst="chevron">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Create a Library containing the measurement</a:t>
          </a:r>
        </a:p>
      </dsp:txBody>
      <dsp:txXfrm>
        <a:off x="8293175" y="220096"/>
        <a:ext cx="1782275" cy="1026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19BD4-A1BB-4C2F-9C10-1E1943C69A1C}">
      <dsp:nvSpPr>
        <dsp:cNvPr id="0" name=""/>
        <dsp:cNvSpPr/>
      </dsp:nvSpPr>
      <dsp:spPr>
        <a:xfrm>
          <a:off x="3307" y="136048"/>
          <a:ext cx="3154295" cy="1480503"/>
        </a:xfrm>
        <a:prstGeom prst="chevron">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 Data Pre-processing .</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743559" y="136048"/>
        <a:ext cx="1673792" cy="1480503"/>
      </dsp:txXfrm>
    </dsp:sp>
    <dsp:sp modelId="{F2A9C5BD-7002-4C33-AAB2-DFF5E6A36E2B}">
      <dsp:nvSpPr>
        <dsp:cNvPr id="0" name=""/>
        <dsp:cNvSpPr/>
      </dsp:nvSpPr>
      <dsp:spPr>
        <a:xfrm>
          <a:off x="2876489" y="196139"/>
          <a:ext cx="3343063" cy="1360321"/>
        </a:xfrm>
        <a:prstGeom prst="chevron">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Analyzing the Features used for the metric Creation.</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3556650" y="196139"/>
        <a:ext cx="1982742" cy="1360321"/>
      </dsp:txXfrm>
    </dsp:sp>
    <dsp:sp modelId="{457EBA05-5D90-45A9-BCFB-07808813338D}">
      <dsp:nvSpPr>
        <dsp:cNvPr id="0" name=""/>
        <dsp:cNvSpPr/>
      </dsp:nvSpPr>
      <dsp:spPr>
        <a:xfrm>
          <a:off x="5938439" y="197915"/>
          <a:ext cx="2565755" cy="1356768"/>
        </a:xfrm>
        <a:prstGeom prst="chevron">
          <a:avLst/>
        </a:prstGeom>
        <a:gradFill rotWithShape="1">
          <a:gsLst>
            <a:gs pos="0">
              <a:schemeClr val="accent2">
                <a:tint val="1000"/>
                <a:satMod val="100000"/>
              </a:schemeClr>
            </a:gs>
            <a:gs pos="68000">
              <a:schemeClr val="accent2">
                <a:tint val="77000"/>
                <a:satMod val="100000"/>
              </a:schemeClr>
            </a:gs>
            <a:gs pos="81000">
              <a:schemeClr val="accent2">
                <a:tint val="79000"/>
                <a:satMod val="100000"/>
              </a:schemeClr>
            </a:gs>
            <a:gs pos="86000">
              <a:schemeClr val="accent2">
                <a:tint val="73000"/>
                <a:satMod val="100000"/>
              </a:schemeClr>
            </a:gs>
            <a:gs pos="100000">
              <a:schemeClr val="accent2">
                <a:tint val="35000"/>
                <a:satMod val="100000"/>
              </a:schemeClr>
            </a:gs>
          </a:gsLst>
          <a:lin ang="5400000" scaled="0"/>
        </a:gradFill>
        <a:ln w="9525" cap="flat" cmpd="sng" algn="ctr">
          <a:solidFill>
            <a:schemeClr val="accent2">
              <a:shade val="95000"/>
              <a:satMod val="105000"/>
            </a:schemeClr>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0" u="none" kern="1200" dirty="0"/>
            <a:t>Generating the equation </a:t>
          </a:r>
          <a:r>
            <a:rPr lang="en-US" sz="2000" b="1" u="none" kern="1200" dirty="0">
              <a:solidFill>
                <a:srgbClr val="FF0000"/>
              </a:solidFill>
            </a:rPr>
            <a:t>25%</a:t>
          </a:r>
          <a:endParaRPr lang="en-US" sz="2000" b="1" kern="1200" dirty="0">
            <a:solidFill>
              <a:srgbClr val="FF0000"/>
            </a:solidFill>
          </a:endParaRPr>
        </a:p>
      </dsp:txBody>
      <dsp:txXfrm>
        <a:off x="6616823" y="197915"/>
        <a:ext cx="1208987" cy="1356768"/>
      </dsp:txXfrm>
    </dsp:sp>
    <dsp:sp modelId="{3E3BDBED-B3B0-4D07-85F3-F13F2FE958BD}">
      <dsp:nvSpPr>
        <dsp:cNvPr id="0" name=""/>
        <dsp:cNvSpPr/>
      </dsp:nvSpPr>
      <dsp:spPr>
        <a:xfrm>
          <a:off x="8223081" y="222619"/>
          <a:ext cx="3051211" cy="1307360"/>
        </a:xfrm>
        <a:prstGeom prst="chevron">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Create a Library containing the measurement</a:t>
          </a:r>
        </a:p>
        <a:p>
          <a:pPr marL="0" lvl="0" indent="0" algn="ctr" defTabSz="800100">
            <a:lnSpc>
              <a:spcPct val="90000"/>
            </a:lnSpc>
            <a:spcBef>
              <a:spcPct val="0"/>
            </a:spcBef>
            <a:spcAft>
              <a:spcPct val="35000"/>
            </a:spcAft>
            <a:buNone/>
          </a:pPr>
          <a:r>
            <a:rPr lang="en-US" sz="1800" b="1" kern="1200" dirty="0">
              <a:solidFill>
                <a:srgbClr val="FF0000"/>
              </a:solidFill>
            </a:rPr>
            <a:t>0%</a:t>
          </a:r>
        </a:p>
      </dsp:txBody>
      <dsp:txXfrm>
        <a:off x="8876761" y="222619"/>
        <a:ext cx="1743851" cy="13073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704F7-52F7-460D-80D7-3123D3444308}">
      <dsp:nvSpPr>
        <dsp:cNvPr id="0" name=""/>
        <dsp:cNvSpPr/>
      </dsp:nvSpPr>
      <dsp:spPr>
        <a:xfrm>
          <a:off x="881895" y="893"/>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t>1. Data Processing</a:t>
          </a:r>
          <a:endParaRPr lang="en-US" sz="1100" kern="1200"/>
        </a:p>
      </dsp:txBody>
      <dsp:txXfrm>
        <a:off x="907568" y="26566"/>
        <a:ext cx="1409550" cy="825192"/>
      </dsp:txXfrm>
    </dsp:sp>
    <dsp:sp modelId="{6D17C5CF-67C2-4E81-8D0E-046BAAEBBF92}">
      <dsp:nvSpPr>
        <dsp:cNvPr id="0" name=""/>
        <dsp:cNvSpPr/>
      </dsp:nvSpPr>
      <dsp:spPr>
        <a:xfrm>
          <a:off x="2471351" y="258010"/>
          <a:ext cx="309710" cy="36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471351" y="330470"/>
        <a:ext cx="216797" cy="217382"/>
      </dsp:txXfrm>
    </dsp:sp>
    <dsp:sp modelId="{4C96A1C0-7E28-45C2-8E89-90FB3E858D84}">
      <dsp:nvSpPr>
        <dsp:cNvPr id="0" name=""/>
        <dsp:cNvSpPr/>
      </dsp:nvSpPr>
      <dsp:spPr>
        <a:xfrm>
          <a:off x="2927151" y="893"/>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Dataset Preparation</a:t>
          </a:r>
          <a:r>
            <a:rPr lang="en-US" sz="1100" kern="1200" dirty="0"/>
            <a:t> → Load dataset, check integrity, handle missing values.</a:t>
          </a:r>
        </a:p>
      </dsp:txBody>
      <dsp:txXfrm>
        <a:off x="2952824" y="26566"/>
        <a:ext cx="1409550" cy="825192"/>
      </dsp:txXfrm>
    </dsp:sp>
    <dsp:sp modelId="{5D1C1C62-0E5F-41DC-B489-7A528A52152D}">
      <dsp:nvSpPr>
        <dsp:cNvPr id="0" name=""/>
        <dsp:cNvSpPr/>
      </dsp:nvSpPr>
      <dsp:spPr>
        <a:xfrm>
          <a:off x="4516607" y="258010"/>
          <a:ext cx="309710" cy="36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516607" y="330470"/>
        <a:ext cx="216797" cy="217382"/>
      </dsp:txXfrm>
    </dsp:sp>
    <dsp:sp modelId="{F74C532D-4E1D-407E-B773-1FFDB7EEAB30}">
      <dsp:nvSpPr>
        <dsp:cNvPr id="0" name=""/>
        <dsp:cNvSpPr/>
      </dsp:nvSpPr>
      <dsp:spPr>
        <a:xfrm>
          <a:off x="4972407" y="893"/>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t>Feature Extraction</a:t>
          </a:r>
          <a:r>
            <a:rPr lang="en-US" sz="1100" kern="1200"/>
            <a:t> → Extract </a:t>
          </a:r>
          <a:r>
            <a:rPr lang="en-US" sz="1100" b="1" kern="1200"/>
            <a:t>Relative Size, 3D Distance, Depth, SSB</a:t>
          </a:r>
          <a:r>
            <a:rPr lang="en-US" sz="1100" kern="1200"/>
            <a:t>.</a:t>
          </a:r>
        </a:p>
      </dsp:txBody>
      <dsp:txXfrm>
        <a:off x="4998080" y="26566"/>
        <a:ext cx="1409550" cy="825192"/>
      </dsp:txXfrm>
    </dsp:sp>
    <dsp:sp modelId="{7981F46C-8778-41B2-9326-D2E72E62E509}">
      <dsp:nvSpPr>
        <dsp:cNvPr id="0" name=""/>
        <dsp:cNvSpPr/>
      </dsp:nvSpPr>
      <dsp:spPr>
        <a:xfrm rot="5400000">
          <a:off x="5548000" y="979694"/>
          <a:ext cx="309710" cy="36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94165" y="1005990"/>
        <a:ext cx="217382" cy="216797"/>
      </dsp:txXfrm>
    </dsp:sp>
    <dsp:sp modelId="{2C68DBE0-7C62-4261-A55E-AAEC2D1F971F}">
      <dsp:nvSpPr>
        <dsp:cNvPr id="0" name=""/>
        <dsp:cNvSpPr/>
      </dsp:nvSpPr>
      <dsp:spPr>
        <a:xfrm>
          <a:off x="4972407" y="1461789"/>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t>Normalization</a:t>
          </a:r>
          <a:r>
            <a:rPr lang="en-US" sz="1100" kern="1200"/>
            <a:t> → Apply </a:t>
          </a:r>
          <a:r>
            <a:rPr lang="en-US" sz="1100" b="1" kern="1200"/>
            <a:t>MinMaxScaler</a:t>
          </a:r>
          <a:r>
            <a:rPr lang="en-US" sz="1100" kern="1200"/>
            <a:t> for consistency.</a:t>
          </a:r>
        </a:p>
      </dsp:txBody>
      <dsp:txXfrm>
        <a:off x="4998080" y="1487462"/>
        <a:ext cx="1409550" cy="825192"/>
      </dsp:txXfrm>
    </dsp:sp>
    <dsp:sp modelId="{CCA3EF55-A11F-416F-BC34-6B1CECAB5EAB}">
      <dsp:nvSpPr>
        <dsp:cNvPr id="0" name=""/>
        <dsp:cNvSpPr/>
      </dsp:nvSpPr>
      <dsp:spPr>
        <a:xfrm rot="10800000">
          <a:off x="4534138" y="1718907"/>
          <a:ext cx="309710" cy="36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627051" y="1791367"/>
        <a:ext cx="216797" cy="217382"/>
      </dsp:txXfrm>
    </dsp:sp>
    <dsp:sp modelId="{4C42232A-6260-4ADA-B049-3EBD6ACC2699}">
      <dsp:nvSpPr>
        <dsp:cNvPr id="0" name=""/>
        <dsp:cNvSpPr/>
      </dsp:nvSpPr>
      <dsp:spPr>
        <a:xfrm>
          <a:off x="2927151" y="1461789"/>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t>Save Processed Data</a:t>
          </a:r>
          <a:r>
            <a:rPr lang="en-US" sz="1100" kern="1200"/>
            <a:t> → Store for further analysis.</a:t>
          </a:r>
        </a:p>
      </dsp:txBody>
      <dsp:txXfrm>
        <a:off x="2952824" y="1487462"/>
        <a:ext cx="1409550" cy="825192"/>
      </dsp:txXfrm>
    </dsp:sp>
    <dsp:sp modelId="{21104AFC-7794-4A5D-825D-ABD2CB28A394}">
      <dsp:nvSpPr>
        <dsp:cNvPr id="0" name=""/>
        <dsp:cNvSpPr/>
      </dsp:nvSpPr>
      <dsp:spPr>
        <a:xfrm rot="10800000">
          <a:off x="2488882" y="1718907"/>
          <a:ext cx="309710" cy="36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581795" y="1791367"/>
        <a:ext cx="216797" cy="217382"/>
      </dsp:txXfrm>
    </dsp:sp>
    <dsp:sp modelId="{C5175D34-4E93-4A2A-9542-7221B2603523}">
      <dsp:nvSpPr>
        <dsp:cNvPr id="0" name=""/>
        <dsp:cNvSpPr/>
      </dsp:nvSpPr>
      <dsp:spPr>
        <a:xfrm>
          <a:off x="881895" y="1461789"/>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t>2. OIS &amp; SSB Calculation</a:t>
          </a:r>
          <a:endParaRPr lang="en-US" sz="1100" kern="1200"/>
        </a:p>
      </dsp:txBody>
      <dsp:txXfrm>
        <a:off x="907568" y="1487462"/>
        <a:ext cx="1409550" cy="825192"/>
      </dsp:txXfrm>
    </dsp:sp>
    <dsp:sp modelId="{BEEC5328-F280-454E-B6C2-008544DF9BC9}">
      <dsp:nvSpPr>
        <dsp:cNvPr id="0" name=""/>
        <dsp:cNvSpPr/>
      </dsp:nvSpPr>
      <dsp:spPr>
        <a:xfrm rot="5400000">
          <a:off x="1457489" y="2440590"/>
          <a:ext cx="309710" cy="36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503654" y="2466886"/>
        <a:ext cx="217382" cy="216797"/>
      </dsp:txXfrm>
    </dsp:sp>
    <dsp:sp modelId="{46FF51C8-ED1F-4E6E-A58B-C59BB58E7AF7}">
      <dsp:nvSpPr>
        <dsp:cNvPr id="0" name=""/>
        <dsp:cNvSpPr/>
      </dsp:nvSpPr>
      <dsp:spPr>
        <a:xfrm>
          <a:off x="881895" y="2922686"/>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Object Influence Score (OIS)</a:t>
          </a:r>
          <a:r>
            <a:rPr lang="en-US" sz="1100" kern="1200" dirty="0"/>
            <a:t> → Compute </a:t>
          </a:r>
          <a:r>
            <a:rPr lang="en-US" sz="1100" b="1" kern="1200" dirty="0"/>
            <a:t>Relative Size, 3D Distance, Depth</a:t>
          </a:r>
          <a:r>
            <a:rPr lang="en-US" sz="1100" kern="1200" dirty="0"/>
            <a:t>.</a:t>
          </a:r>
        </a:p>
      </dsp:txBody>
      <dsp:txXfrm>
        <a:off x="907568" y="2948359"/>
        <a:ext cx="1409550" cy="825192"/>
      </dsp:txXfrm>
    </dsp:sp>
    <dsp:sp modelId="{FBA28F6C-6B28-4B51-BC10-087C662AD725}">
      <dsp:nvSpPr>
        <dsp:cNvPr id="0" name=""/>
        <dsp:cNvSpPr/>
      </dsp:nvSpPr>
      <dsp:spPr>
        <a:xfrm>
          <a:off x="2471351" y="3179804"/>
          <a:ext cx="309710" cy="36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471351" y="3252264"/>
        <a:ext cx="216797" cy="217382"/>
      </dsp:txXfrm>
    </dsp:sp>
    <dsp:sp modelId="{63836728-C9C9-48C2-B15F-FE1D5BB4F322}">
      <dsp:nvSpPr>
        <dsp:cNvPr id="0" name=""/>
        <dsp:cNvSpPr/>
      </dsp:nvSpPr>
      <dsp:spPr>
        <a:xfrm>
          <a:off x="2927151" y="2922686"/>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Scene Similarity Bias (SSB)</a:t>
          </a:r>
          <a:r>
            <a:rPr lang="en-US" sz="1100" kern="1200" dirty="0"/>
            <a:t> → Compute </a:t>
          </a:r>
          <a:r>
            <a:rPr lang="en-US" sz="1100" b="1" kern="1200" dirty="0"/>
            <a:t>scene similarity from </a:t>
          </a:r>
          <a:r>
            <a:rPr lang="en-US" sz="1100" b="1" kern="1200" dirty="0" err="1"/>
            <a:t>embeddings</a:t>
          </a:r>
          <a:r>
            <a:rPr lang="en-US" sz="1100" kern="1200" dirty="0"/>
            <a:t>.</a:t>
          </a:r>
        </a:p>
      </dsp:txBody>
      <dsp:txXfrm>
        <a:off x="2952824" y="2948359"/>
        <a:ext cx="1409550" cy="825192"/>
      </dsp:txXfrm>
    </dsp:sp>
    <dsp:sp modelId="{5063E3B8-B22C-43EA-B147-C285D8ADF7A2}">
      <dsp:nvSpPr>
        <dsp:cNvPr id="0" name=""/>
        <dsp:cNvSpPr/>
      </dsp:nvSpPr>
      <dsp:spPr>
        <a:xfrm>
          <a:off x="4516607" y="3179804"/>
          <a:ext cx="309710" cy="36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516607" y="3252264"/>
        <a:ext cx="216797" cy="217382"/>
      </dsp:txXfrm>
    </dsp:sp>
    <dsp:sp modelId="{C5700E73-9D72-4B88-94F0-EBE57CE34F12}">
      <dsp:nvSpPr>
        <dsp:cNvPr id="0" name=""/>
        <dsp:cNvSpPr/>
      </dsp:nvSpPr>
      <dsp:spPr>
        <a:xfrm>
          <a:off x="4972407" y="2922686"/>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t>3. Unified Bias Metric (UBM)</a:t>
          </a:r>
          <a:endParaRPr lang="en-US" sz="1100" kern="1200"/>
        </a:p>
      </dsp:txBody>
      <dsp:txXfrm>
        <a:off x="4998080" y="2948359"/>
        <a:ext cx="1409550" cy="825192"/>
      </dsp:txXfrm>
    </dsp:sp>
    <dsp:sp modelId="{92DC68EF-8262-4B28-A44A-ADD4FD7C5362}">
      <dsp:nvSpPr>
        <dsp:cNvPr id="0" name=""/>
        <dsp:cNvSpPr/>
      </dsp:nvSpPr>
      <dsp:spPr>
        <a:xfrm rot="5400000">
          <a:off x="5548000" y="3901487"/>
          <a:ext cx="309710" cy="36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94165" y="3927783"/>
        <a:ext cx="217382" cy="216797"/>
      </dsp:txXfrm>
    </dsp:sp>
    <dsp:sp modelId="{A510D56F-71F6-4E31-981F-59ACCB64372B}">
      <dsp:nvSpPr>
        <dsp:cNvPr id="0" name=""/>
        <dsp:cNvSpPr/>
      </dsp:nvSpPr>
      <dsp:spPr>
        <a:xfrm>
          <a:off x="4972407" y="4383583"/>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Bias Score Calculation</a:t>
          </a:r>
          <a:r>
            <a:rPr lang="en-US" sz="1100" kern="1200" dirty="0"/>
            <a:t> → UBM = </a:t>
          </a:r>
          <a:r>
            <a:rPr lang="en-US" sz="1100" b="1" kern="1200" dirty="0"/>
            <a:t>OIS + SSB (Weighted Combination)</a:t>
          </a:r>
          <a:r>
            <a:rPr lang="en-US" sz="1100" kern="1200" dirty="0"/>
            <a:t>.</a:t>
          </a:r>
        </a:p>
      </dsp:txBody>
      <dsp:txXfrm>
        <a:off x="4998080" y="4409256"/>
        <a:ext cx="1409550" cy="825192"/>
      </dsp:txXfrm>
    </dsp:sp>
    <dsp:sp modelId="{CE12CF38-C9E9-4691-BBC7-0EC31FD81191}">
      <dsp:nvSpPr>
        <dsp:cNvPr id="0" name=""/>
        <dsp:cNvSpPr/>
      </dsp:nvSpPr>
      <dsp:spPr>
        <a:xfrm rot="10800000">
          <a:off x="4534138" y="4640701"/>
          <a:ext cx="309710" cy="36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627051" y="4713161"/>
        <a:ext cx="216797" cy="217382"/>
      </dsp:txXfrm>
    </dsp:sp>
    <dsp:sp modelId="{6AE60846-414B-46F5-9062-111A1871976E}">
      <dsp:nvSpPr>
        <dsp:cNvPr id="0" name=""/>
        <dsp:cNvSpPr/>
      </dsp:nvSpPr>
      <dsp:spPr>
        <a:xfrm>
          <a:off x="2927151" y="4383583"/>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t>Bias Categorization</a:t>
          </a:r>
          <a:r>
            <a:rPr lang="en-US" sz="1100" kern="1200"/>
            <a:t> → Label as </a:t>
          </a:r>
          <a:r>
            <a:rPr lang="en-US" sz="1100" b="1" kern="1200"/>
            <a:t>Male-Biased, Female-Biased, Neutral</a:t>
          </a:r>
          <a:r>
            <a:rPr lang="en-US" sz="1100" kern="1200"/>
            <a:t>.</a:t>
          </a:r>
        </a:p>
      </dsp:txBody>
      <dsp:txXfrm>
        <a:off x="2952824" y="4409256"/>
        <a:ext cx="1409550" cy="825192"/>
      </dsp:txXfrm>
    </dsp:sp>
    <dsp:sp modelId="{BE649330-AA08-4DA1-ABB1-80D1E13F0A72}">
      <dsp:nvSpPr>
        <dsp:cNvPr id="0" name=""/>
        <dsp:cNvSpPr/>
      </dsp:nvSpPr>
      <dsp:spPr>
        <a:xfrm rot="10800000">
          <a:off x="2488882" y="4640701"/>
          <a:ext cx="309710" cy="362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581795" y="4713161"/>
        <a:ext cx="216797" cy="217382"/>
      </dsp:txXfrm>
    </dsp:sp>
    <dsp:sp modelId="{3622BC2E-5E8E-4564-917A-708502B64B28}">
      <dsp:nvSpPr>
        <dsp:cNvPr id="0" name=""/>
        <dsp:cNvSpPr/>
      </dsp:nvSpPr>
      <dsp:spPr>
        <a:xfrm>
          <a:off x="881895" y="4383583"/>
          <a:ext cx="1460896" cy="8765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a:t>Save Final Bias Scores</a:t>
          </a:r>
          <a:r>
            <a:rPr lang="en-US" sz="1100" kern="1200"/>
            <a:t> → Store for </a:t>
          </a:r>
          <a:r>
            <a:rPr lang="en-US" sz="1100" b="1" kern="1200"/>
            <a:t>validation &amp; visualization</a:t>
          </a:r>
          <a:r>
            <a:rPr lang="en-US" sz="1100" kern="1200"/>
            <a:t>.</a:t>
          </a:r>
        </a:p>
      </dsp:txBody>
      <dsp:txXfrm>
        <a:off x="907568" y="4409256"/>
        <a:ext cx="1409550" cy="8251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F9CF3-CFA6-497D-8D42-1CF4A0AEDB32}">
      <dsp:nvSpPr>
        <dsp:cNvPr id="0" name=""/>
        <dsp:cNvSpPr/>
      </dsp:nvSpPr>
      <dsp:spPr>
        <a:xfrm>
          <a:off x="156" y="48487"/>
          <a:ext cx="2291097" cy="90169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 Data Processing .</a:t>
          </a:r>
        </a:p>
      </dsp:txBody>
      <dsp:txXfrm>
        <a:off x="451001" y="48487"/>
        <a:ext cx="1389407" cy="901690"/>
      </dsp:txXfrm>
    </dsp:sp>
    <dsp:sp modelId="{19E4356B-67D4-4949-8E58-19096E7D2404}">
      <dsp:nvSpPr>
        <dsp:cNvPr id="0" name=""/>
        <dsp:cNvSpPr/>
      </dsp:nvSpPr>
      <dsp:spPr>
        <a:xfrm>
          <a:off x="156" y="1062889"/>
          <a:ext cx="1832877" cy="389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GB" sz="1600" kern="1200" dirty="0"/>
            <a:t>Filter the COCO dataset for specific objects and categories.</a:t>
          </a:r>
          <a:endParaRPr lang="en-US" sz="1600" kern="1200" dirty="0"/>
        </a:p>
        <a:p>
          <a:pPr marL="171450" lvl="1" indent="-171450" algn="l" defTabSz="711200">
            <a:lnSpc>
              <a:spcPct val="90000"/>
            </a:lnSpc>
            <a:spcBef>
              <a:spcPct val="0"/>
            </a:spcBef>
            <a:spcAft>
              <a:spcPct val="15000"/>
            </a:spcAft>
            <a:buChar char="•"/>
          </a:pPr>
          <a:r>
            <a:rPr lang="en-GB" sz="1600" kern="1200" dirty="0"/>
            <a:t>Generate metadata, depth maps, and segmentation masks for images. </a:t>
          </a:r>
          <a:endParaRPr lang="en-US" sz="1600" kern="1200" dirty="0"/>
        </a:p>
      </dsp:txBody>
      <dsp:txXfrm>
        <a:off x="156" y="1062889"/>
        <a:ext cx="1832877" cy="3892324"/>
      </dsp:txXfrm>
    </dsp:sp>
    <dsp:sp modelId="{B0BC3471-D5CB-40A0-A885-D0952CC5DBCC}">
      <dsp:nvSpPr>
        <dsp:cNvPr id="0" name=""/>
        <dsp:cNvSpPr/>
      </dsp:nvSpPr>
      <dsp:spPr>
        <a:xfrm>
          <a:off x="2075253" y="48487"/>
          <a:ext cx="2291097" cy="90169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Analyzing the Features used for the metric Creation.</a:t>
          </a:r>
        </a:p>
      </dsp:txBody>
      <dsp:txXfrm>
        <a:off x="2526098" y="48487"/>
        <a:ext cx="1389407" cy="901690"/>
      </dsp:txXfrm>
    </dsp:sp>
    <dsp:sp modelId="{08C45126-A888-443E-9702-39B26ED82EA4}">
      <dsp:nvSpPr>
        <dsp:cNvPr id="0" name=""/>
        <dsp:cNvSpPr/>
      </dsp:nvSpPr>
      <dsp:spPr>
        <a:xfrm>
          <a:off x="2075253" y="1062889"/>
          <a:ext cx="1832877" cy="389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GB" sz="1600" kern="1200" dirty="0"/>
            <a:t>Extract object sizes and spatial distances (XY and Z distances) using bounding boxes and depth maps.
Capture scene context using embeddings (e.g., Places365 model) and classify scene types.
Integrate co-occurrence patterns of objects, scenes, and genders.</a:t>
          </a:r>
          <a:endParaRPr lang="en-US" sz="1600" kern="1200" dirty="0"/>
        </a:p>
      </dsp:txBody>
      <dsp:txXfrm>
        <a:off x="2075253" y="1062889"/>
        <a:ext cx="1832877" cy="3892324"/>
      </dsp:txXfrm>
    </dsp:sp>
    <dsp:sp modelId="{6B450A9C-7D94-4D5D-AC41-932AA9F3F8F2}">
      <dsp:nvSpPr>
        <dsp:cNvPr id="0" name=""/>
        <dsp:cNvSpPr/>
      </dsp:nvSpPr>
      <dsp:spPr>
        <a:xfrm>
          <a:off x="4150351" y="48487"/>
          <a:ext cx="2291097" cy="90169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u="none" kern="1200" dirty="0"/>
            <a:t>Bias Metric Development </a:t>
          </a:r>
          <a:endParaRPr lang="en-US" sz="1400" kern="1200" dirty="0"/>
        </a:p>
      </dsp:txBody>
      <dsp:txXfrm>
        <a:off x="4601196" y="48487"/>
        <a:ext cx="1389407" cy="901690"/>
      </dsp:txXfrm>
    </dsp:sp>
    <dsp:sp modelId="{0CE561E3-453B-4730-8445-45486BAA947D}">
      <dsp:nvSpPr>
        <dsp:cNvPr id="0" name=""/>
        <dsp:cNvSpPr/>
      </dsp:nvSpPr>
      <dsp:spPr>
        <a:xfrm>
          <a:off x="4150351" y="1062889"/>
          <a:ext cx="1832877" cy="3892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Object Influence Score (OIS) → Compute Relative Size, 3D Distance, Depth.</a:t>
          </a:r>
        </a:p>
        <a:p>
          <a:pPr marL="171450" lvl="1" indent="-171450" algn="l" defTabSz="711200">
            <a:lnSpc>
              <a:spcPct val="90000"/>
            </a:lnSpc>
            <a:spcBef>
              <a:spcPct val="0"/>
            </a:spcBef>
            <a:spcAft>
              <a:spcPct val="15000"/>
            </a:spcAft>
            <a:buChar char="•"/>
          </a:pPr>
          <a:r>
            <a:rPr lang="en-US" sz="1600" kern="1200" dirty="0"/>
            <a:t>Scene Similarity Bias (SSB) → Compute scene similarity from </a:t>
          </a:r>
          <a:r>
            <a:rPr lang="en-US" sz="1600" kern="1200" dirty="0" err="1"/>
            <a:t>embeddings</a:t>
          </a:r>
          <a:r>
            <a:rPr lang="en-US" sz="1600" kern="1200" dirty="0"/>
            <a:t>.</a:t>
          </a:r>
        </a:p>
        <a:p>
          <a:pPr marL="171450" lvl="1" indent="-171450" algn="l" defTabSz="711200">
            <a:lnSpc>
              <a:spcPct val="90000"/>
            </a:lnSpc>
            <a:spcBef>
              <a:spcPct val="0"/>
            </a:spcBef>
            <a:spcAft>
              <a:spcPct val="15000"/>
            </a:spcAft>
            <a:buChar char="•"/>
          </a:pPr>
          <a:r>
            <a:rPr lang="en-US" sz="1600" kern="1200" dirty="0"/>
            <a:t>Bias Score Calculation → UBM = OIS + SSB (Weighted Combination).</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endParaRPr lang="en-US" sz="1600" kern="1200" dirty="0"/>
        </a:p>
      </dsp:txBody>
      <dsp:txXfrm>
        <a:off x="4150351" y="1062889"/>
        <a:ext cx="1832877" cy="3892324"/>
      </dsp:txXfrm>
    </dsp:sp>
    <dsp:sp modelId="{29B9E40B-DE6B-4BE0-8D2C-725BF922A31E}">
      <dsp:nvSpPr>
        <dsp:cNvPr id="0" name=""/>
        <dsp:cNvSpPr/>
      </dsp:nvSpPr>
      <dsp:spPr>
        <a:xfrm>
          <a:off x="6225448" y="48487"/>
          <a:ext cx="2291097" cy="90169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Create a Library containing the measurement</a:t>
          </a:r>
        </a:p>
      </dsp:txBody>
      <dsp:txXfrm>
        <a:off x="6676293" y="48487"/>
        <a:ext cx="1389407" cy="901690"/>
      </dsp:txXfrm>
    </dsp:sp>
    <dsp:sp modelId="{5D6E796A-CB8A-4264-AF9C-6CC7CE49015C}">
      <dsp:nvSpPr>
        <dsp:cNvPr id="0" name=""/>
        <dsp:cNvSpPr/>
      </dsp:nvSpPr>
      <dsp:spPr>
        <a:xfrm>
          <a:off x="8300546" y="48487"/>
          <a:ext cx="2291097" cy="901690"/>
        </a:xfrm>
        <a:prstGeom prst="chevron">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Testing</a:t>
          </a:r>
        </a:p>
      </dsp:txBody>
      <dsp:txXfrm>
        <a:off x="8751391" y="48487"/>
        <a:ext cx="1389407" cy="9016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19BD4-A1BB-4C2F-9C10-1E1943C69A1C}">
      <dsp:nvSpPr>
        <dsp:cNvPr id="0" name=""/>
        <dsp:cNvSpPr/>
      </dsp:nvSpPr>
      <dsp:spPr>
        <a:xfrm>
          <a:off x="2181" y="1616664"/>
          <a:ext cx="3285921" cy="1851881"/>
        </a:xfrm>
        <a:prstGeom prst="chevron">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 Data Pre-processing .</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928122" y="1616664"/>
        <a:ext cx="1434040" cy="1851881"/>
      </dsp:txXfrm>
    </dsp:sp>
    <dsp:sp modelId="{F2A9C5BD-7002-4C33-AAB2-DFF5E6A36E2B}">
      <dsp:nvSpPr>
        <dsp:cNvPr id="0" name=""/>
        <dsp:cNvSpPr/>
      </dsp:nvSpPr>
      <dsp:spPr>
        <a:xfrm>
          <a:off x="3036152" y="1640614"/>
          <a:ext cx="3370904" cy="1803980"/>
        </a:xfrm>
        <a:prstGeom prst="chevron">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Analyzing the Features used for the metric Creation.</a:t>
          </a:r>
        </a:p>
        <a:p>
          <a:pPr marL="0" lvl="0" indent="0" algn="ctr" defTabSz="711200">
            <a:lnSpc>
              <a:spcPct val="90000"/>
            </a:lnSpc>
            <a:spcBef>
              <a:spcPct val="0"/>
            </a:spcBef>
            <a:spcAft>
              <a:spcPct val="35000"/>
            </a:spcAft>
            <a:buNone/>
          </a:pPr>
          <a:r>
            <a:rPr lang="en-US" sz="2000" b="1" kern="1200" dirty="0">
              <a:solidFill>
                <a:srgbClr val="FF0000"/>
              </a:solidFill>
            </a:rPr>
            <a:t>100%</a:t>
          </a:r>
        </a:p>
      </dsp:txBody>
      <dsp:txXfrm>
        <a:off x="3938142" y="1640614"/>
        <a:ext cx="1566924" cy="1803980"/>
      </dsp:txXfrm>
    </dsp:sp>
    <dsp:sp modelId="{457EBA05-5D90-45A9-BCFB-07808813338D}">
      <dsp:nvSpPr>
        <dsp:cNvPr id="0" name=""/>
        <dsp:cNvSpPr/>
      </dsp:nvSpPr>
      <dsp:spPr>
        <a:xfrm>
          <a:off x="6155105" y="1612597"/>
          <a:ext cx="2942386" cy="1860014"/>
        </a:xfrm>
        <a:prstGeom prst="chevron">
          <a:avLst/>
        </a:prstGeom>
        <a:solidFill>
          <a:schemeClr val="accent2">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u="none" kern="1200" dirty="0">
              <a:solidFill>
                <a:schemeClr val="tx1"/>
              </a:solidFill>
            </a:rPr>
            <a:t>Generating the Bias Score</a:t>
          </a:r>
        </a:p>
        <a:p>
          <a:pPr marL="0" lvl="0" indent="0" algn="ctr" defTabSz="622300">
            <a:lnSpc>
              <a:spcPct val="90000"/>
            </a:lnSpc>
            <a:spcBef>
              <a:spcPct val="0"/>
            </a:spcBef>
            <a:spcAft>
              <a:spcPct val="35000"/>
            </a:spcAft>
            <a:buNone/>
          </a:pPr>
          <a:r>
            <a:rPr lang="en-US" sz="2000" b="1" u="none" kern="1200" dirty="0">
              <a:solidFill>
                <a:srgbClr val="FF0000"/>
              </a:solidFill>
            </a:rPr>
            <a:t>75%</a:t>
          </a:r>
          <a:endParaRPr lang="en-US" sz="2000" b="1" kern="1200" dirty="0">
            <a:solidFill>
              <a:srgbClr val="FF0000"/>
            </a:solidFill>
          </a:endParaRPr>
        </a:p>
      </dsp:txBody>
      <dsp:txXfrm>
        <a:off x="7085112" y="1612597"/>
        <a:ext cx="1082372" cy="1860014"/>
      </dsp:txXfrm>
    </dsp:sp>
    <dsp:sp modelId="{3E3BDBED-B3B0-4D07-85F3-F13F2FE958BD}">
      <dsp:nvSpPr>
        <dsp:cNvPr id="0" name=""/>
        <dsp:cNvSpPr/>
      </dsp:nvSpPr>
      <dsp:spPr>
        <a:xfrm>
          <a:off x="8845540" y="1956737"/>
          <a:ext cx="2734677" cy="1171734"/>
        </a:xfrm>
        <a:prstGeom prst="chevron">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Create a Library containing the measurement</a:t>
          </a:r>
        </a:p>
        <a:p>
          <a:pPr marL="0" lvl="0" indent="0" algn="ctr" defTabSz="711200">
            <a:lnSpc>
              <a:spcPct val="90000"/>
            </a:lnSpc>
            <a:spcBef>
              <a:spcPct val="0"/>
            </a:spcBef>
            <a:spcAft>
              <a:spcPct val="35000"/>
            </a:spcAft>
            <a:buNone/>
          </a:pPr>
          <a:r>
            <a:rPr lang="en-US" sz="1600" b="1" kern="1200" dirty="0">
              <a:solidFill>
                <a:srgbClr val="FF0000"/>
              </a:solidFill>
            </a:rPr>
            <a:t>0%</a:t>
          </a:r>
        </a:p>
      </dsp:txBody>
      <dsp:txXfrm>
        <a:off x="9431407" y="1956737"/>
        <a:ext cx="1562943" cy="11717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899812"/>
          <a:ext cx="11353800" cy="126787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1181" tIns="479044" rIns="88118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A. </a:t>
          </a:r>
          <a:r>
            <a:rPr lang="en-US" sz="2300" kern="1200" dirty="0" err="1"/>
            <a:t>Caliskan</a:t>
          </a:r>
          <a:r>
            <a:rPr lang="en-US" sz="2300" kern="1200" dirty="0"/>
            <a:t>, J. J. Bryson, and A. Narayanan, </a:t>
          </a:r>
          <a:r>
            <a:rPr lang="en-US" sz="2300" b="1" kern="1200" dirty="0"/>
            <a:t>2017,</a:t>
          </a:r>
          <a:r>
            <a:rPr lang="en-US" sz="2300" kern="1200" dirty="0"/>
            <a:t>“Semantics derived automatically from language corpora contain human-like biases,”.</a:t>
          </a:r>
        </a:p>
      </dsp:txBody>
      <dsp:txXfrm>
        <a:off x="0" y="899812"/>
        <a:ext cx="11353800" cy="1267875"/>
      </dsp:txXfrm>
    </dsp:sp>
    <dsp:sp modelId="{9A6378AD-CA4E-4BC6-B65F-6535B496E35D}">
      <dsp:nvSpPr>
        <dsp:cNvPr id="0" name=""/>
        <dsp:cNvSpPr/>
      </dsp:nvSpPr>
      <dsp:spPr>
        <a:xfrm>
          <a:off x="567690" y="560332"/>
          <a:ext cx="7947660" cy="67896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300403" tIns="0" rIns="300403" bIns="0" numCol="1" spcCol="1270" anchor="ctr" anchorCtr="0">
          <a:noAutofit/>
        </a:bodyPr>
        <a:lstStyle/>
        <a:p>
          <a:pPr marL="0" lvl="0" indent="0" algn="l" defTabSz="1022350">
            <a:lnSpc>
              <a:spcPct val="90000"/>
            </a:lnSpc>
            <a:spcBef>
              <a:spcPct val="0"/>
            </a:spcBef>
            <a:spcAft>
              <a:spcPct val="35000"/>
            </a:spcAft>
            <a:buNone/>
          </a:pPr>
          <a:r>
            <a:rPr lang="en-US" sz="2300" kern="1200" dirty="0"/>
            <a:t>Word Embedding Association Test(WEAT):</a:t>
          </a:r>
        </a:p>
      </dsp:txBody>
      <dsp:txXfrm>
        <a:off x="600834" y="593476"/>
        <a:ext cx="7881372" cy="612672"/>
      </dsp:txXfrm>
    </dsp:sp>
    <dsp:sp modelId="{E5F4CA2B-FD6F-401B-97B5-AA39526CB55B}">
      <dsp:nvSpPr>
        <dsp:cNvPr id="0" name=""/>
        <dsp:cNvSpPr/>
      </dsp:nvSpPr>
      <dsp:spPr>
        <a:xfrm>
          <a:off x="0" y="2631367"/>
          <a:ext cx="11353800" cy="1304100"/>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81181" tIns="479044" rIns="881181" bIns="163576" numCol="1" spcCol="1270" anchor="t" anchorCtr="0">
          <a:noAutofit/>
        </a:bodyPr>
        <a:lstStyle/>
        <a:p>
          <a:pPr marL="228600" lvl="1" indent="-228600" algn="l" defTabSz="1022350">
            <a:lnSpc>
              <a:spcPct val="90000"/>
            </a:lnSpc>
            <a:spcBef>
              <a:spcPct val="0"/>
            </a:spcBef>
            <a:spcAft>
              <a:spcPct val="15000"/>
            </a:spcAft>
            <a:buChar char="•"/>
          </a:pPr>
          <a:r>
            <a:rPr lang="en-US" sz="2300" b="0" i="0" u="none" strike="noStrike" kern="1200" baseline="0" dirty="0">
              <a:latin typeface="NimbusRomNo9L-ReguItal"/>
            </a:rPr>
            <a:t>S. Schröder, A. Schulz, P. </a:t>
          </a:r>
          <a:r>
            <a:rPr lang="en-US" sz="2300" b="0" i="0" u="none" strike="noStrike" kern="1200" baseline="0" dirty="0" err="1">
              <a:latin typeface="NimbusRomNo9L-ReguItal"/>
            </a:rPr>
            <a:t>Kenneweg</a:t>
          </a:r>
          <a:r>
            <a:rPr lang="en-US" sz="2300" b="0" i="0" u="none" strike="noStrike" kern="1200" baseline="0" dirty="0">
              <a:latin typeface="NimbusRomNo9L-ReguItal"/>
            </a:rPr>
            <a:t>, R. </a:t>
          </a:r>
          <a:r>
            <a:rPr lang="en-US" sz="2300" b="0" i="0" u="none" strike="noStrike" kern="1200" baseline="0" dirty="0" err="1">
              <a:latin typeface="NimbusRomNo9L-ReguItal"/>
            </a:rPr>
            <a:t>Feldhans</a:t>
          </a:r>
          <a:r>
            <a:rPr lang="en-US" sz="2300" b="0" i="0" u="none" strike="noStrike" kern="1200" baseline="0" dirty="0">
              <a:latin typeface="NimbusRomNo9L-ReguItal"/>
            </a:rPr>
            <a:t>, F. Hinder, and B. Hammer,</a:t>
          </a:r>
          <a:r>
            <a:rPr lang="en-US" sz="2300" b="1" i="0" u="none" strike="noStrike" kern="1200" baseline="0" dirty="0">
              <a:latin typeface="NimbusRomNo9L-ReguItal"/>
            </a:rPr>
            <a:t>2024</a:t>
          </a:r>
          <a:r>
            <a:rPr lang="en-US" sz="2300" b="0" i="0" u="none" strike="noStrike" kern="1200" baseline="0" dirty="0">
              <a:latin typeface="NimbusRomNo9L-ReguItal"/>
            </a:rPr>
            <a:t>,"Evaluating Metrics for Bias in Word Embeddings," .</a:t>
          </a:r>
          <a:endParaRPr lang="en-US" sz="2300" kern="1200" dirty="0"/>
        </a:p>
      </dsp:txBody>
      <dsp:txXfrm>
        <a:off x="0" y="2631367"/>
        <a:ext cx="11353800" cy="1304100"/>
      </dsp:txXfrm>
    </dsp:sp>
    <dsp:sp modelId="{2853DBAA-9BA4-40F9-8242-57B21FBA899B}">
      <dsp:nvSpPr>
        <dsp:cNvPr id="0" name=""/>
        <dsp:cNvSpPr/>
      </dsp:nvSpPr>
      <dsp:spPr>
        <a:xfrm>
          <a:off x="567690" y="2291887"/>
          <a:ext cx="7947660" cy="67896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300403" tIns="0" rIns="300403" bIns="0" numCol="1" spcCol="1270" anchor="ctr" anchorCtr="0">
          <a:noAutofit/>
        </a:bodyPr>
        <a:lstStyle/>
        <a:p>
          <a:pPr marL="0" lvl="0" indent="0" algn="l" defTabSz="1022350">
            <a:lnSpc>
              <a:spcPct val="90000"/>
            </a:lnSpc>
            <a:spcBef>
              <a:spcPct val="0"/>
            </a:spcBef>
            <a:spcAft>
              <a:spcPct val="35000"/>
            </a:spcAft>
            <a:buNone/>
          </a:pPr>
          <a:r>
            <a:rPr lang="en-US" sz="2300" kern="1200" dirty="0"/>
            <a:t>Scoring Association Means of Word Embeddings(SAME):</a:t>
          </a:r>
        </a:p>
      </dsp:txBody>
      <dsp:txXfrm>
        <a:off x="600834" y="2325031"/>
        <a:ext cx="7881372" cy="6126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428212"/>
          <a:ext cx="11353800" cy="1732500"/>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1181" tIns="520700" rIns="88118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F. Valentini, G. Rosati, D. Fernandez Slezak, and E. Altszyler,2023, “The Undesirable Dependence on Frequency of Gender Bias Metrics Based on Word Embeddings,”.</a:t>
          </a:r>
        </a:p>
      </dsp:txBody>
      <dsp:txXfrm>
        <a:off x="0" y="428212"/>
        <a:ext cx="11353800" cy="1732500"/>
      </dsp:txXfrm>
    </dsp:sp>
    <dsp:sp modelId="{9A6378AD-CA4E-4BC6-B65F-6535B496E35D}">
      <dsp:nvSpPr>
        <dsp:cNvPr id="0" name=""/>
        <dsp:cNvSpPr/>
      </dsp:nvSpPr>
      <dsp:spPr>
        <a:xfrm>
          <a:off x="567690" y="59212"/>
          <a:ext cx="7947660" cy="73800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300403" tIns="0" rIns="300403" bIns="0" numCol="1" spcCol="1270" anchor="ctr" anchorCtr="0">
          <a:noAutofit/>
        </a:bodyPr>
        <a:lstStyle/>
        <a:p>
          <a:pPr marL="0" lvl="0" indent="0" algn="l" defTabSz="1111250">
            <a:lnSpc>
              <a:spcPct val="90000"/>
            </a:lnSpc>
            <a:spcBef>
              <a:spcPct val="0"/>
            </a:spcBef>
            <a:spcAft>
              <a:spcPct val="35000"/>
            </a:spcAft>
            <a:buNone/>
          </a:pPr>
          <a:r>
            <a:rPr lang="en-US" sz="2500" kern="1200" dirty="0"/>
            <a:t>Pointwise Mutual Information(</a:t>
          </a:r>
          <a:r>
            <a:rPr lang="en-US" sz="2500" kern="1200" dirty="0" err="1"/>
            <a:t>BiasPMI</a:t>
          </a:r>
          <a:r>
            <a:rPr lang="en-US" sz="2500" kern="1200" dirty="0"/>
            <a:t>):</a:t>
          </a:r>
        </a:p>
      </dsp:txBody>
      <dsp:txXfrm>
        <a:off x="603716" y="95238"/>
        <a:ext cx="7875608" cy="665948"/>
      </dsp:txXfrm>
    </dsp:sp>
    <dsp:sp modelId="{E5F4CA2B-FD6F-401B-97B5-AA39526CB55B}">
      <dsp:nvSpPr>
        <dsp:cNvPr id="0" name=""/>
        <dsp:cNvSpPr/>
      </dsp:nvSpPr>
      <dsp:spPr>
        <a:xfrm>
          <a:off x="0" y="2664712"/>
          <a:ext cx="11353800" cy="1771875"/>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81181" tIns="520700" rIns="881181" bIns="177800" numCol="1" spcCol="1270" anchor="t" anchorCtr="0">
          <a:noAutofit/>
        </a:bodyPr>
        <a:lstStyle/>
        <a:p>
          <a:pPr marL="228600" lvl="1" indent="-228600" algn="l" defTabSz="1111250">
            <a:lnSpc>
              <a:spcPct val="90000"/>
            </a:lnSpc>
            <a:spcBef>
              <a:spcPct val="0"/>
            </a:spcBef>
            <a:spcAft>
              <a:spcPct val="15000"/>
            </a:spcAft>
            <a:buChar char="•"/>
          </a:pPr>
          <a:r>
            <a:rPr lang="en-US" sz="2500" b="0" i="0" u="none" strike="noStrike" kern="1200" baseline="0" dirty="0">
              <a:latin typeface="NimbusRomNo9L-ReguItal"/>
            </a:rPr>
            <a:t>T. Manzini, Y. C. Lim, Y. Tsvetkov, and A. W. Black, 2019, “Black is to Criminal as Caucasian is to Police: Detecting and Removing Multiclass Bias in Word Embeddings,”.</a:t>
          </a:r>
          <a:endParaRPr lang="en-US" sz="2500" kern="1200" dirty="0"/>
        </a:p>
      </dsp:txBody>
      <dsp:txXfrm>
        <a:off x="0" y="2664712"/>
        <a:ext cx="11353800" cy="1771875"/>
      </dsp:txXfrm>
    </dsp:sp>
    <dsp:sp modelId="{2853DBAA-9BA4-40F9-8242-57B21FBA899B}">
      <dsp:nvSpPr>
        <dsp:cNvPr id="0" name=""/>
        <dsp:cNvSpPr/>
      </dsp:nvSpPr>
      <dsp:spPr>
        <a:xfrm>
          <a:off x="567690" y="2295712"/>
          <a:ext cx="7947660" cy="73800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300403" tIns="0" rIns="300403" bIns="0" numCol="1" spcCol="1270" anchor="ctr" anchorCtr="0">
          <a:noAutofit/>
        </a:bodyPr>
        <a:lstStyle/>
        <a:p>
          <a:pPr marL="0" lvl="0" indent="0" algn="l" defTabSz="1111250">
            <a:lnSpc>
              <a:spcPct val="90000"/>
            </a:lnSpc>
            <a:spcBef>
              <a:spcPct val="0"/>
            </a:spcBef>
            <a:spcAft>
              <a:spcPct val="35000"/>
            </a:spcAft>
            <a:buNone/>
          </a:pPr>
          <a:r>
            <a:rPr lang="en-US" sz="2500" kern="1200" dirty="0"/>
            <a:t>Mean Average Cosine Similarity(MAC):</a:t>
          </a:r>
        </a:p>
      </dsp:txBody>
      <dsp:txXfrm>
        <a:off x="603716" y="2331738"/>
        <a:ext cx="7875608"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3/18/2025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0.781"/>
    </inkml:context>
    <inkml:brush xml:id="br0">
      <inkml:brushProperty name="width" value="0.05" units="cm"/>
      <inkml:brushProperty name="height" value="0.05" units="cm"/>
    </inkml:brush>
  </inkml:definitions>
  <inkml:trace contextRef="#ctx0" brushRef="#br0">2 0 24575,'-1'84'0,"3"91"0,-1-167 18,1-1 1,0 1-1,1 0 0,-1-1 0,1 0 0,8 13 1,7 22-1512,-12-22-5333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0.781"/>
    </inkml:context>
    <inkml:brush xml:id="br0">
      <inkml:brushProperty name="width" value="0.05" units="cm"/>
      <inkml:brushProperty name="height" value="0.05" units="cm"/>
    </inkml:brush>
  </inkml:definitions>
  <inkml:trace contextRef="#ctx0" brushRef="#br0">2 0 24575,'-1'84'0,"3"91"0,-1-167 18,1-1 1,0 1-1,1 0 0,-1-1 0,1 0 0,8 13 1,7 22-1512,-12-22-5333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0.781"/>
    </inkml:context>
    <inkml:brush xml:id="br0">
      <inkml:brushProperty name="width" value="0.05" units="cm"/>
      <inkml:brushProperty name="height" value="0.05" units="cm"/>
    </inkml:brush>
  </inkml:definitions>
  <inkml:trace contextRef="#ctx0" brushRef="#br0">2 0 24575,'-1'84'0,"3"91"0,-1-167 18,1-1 1,0 1-1,1 0 0,-1-1 0,1 0 0,8 13 1,7 22-1512,-12-22-5333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0.781"/>
    </inkml:context>
    <inkml:brush xml:id="br0">
      <inkml:brushProperty name="width" value="0.05" units="cm"/>
      <inkml:brushProperty name="height" value="0.05" units="cm"/>
    </inkml:brush>
  </inkml:definitions>
  <inkml:trace contextRef="#ctx0" brushRef="#br0">2 0 24575,'-1'84'0,"3"91"0,-1-167 18,1-1 1,0 1-1,1 0 0,-1-1 0,1 0 0,8 13 1,7 22-1512,-12-22-5333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0.781"/>
    </inkml:context>
    <inkml:brush xml:id="br0">
      <inkml:brushProperty name="width" value="0.05" units="cm"/>
      <inkml:brushProperty name="height" value="0.05" units="cm"/>
    </inkml:brush>
  </inkml:definitions>
  <inkml:trace contextRef="#ctx0" brushRef="#br0">2 0 24575,'-1'84'0,"3"91"0,-1-167 18,1-1 1,0 1-1,1 0 0,-1-1 0,1 0 0,8 13 1,7 22-1512,-12-22-5333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1:54.275"/>
    </inkml:context>
    <inkml:brush xml:id="br0">
      <inkml:brushProperty name="width" value="0.05" units="cm"/>
      <inkml:brushProperty name="height" value="0.05" units="cm"/>
    </inkml:brush>
  </inkml:definitions>
  <inkml:trace contextRef="#ctx0" brushRef="#br0">0 1 24143,'0'7158'0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0.781"/>
    </inkml:context>
    <inkml:brush xml:id="br0">
      <inkml:brushProperty name="width" value="0.05" units="cm"/>
      <inkml:brushProperty name="height" value="0.05" units="cm"/>
    </inkml:brush>
  </inkml:definitions>
  <inkml:trace contextRef="#ctx0" brushRef="#br0">2 0 24575,'-1'84'0,"3"91"0,-1-167 18,1-1 1,0 1-1,1 0 0,-1-1 0,1 0 0,8 13 1,7 22-1512,-12-22-5333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0.781"/>
    </inkml:context>
    <inkml:brush xml:id="br0">
      <inkml:brushProperty name="width" value="0.05" units="cm"/>
      <inkml:brushProperty name="height" value="0.05" units="cm"/>
    </inkml:brush>
  </inkml:definitions>
  <inkml:trace contextRef="#ctx0" brushRef="#br0">2 0 24575,'-1'84'0,"3"91"0,-1-167 18,1-1 1,0 1-1,1 0 0,-1-1 0,1 0 0,8 13 1,7 22-1512,-12-22-5333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0.781"/>
    </inkml:context>
    <inkml:brush xml:id="br0">
      <inkml:brushProperty name="width" value="0.05" units="cm"/>
      <inkml:brushProperty name="height" value="0.05" units="cm"/>
    </inkml:brush>
  </inkml:definitions>
  <inkml:trace contextRef="#ctx0" brushRef="#br0">2 0 24575,'-1'84'0,"3"91"0,-1-167 18,1-1 1,0 1-1,1 0 0,-1-1 0,1 0 0,8 13 1,7 22-1512,-12-22-5333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92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7"/>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3/18/2025</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 Id="rId4" Type="http://schemas.openxmlformats.org/officeDocument/2006/relationships/image" Target="../media/image192.png"/></Relationships>
</file>

<file path=ppt/slides/_rels/slide10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1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3.xml"/><Relationship Id="rId4" Type="http://schemas.openxmlformats.org/officeDocument/2006/relationships/image" Target="../media/image2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jpg"/><Relationship Id="rId1" Type="http://schemas.openxmlformats.org/officeDocument/2006/relationships/slideLayout" Target="../slideLayouts/slideLayout3.xml"/><Relationship Id="rId4" Type="http://schemas.openxmlformats.org/officeDocument/2006/relationships/image" Target="../media/image218.jpg"/></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2.png"/><Relationship Id="rId2" Type="http://schemas.openxmlformats.org/officeDocument/2006/relationships/customXml" Target="../ink/ink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56.png"/><Relationship Id="rId4" Type="http://schemas.openxmlformats.org/officeDocument/2006/relationships/customXml" Target="../ink/ink2.xml"/></Relationships>
</file>

<file path=ppt/slides/_rels/slide23.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customXml" Target="../ink/ink4.xml"/><Relationship Id="rId5" Type="http://schemas.openxmlformats.org/officeDocument/2006/relationships/image" Target="../media/image61.png"/><Relationship Id="rId4" Type="http://schemas.openxmlformats.org/officeDocument/2006/relationships/customXml" Target="../ink/ink3.xml"/><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customXml" Target="../ink/ink6.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customXml" Target="../ink/ink8.xml"/></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62.png"/><Relationship Id="rId2" Type="http://schemas.openxmlformats.org/officeDocument/2006/relationships/customXml" Target="../ink/ink9.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customXml" Target="../ink/ink10.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2.png"/><Relationship Id="rId2" Type="http://schemas.openxmlformats.org/officeDocument/2006/relationships/customXml" Target="../ink/ink1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56.png"/><Relationship Id="rId4" Type="http://schemas.openxmlformats.org/officeDocument/2006/relationships/customXml" Target="../ink/ink1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6.png"/><Relationship Id="rId2" Type="http://schemas.openxmlformats.org/officeDocument/2006/relationships/customXml" Target="../ink/ink1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56.png"/><Relationship Id="rId4" Type="http://schemas.openxmlformats.org/officeDocument/2006/relationships/customXml" Target="../ink/ink1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15.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56.png"/><Relationship Id="rId4" Type="http://schemas.openxmlformats.org/officeDocument/2006/relationships/customXml" Target="../ink/ink1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1.png"/><Relationship Id="rId2" Type="http://schemas.openxmlformats.org/officeDocument/2006/relationships/customXml" Target="../ink/ink17.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56.png"/><Relationship Id="rId4" Type="http://schemas.openxmlformats.org/officeDocument/2006/relationships/customXml" Target="../ink/ink18.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1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2" Type="http://schemas.openxmlformats.org/officeDocument/2006/relationships/customXml" Target="../ink/ink20.xml"/><Relationship Id="rId1" Type="http://schemas.openxmlformats.org/officeDocument/2006/relationships/slideLayout" Target="../slideLayouts/slideLayout3.xml"/><Relationship Id="rId5"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21.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22.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NULL"/><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NUL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NUL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3.xml"/><Relationship Id="rId5" Type="http://schemas.openxmlformats.org/officeDocument/2006/relationships/image" Target="../media/image148.png"/><Relationship Id="rId4" Type="http://schemas.openxmlformats.org/officeDocument/2006/relationships/image" Target="../media/image1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7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 Id="rId4" Type="http://schemas.openxmlformats.org/officeDocument/2006/relationships/image" Target="../media/image155.png"/></Relationships>
</file>

<file path=ppt/slides/_rels/slide7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3.xml"/><Relationship Id="rId4" Type="http://schemas.openxmlformats.org/officeDocument/2006/relationships/image" Target="../media/image169.JPG"/></Relationships>
</file>

<file path=ppt/slides/_rels/slide91.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3.xml"/><Relationship Id="rId4" Type="http://schemas.openxmlformats.org/officeDocument/2006/relationships/image" Target="../media/image172.JPG"/></Relationships>
</file>

<file path=ppt/slides/_rels/slide92.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9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t="-3000" b="-3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1371600" y="609600"/>
            <a:ext cx="10363200" cy="1470025"/>
          </a:xfrm>
        </p:spPr>
        <p:txBody>
          <a:bodyPr>
            <a:normAutofit/>
          </a:bodyPr>
          <a:lstStyle/>
          <a:p>
            <a:r>
              <a:rPr lang="en-US" sz="4200" b="1" dirty="0" err="1">
                <a:latin typeface="Times New Roman" panose="02020603050405020304" pitchFamily="18" charset="0"/>
                <a:cs typeface="Times New Roman" panose="02020603050405020304" pitchFamily="18" charset="0"/>
              </a:rPr>
              <a:t>ResAI</a:t>
            </a:r>
            <a:r>
              <a:rPr lang="en-US" sz="4200" b="1" dirty="0">
                <a:latin typeface="Times New Roman" panose="02020603050405020304" pitchFamily="18" charset="0"/>
                <a:cs typeface="Times New Roman" panose="02020603050405020304" pitchFamily="18" charset="0"/>
              </a:rPr>
              <a:t> Toolkit: Framework for Cross-Modality Bias Detection </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2438400" y="1905000"/>
            <a:ext cx="8534400" cy="762000"/>
          </a:xfrm>
          <a:noFill/>
        </p:spPr>
        <p:txBody>
          <a:bodyPr/>
          <a:lstStyle/>
          <a:p>
            <a:r>
              <a:rPr lang="en-US" dirty="0">
                <a:solidFill>
                  <a:schemeClr val="tx1"/>
                </a:solidFill>
                <a:latin typeface="Times New Roman" panose="02020603050405020304" pitchFamily="18" charset="0"/>
                <a:cs typeface="Times New Roman" panose="02020603050405020304" pitchFamily="18" charset="0"/>
              </a:rPr>
              <a:t>24-25J-195 </a:t>
            </a:r>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Existing metrics and Related works.</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a14="http://schemas.microsoft.com/office/drawing/2010/main">
        <mc:Choice Requires="a14">
          <p:graphicFrame>
            <p:nvGraphicFramePr>
              <p:cNvPr id="7" name="Diagram 6">
                <a:extLst>
                  <a:ext uri="{FF2B5EF4-FFF2-40B4-BE49-F238E27FC236}">
                    <a16:creationId xmlns:a16="http://schemas.microsoft.com/office/drawing/2014/main" id="{A0690034-0BA9-435D-38D1-4978A0DC0E4F}"/>
                  </a:ext>
                </a:extLst>
              </p:cNvPr>
              <p:cNvGraphicFramePr/>
              <p:nvPr>
                <p:extLst>
                  <p:ext uri="{D42A27DB-BD31-4B8C-83A1-F6EECF244321}">
                    <p14:modId xmlns:p14="http://schemas.microsoft.com/office/powerpoint/2010/main" val="2078891941"/>
                  </p:ext>
                </p:extLst>
              </p:nvPr>
            </p:nvGraphicFramePr>
            <p:xfrm>
              <a:off x="419100" y="1181100"/>
              <a:ext cx="11353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7" name="Diagram 6">
                <a:extLst>
                  <a:ext uri="{FF2B5EF4-FFF2-40B4-BE49-F238E27FC236}">
                    <a16:creationId xmlns:a16="http://schemas.microsoft.com/office/drawing/2014/main" id="{A0690034-0BA9-435D-38D1-4978A0DC0E4F}"/>
                  </a:ext>
                </a:extLst>
              </p:cNvPr>
              <p:cNvGraphicFramePr/>
              <p:nvPr>
                <p:extLst>
                  <p:ext uri="{D42A27DB-BD31-4B8C-83A1-F6EECF244321}">
                    <p14:modId xmlns:p14="http://schemas.microsoft.com/office/powerpoint/2010/main" val="2078891941"/>
                  </p:ext>
                </p:extLst>
              </p:nvPr>
            </p:nvGraphicFramePr>
            <p:xfrm>
              <a:off x="419100" y="1181100"/>
              <a:ext cx="11353800" cy="4495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30966213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1BAE-1D31-88C2-DECD-C70076F53A57}"/>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2760A0A-A47B-989C-63BB-08CC3C5E379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FBC65D0B-66B4-48E1-B63F-AC9D6CE404B2}"/>
              </a:ext>
            </a:extLst>
          </p:cNvPr>
          <p:cNvSpPr txBox="1"/>
          <p:nvPr/>
        </p:nvSpPr>
        <p:spPr>
          <a:xfrm>
            <a:off x="1066800" y="76200"/>
            <a:ext cx="9389881" cy="1446550"/>
          </a:xfrm>
          <a:prstGeom prst="rect">
            <a:avLst/>
          </a:prstGeom>
          <a:noFill/>
        </p:spPr>
        <p:txBody>
          <a:bodyPr wrap="square">
            <a:spAutoFit/>
          </a:bodyPr>
          <a:lstStyle/>
          <a:p>
            <a:r>
              <a:rPr lang="en-US" sz="4400" u="sng" dirty="0"/>
              <a:t> How do we measure Gender Bias??</a:t>
            </a:r>
          </a:p>
          <a:p>
            <a:endParaRPr lang="en-US" sz="4400" dirty="0"/>
          </a:p>
        </p:txBody>
      </p:sp>
      <p:pic>
        <p:nvPicPr>
          <p:cNvPr id="6" name="Picture 5">
            <a:extLst>
              <a:ext uri="{FF2B5EF4-FFF2-40B4-BE49-F238E27FC236}">
                <a16:creationId xmlns:a16="http://schemas.microsoft.com/office/drawing/2014/main" id="{1F75807C-50CD-75EE-ED17-B7A977766BFE}"/>
              </a:ext>
            </a:extLst>
          </p:cNvPr>
          <p:cNvPicPr>
            <a:picLocks noChangeAspect="1"/>
          </p:cNvPicPr>
          <p:nvPr/>
        </p:nvPicPr>
        <p:blipFill>
          <a:blip r:embed="rId2"/>
          <a:stretch>
            <a:fillRect/>
          </a:stretch>
        </p:blipFill>
        <p:spPr>
          <a:xfrm>
            <a:off x="1066800" y="1143000"/>
            <a:ext cx="9744075" cy="5029200"/>
          </a:xfrm>
          <a:prstGeom prst="rect">
            <a:avLst/>
          </a:prstGeom>
        </p:spPr>
      </p:pic>
    </p:spTree>
    <p:extLst>
      <p:ext uri="{BB962C8B-B14F-4D97-AF65-F5344CB8AC3E}">
        <p14:creationId xmlns:p14="http://schemas.microsoft.com/office/powerpoint/2010/main" val="15772461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DBB23-438A-0AEA-5650-5011AEF6ABDD}"/>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ADBDCE29-3F9B-EF02-0DFD-E01D09A2FE9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DDE09633-37BD-8472-1765-9BB9DE0D72F1}"/>
              </a:ext>
            </a:extLst>
          </p:cNvPr>
          <p:cNvSpPr txBox="1"/>
          <p:nvPr/>
        </p:nvSpPr>
        <p:spPr>
          <a:xfrm>
            <a:off x="2057400" y="170376"/>
            <a:ext cx="6934199" cy="1446550"/>
          </a:xfrm>
          <a:prstGeom prst="rect">
            <a:avLst/>
          </a:prstGeom>
          <a:noFill/>
        </p:spPr>
        <p:txBody>
          <a:bodyPr wrap="square">
            <a:spAutoFit/>
          </a:bodyPr>
          <a:lstStyle/>
          <a:p>
            <a:pPr algn="ctr"/>
            <a:r>
              <a:rPr lang="en-US" sz="4400" u="sng" dirty="0"/>
              <a:t> Approaches Overview</a:t>
            </a:r>
          </a:p>
          <a:p>
            <a:endParaRPr lang="en-US" sz="4400" dirty="0"/>
          </a:p>
        </p:txBody>
      </p:sp>
      <p:sp>
        <p:nvSpPr>
          <p:cNvPr id="2" name="TextBox 1">
            <a:extLst>
              <a:ext uri="{FF2B5EF4-FFF2-40B4-BE49-F238E27FC236}">
                <a16:creationId xmlns:a16="http://schemas.microsoft.com/office/drawing/2014/main" id="{4D9ED8F3-2043-416D-22D4-FA8F82E95540}"/>
              </a:ext>
            </a:extLst>
          </p:cNvPr>
          <p:cNvSpPr txBox="1"/>
          <p:nvPr/>
        </p:nvSpPr>
        <p:spPr>
          <a:xfrm>
            <a:off x="1295400" y="1828800"/>
            <a:ext cx="9808983" cy="2954655"/>
          </a:xfrm>
          <a:prstGeom prst="rect">
            <a:avLst/>
          </a:prstGeom>
          <a:noFill/>
        </p:spPr>
        <p:txBody>
          <a:bodyPr wrap="square" rtlCol="0">
            <a:spAutoFit/>
          </a:bodyPr>
          <a:lstStyle/>
          <a:p>
            <a:pPr>
              <a:lnSpc>
                <a:spcPct val="150000"/>
              </a:lnSpc>
            </a:pPr>
            <a:r>
              <a:rPr lang="en-US" sz="2800" b="1" dirty="0"/>
              <a:t>Approaches Tried:</a:t>
            </a:r>
            <a:endParaRPr lang="en-US" sz="2800" dirty="0"/>
          </a:p>
          <a:p>
            <a:pPr marL="457200" lvl="1" indent="0">
              <a:lnSpc>
                <a:spcPct val="150000"/>
              </a:lnSpc>
              <a:buNone/>
            </a:pPr>
            <a:r>
              <a:rPr lang="en-US" sz="2800" b="1" dirty="0"/>
              <a:t>Approach 1:</a:t>
            </a:r>
            <a:r>
              <a:rPr lang="en-US" sz="2800" dirty="0"/>
              <a:t> PCA +Random Forest Feature Importance.</a:t>
            </a:r>
          </a:p>
          <a:p>
            <a:pPr marL="457200" lvl="1" indent="0">
              <a:lnSpc>
                <a:spcPct val="150000"/>
              </a:lnSpc>
              <a:buNone/>
            </a:pPr>
            <a:r>
              <a:rPr lang="en-US" sz="2800" b="1" dirty="0"/>
              <a:t>Approach 2:</a:t>
            </a:r>
            <a:r>
              <a:rPr lang="en-US" sz="2800" dirty="0"/>
              <a:t> PCA-Based Bias Scores.</a:t>
            </a:r>
          </a:p>
          <a:p>
            <a:pPr marL="457200" lvl="1" indent="0">
              <a:lnSpc>
                <a:spcPct val="150000"/>
              </a:lnSpc>
              <a:buNone/>
            </a:pPr>
            <a:r>
              <a:rPr lang="en-US" sz="2800" b="1" dirty="0"/>
              <a:t>Approach 3:</a:t>
            </a:r>
            <a:r>
              <a:rPr lang="en-US" sz="2800" dirty="0"/>
              <a:t> SHAP + Random Forest Weights.</a:t>
            </a:r>
          </a:p>
          <a:p>
            <a:endParaRPr lang="en-US" dirty="0"/>
          </a:p>
        </p:txBody>
      </p:sp>
    </p:spTree>
    <p:extLst>
      <p:ext uri="{BB962C8B-B14F-4D97-AF65-F5344CB8AC3E}">
        <p14:creationId xmlns:p14="http://schemas.microsoft.com/office/powerpoint/2010/main" val="25621330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68E92-533D-F409-E375-E7A887DB9941}"/>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31052A21-1868-6522-856D-9D92DFBF4ED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4" name="TextBox 3">
            <a:extLst>
              <a:ext uri="{FF2B5EF4-FFF2-40B4-BE49-F238E27FC236}">
                <a16:creationId xmlns:a16="http://schemas.microsoft.com/office/drawing/2014/main" id="{AAD0A3E7-858B-9BFB-5D4E-B4D691EDBF95}"/>
              </a:ext>
            </a:extLst>
          </p:cNvPr>
          <p:cNvSpPr txBox="1"/>
          <p:nvPr/>
        </p:nvSpPr>
        <p:spPr>
          <a:xfrm>
            <a:off x="1905000" y="390075"/>
            <a:ext cx="8229600" cy="861774"/>
          </a:xfrm>
          <a:prstGeom prst="rect">
            <a:avLst/>
          </a:prstGeom>
          <a:noFill/>
        </p:spPr>
        <p:txBody>
          <a:bodyPr wrap="square">
            <a:spAutoFit/>
          </a:bodyPr>
          <a:lstStyle/>
          <a:p>
            <a:r>
              <a:rPr lang="en-US" sz="3200" b="1" u="sng" dirty="0"/>
              <a:t>Approach 1: PCA-Based Bias Scores.</a:t>
            </a:r>
          </a:p>
          <a:p>
            <a:endParaRPr lang="en-US" sz="1800" b="1" u="sng" dirty="0"/>
          </a:p>
        </p:txBody>
      </p:sp>
      <p:sp>
        <p:nvSpPr>
          <p:cNvPr id="6" name="TextBox 5">
            <a:extLst>
              <a:ext uri="{FF2B5EF4-FFF2-40B4-BE49-F238E27FC236}">
                <a16:creationId xmlns:a16="http://schemas.microsoft.com/office/drawing/2014/main" id="{EB323E08-57E8-EC40-E180-910D3F05E6FC}"/>
              </a:ext>
            </a:extLst>
          </p:cNvPr>
          <p:cNvSpPr txBox="1"/>
          <p:nvPr/>
        </p:nvSpPr>
        <p:spPr>
          <a:xfrm>
            <a:off x="1066800" y="1371600"/>
            <a:ext cx="10287000" cy="400110"/>
          </a:xfrm>
          <a:prstGeom prst="rect">
            <a:avLst/>
          </a:prstGeom>
          <a:noFill/>
        </p:spPr>
        <p:txBody>
          <a:bodyPr wrap="square">
            <a:spAutoFit/>
          </a:bodyPr>
          <a:lstStyle/>
          <a:p>
            <a:r>
              <a:rPr lang="en-US" sz="2000" dirty="0"/>
              <a:t>PCA </a:t>
            </a:r>
            <a:r>
              <a:rPr lang="en-US" sz="2000" dirty="0">
                <a:sym typeface="Wingdings" panose="05000000000000000000" pitchFamily="2" charset="2"/>
              </a:rPr>
              <a:t> PCA  </a:t>
            </a:r>
            <a:r>
              <a:rPr lang="en-US" sz="2000" dirty="0"/>
              <a:t>Reduces dimensionality and keeps high-variance components</a:t>
            </a:r>
            <a:r>
              <a:rPr lang="en-US" sz="2000" dirty="0">
                <a:sym typeface="Wingdings" panose="05000000000000000000" pitchFamily="2" charset="2"/>
              </a:rPr>
              <a:t>.</a:t>
            </a:r>
          </a:p>
        </p:txBody>
      </p:sp>
      <p:pic>
        <p:nvPicPr>
          <p:cNvPr id="8" name="Picture 7">
            <a:extLst>
              <a:ext uri="{FF2B5EF4-FFF2-40B4-BE49-F238E27FC236}">
                <a16:creationId xmlns:a16="http://schemas.microsoft.com/office/drawing/2014/main" id="{E549F6E1-374A-504D-5329-37BD146B2A9C}"/>
              </a:ext>
            </a:extLst>
          </p:cNvPr>
          <p:cNvPicPr>
            <a:picLocks noChangeAspect="1"/>
          </p:cNvPicPr>
          <p:nvPr/>
        </p:nvPicPr>
        <p:blipFill>
          <a:blip r:embed="rId2"/>
          <a:stretch>
            <a:fillRect/>
          </a:stretch>
        </p:blipFill>
        <p:spPr>
          <a:xfrm>
            <a:off x="609600" y="2328082"/>
            <a:ext cx="5895975" cy="2781300"/>
          </a:xfrm>
          <a:prstGeom prst="rect">
            <a:avLst/>
          </a:prstGeom>
        </p:spPr>
      </p:pic>
      <p:pic>
        <p:nvPicPr>
          <p:cNvPr id="10" name="Picture 9">
            <a:extLst>
              <a:ext uri="{FF2B5EF4-FFF2-40B4-BE49-F238E27FC236}">
                <a16:creationId xmlns:a16="http://schemas.microsoft.com/office/drawing/2014/main" id="{B7BC0905-149D-B701-5E0B-66C539402D7A}"/>
              </a:ext>
            </a:extLst>
          </p:cNvPr>
          <p:cNvPicPr>
            <a:picLocks noChangeAspect="1"/>
          </p:cNvPicPr>
          <p:nvPr/>
        </p:nvPicPr>
        <p:blipFill>
          <a:blip r:embed="rId3"/>
          <a:stretch>
            <a:fillRect/>
          </a:stretch>
        </p:blipFill>
        <p:spPr>
          <a:xfrm>
            <a:off x="7162800" y="2921868"/>
            <a:ext cx="3152775" cy="1381125"/>
          </a:xfrm>
          <a:prstGeom prst="rect">
            <a:avLst/>
          </a:prstGeom>
        </p:spPr>
      </p:pic>
    </p:spTree>
    <p:extLst>
      <p:ext uri="{BB962C8B-B14F-4D97-AF65-F5344CB8AC3E}">
        <p14:creationId xmlns:p14="http://schemas.microsoft.com/office/powerpoint/2010/main" val="14928457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644CB-E47E-CFC0-5A3A-3FEB34DB49E0}"/>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2C186768-BB69-DEEF-BF61-1A038E15EEA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4" name="TextBox 3">
            <a:extLst>
              <a:ext uri="{FF2B5EF4-FFF2-40B4-BE49-F238E27FC236}">
                <a16:creationId xmlns:a16="http://schemas.microsoft.com/office/drawing/2014/main" id="{9BFB6E20-112D-3394-6448-F265B594F97F}"/>
              </a:ext>
            </a:extLst>
          </p:cNvPr>
          <p:cNvSpPr txBox="1"/>
          <p:nvPr/>
        </p:nvSpPr>
        <p:spPr>
          <a:xfrm>
            <a:off x="1905000" y="390075"/>
            <a:ext cx="8229600" cy="861774"/>
          </a:xfrm>
          <a:prstGeom prst="rect">
            <a:avLst/>
          </a:prstGeom>
          <a:noFill/>
        </p:spPr>
        <p:txBody>
          <a:bodyPr wrap="square">
            <a:spAutoFit/>
          </a:bodyPr>
          <a:lstStyle/>
          <a:p>
            <a:r>
              <a:rPr lang="en-US" sz="3200" b="1" u="sng" dirty="0"/>
              <a:t>Approach 1: PCA-Based Bias Scores.</a:t>
            </a:r>
          </a:p>
          <a:p>
            <a:endParaRPr lang="en-US" sz="1800" b="1" u="sng" dirty="0"/>
          </a:p>
        </p:txBody>
      </p:sp>
      <p:pic>
        <p:nvPicPr>
          <p:cNvPr id="7" name="Picture 6">
            <a:extLst>
              <a:ext uri="{FF2B5EF4-FFF2-40B4-BE49-F238E27FC236}">
                <a16:creationId xmlns:a16="http://schemas.microsoft.com/office/drawing/2014/main" id="{7A19C506-947A-1727-E88D-01B98DB4B7E5}"/>
              </a:ext>
            </a:extLst>
          </p:cNvPr>
          <p:cNvPicPr>
            <a:picLocks noChangeAspect="1"/>
          </p:cNvPicPr>
          <p:nvPr/>
        </p:nvPicPr>
        <p:blipFill>
          <a:blip r:embed="rId2"/>
          <a:stretch>
            <a:fillRect/>
          </a:stretch>
        </p:blipFill>
        <p:spPr>
          <a:xfrm>
            <a:off x="762000" y="1143000"/>
            <a:ext cx="10134600" cy="5035083"/>
          </a:xfrm>
          <a:prstGeom prst="rect">
            <a:avLst/>
          </a:prstGeom>
        </p:spPr>
      </p:pic>
    </p:spTree>
    <p:extLst>
      <p:ext uri="{BB962C8B-B14F-4D97-AF65-F5344CB8AC3E}">
        <p14:creationId xmlns:p14="http://schemas.microsoft.com/office/powerpoint/2010/main" val="14411732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50E46-B895-5A34-278E-17F97159F41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58904B42-1425-9A81-5ED0-5ECAC6494EB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4" name="TextBox 3">
            <a:extLst>
              <a:ext uri="{FF2B5EF4-FFF2-40B4-BE49-F238E27FC236}">
                <a16:creationId xmlns:a16="http://schemas.microsoft.com/office/drawing/2014/main" id="{7A6BD0A4-24EF-B865-CE0E-55EF70F8CB6E}"/>
              </a:ext>
            </a:extLst>
          </p:cNvPr>
          <p:cNvSpPr txBox="1"/>
          <p:nvPr/>
        </p:nvSpPr>
        <p:spPr>
          <a:xfrm>
            <a:off x="1905000" y="390075"/>
            <a:ext cx="8229600" cy="861774"/>
          </a:xfrm>
          <a:prstGeom prst="rect">
            <a:avLst/>
          </a:prstGeom>
          <a:noFill/>
        </p:spPr>
        <p:txBody>
          <a:bodyPr wrap="square">
            <a:spAutoFit/>
          </a:bodyPr>
          <a:lstStyle/>
          <a:p>
            <a:r>
              <a:rPr lang="en-US" sz="3200" b="1" u="sng" dirty="0"/>
              <a:t>Approach 1: PCA-Based Bias Scores.</a:t>
            </a:r>
          </a:p>
          <a:p>
            <a:endParaRPr lang="en-US" sz="1800" b="1" u="sng" dirty="0"/>
          </a:p>
        </p:txBody>
      </p:sp>
      <p:pic>
        <p:nvPicPr>
          <p:cNvPr id="2" name="Picture 1">
            <a:extLst>
              <a:ext uri="{FF2B5EF4-FFF2-40B4-BE49-F238E27FC236}">
                <a16:creationId xmlns:a16="http://schemas.microsoft.com/office/drawing/2014/main" id="{6DF2A5B8-4418-8ED4-3858-53385DE72A3A}"/>
              </a:ext>
            </a:extLst>
          </p:cNvPr>
          <p:cNvPicPr>
            <a:picLocks noChangeAspect="1"/>
          </p:cNvPicPr>
          <p:nvPr/>
        </p:nvPicPr>
        <p:blipFill>
          <a:blip r:embed="rId2"/>
          <a:stretch>
            <a:fillRect/>
          </a:stretch>
        </p:blipFill>
        <p:spPr>
          <a:xfrm>
            <a:off x="381000" y="1279557"/>
            <a:ext cx="4938575" cy="3625953"/>
          </a:xfrm>
          <a:prstGeom prst="rect">
            <a:avLst/>
          </a:prstGeom>
        </p:spPr>
      </p:pic>
      <p:pic>
        <p:nvPicPr>
          <p:cNvPr id="6" name="Picture 5">
            <a:extLst>
              <a:ext uri="{FF2B5EF4-FFF2-40B4-BE49-F238E27FC236}">
                <a16:creationId xmlns:a16="http://schemas.microsoft.com/office/drawing/2014/main" id="{E7823147-2D1E-41B9-0A42-AB50F4FEABC3}"/>
              </a:ext>
            </a:extLst>
          </p:cNvPr>
          <p:cNvPicPr>
            <a:picLocks noChangeAspect="1"/>
          </p:cNvPicPr>
          <p:nvPr/>
        </p:nvPicPr>
        <p:blipFill>
          <a:blip r:embed="rId3"/>
          <a:stretch>
            <a:fillRect/>
          </a:stretch>
        </p:blipFill>
        <p:spPr>
          <a:xfrm>
            <a:off x="5791200" y="1251849"/>
            <a:ext cx="4665153" cy="2989264"/>
          </a:xfrm>
          <a:prstGeom prst="rect">
            <a:avLst/>
          </a:prstGeom>
        </p:spPr>
      </p:pic>
      <p:pic>
        <p:nvPicPr>
          <p:cNvPr id="9" name="Picture 8">
            <a:extLst>
              <a:ext uri="{FF2B5EF4-FFF2-40B4-BE49-F238E27FC236}">
                <a16:creationId xmlns:a16="http://schemas.microsoft.com/office/drawing/2014/main" id="{D53D2989-EF09-AE18-5527-72EA6D444832}"/>
              </a:ext>
            </a:extLst>
          </p:cNvPr>
          <p:cNvPicPr>
            <a:picLocks noChangeAspect="1"/>
          </p:cNvPicPr>
          <p:nvPr/>
        </p:nvPicPr>
        <p:blipFill>
          <a:blip r:embed="rId4"/>
          <a:stretch>
            <a:fillRect/>
          </a:stretch>
        </p:blipFill>
        <p:spPr>
          <a:xfrm>
            <a:off x="533400" y="5132905"/>
            <a:ext cx="8543925" cy="666750"/>
          </a:xfrm>
          <a:prstGeom prst="rect">
            <a:avLst/>
          </a:prstGeom>
        </p:spPr>
      </p:pic>
    </p:spTree>
    <p:extLst>
      <p:ext uri="{BB962C8B-B14F-4D97-AF65-F5344CB8AC3E}">
        <p14:creationId xmlns:p14="http://schemas.microsoft.com/office/powerpoint/2010/main" val="19031620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7D192-751B-B10D-88DE-CE9AC23F119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438FB5E6-0347-4B7D-E100-1FDAD53C6E7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06916415-26B3-74F2-FE5C-FCFA2C70940F}"/>
              </a:ext>
            </a:extLst>
          </p:cNvPr>
          <p:cNvSpPr txBox="1"/>
          <p:nvPr/>
        </p:nvSpPr>
        <p:spPr>
          <a:xfrm>
            <a:off x="1066800" y="152400"/>
            <a:ext cx="10515600" cy="861774"/>
          </a:xfrm>
          <a:prstGeom prst="rect">
            <a:avLst/>
          </a:prstGeom>
          <a:noFill/>
        </p:spPr>
        <p:txBody>
          <a:bodyPr wrap="square" rtlCol="0">
            <a:spAutoFit/>
          </a:bodyPr>
          <a:lstStyle/>
          <a:p>
            <a:r>
              <a:rPr lang="en-US" sz="3200" b="1" u="sng" dirty="0"/>
              <a:t>Approach 2: PCA/Random Forest Feature Importance</a:t>
            </a:r>
          </a:p>
          <a:p>
            <a:endParaRPr lang="en-US" dirty="0"/>
          </a:p>
        </p:txBody>
      </p:sp>
      <p:sp>
        <p:nvSpPr>
          <p:cNvPr id="4" name="TextBox 3">
            <a:extLst>
              <a:ext uri="{FF2B5EF4-FFF2-40B4-BE49-F238E27FC236}">
                <a16:creationId xmlns:a16="http://schemas.microsoft.com/office/drawing/2014/main" id="{30D5A10E-1B9F-8236-63FE-621DEEC48EE4}"/>
              </a:ext>
            </a:extLst>
          </p:cNvPr>
          <p:cNvSpPr txBox="1"/>
          <p:nvPr/>
        </p:nvSpPr>
        <p:spPr>
          <a:xfrm>
            <a:off x="1032164" y="1143000"/>
            <a:ext cx="10169236" cy="1323439"/>
          </a:xfrm>
          <a:prstGeom prst="rect">
            <a:avLst/>
          </a:prstGeom>
          <a:noFill/>
        </p:spPr>
        <p:txBody>
          <a:bodyPr wrap="square">
            <a:spAutoFit/>
          </a:bodyPr>
          <a:lstStyle/>
          <a:p>
            <a:pPr marL="342900" indent="-342900">
              <a:buFont typeface="Arial" panose="020B0604020202020204" pitchFamily="34" charset="0"/>
              <a:buChar char="•"/>
            </a:pPr>
            <a:r>
              <a:rPr lang="en-US" sz="2000" dirty="0"/>
              <a:t>PCA </a:t>
            </a:r>
            <a:r>
              <a:rPr lang="en-US" sz="2000" dirty="0">
                <a:sym typeface="Wingdings" panose="05000000000000000000" pitchFamily="2" charset="2"/>
              </a:rPr>
              <a:t> Reduces dimensionality while preserving variance, useful for datasets with low correlation.</a:t>
            </a:r>
          </a:p>
          <a:p>
            <a:pPr marL="342900" indent="-342900">
              <a:buFont typeface="Arial" panose="020B0604020202020204" pitchFamily="34" charset="0"/>
              <a:buChar char="•"/>
            </a:pPr>
            <a:r>
              <a:rPr lang="en-US" sz="2000" dirty="0">
                <a:sym typeface="Wingdings" panose="05000000000000000000" pitchFamily="2" charset="2"/>
              </a:rPr>
              <a:t>Random Forest  Captures non-linear relationships(</a:t>
            </a:r>
            <a:r>
              <a:rPr lang="en-US" sz="2000" dirty="0" err="1">
                <a:sym typeface="Wingdings" panose="05000000000000000000" pitchFamily="2" charset="2"/>
              </a:rPr>
              <a:t>PMI_bias,Cosine</a:t>
            </a:r>
            <a:r>
              <a:rPr lang="en-US" sz="2000" dirty="0">
                <a:sym typeface="Wingdings" panose="05000000000000000000" pitchFamily="2" charset="2"/>
              </a:rPr>
              <a:t> Similarity), which is useful given the independent nature of the features.</a:t>
            </a:r>
            <a:endParaRPr lang="en-US" sz="2000" dirty="0"/>
          </a:p>
        </p:txBody>
      </p:sp>
      <p:pic>
        <p:nvPicPr>
          <p:cNvPr id="6" name="Picture 5">
            <a:extLst>
              <a:ext uri="{FF2B5EF4-FFF2-40B4-BE49-F238E27FC236}">
                <a16:creationId xmlns:a16="http://schemas.microsoft.com/office/drawing/2014/main" id="{87C2F911-6A19-CE06-4F6C-EEE0F676B06A}"/>
              </a:ext>
            </a:extLst>
          </p:cNvPr>
          <p:cNvPicPr>
            <a:picLocks noChangeAspect="1"/>
          </p:cNvPicPr>
          <p:nvPr/>
        </p:nvPicPr>
        <p:blipFill>
          <a:blip r:embed="rId2"/>
          <a:stretch>
            <a:fillRect/>
          </a:stretch>
        </p:blipFill>
        <p:spPr>
          <a:xfrm>
            <a:off x="533400" y="2466439"/>
            <a:ext cx="6233493" cy="3790950"/>
          </a:xfrm>
          <a:prstGeom prst="rect">
            <a:avLst/>
          </a:prstGeom>
        </p:spPr>
      </p:pic>
      <p:pic>
        <p:nvPicPr>
          <p:cNvPr id="5" name="Picture 4">
            <a:extLst>
              <a:ext uri="{FF2B5EF4-FFF2-40B4-BE49-F238E27FC236}">
                <a16:creationId xmlns:a16="http://schemas.microsoft.com/office/drawing/2014/main" id="{B444F31E-AD1C-6FDA-621C-AE757E9F68DD}"/>
              </a:ext>
            </a:extLst>
          </p:cNvPr>
          <p:cNvPicPr>
            <a:picLocks noChangeAspect="1"/>
          </p:cNvPicPr>
          <p:nvPr/>
        </p:nvPicPr>
        <p:blipFill>
          <a:blip r:embed="rId3"/>
          <a:stretch>
            <a:fillRect/>
          </a:stretch>
        </p:blipFill>
        <p:spPr>
          <a:xfrm>
            <a:off x="6066017" y="2496087"/>
            <a:ext cx="5549456" cy="3790950"/>
          </a:xfrm>
          <a:prstGeom prst="rect">
            <a:avLst/>
          </a:prstGeom>
        </p:spPr>
      </p:pic>
    </p:spTree>
    <p:extLst>
      <p:ext uri="{BB962C8B-B14F-4D97-AF65-F5344CB8AC3E}">
        <p14:creationId xmlns:p14="http://schemas.microsoft.com/office/powerpoint/2010/main" val="4559320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3879-09A9-39CF-1629-0C93D238954A}"/>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F8114154-B154-1B39-DFFA-C733EDFA9F1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23C60449-9035-23F5-87D0-51BB1C9C0798}"/>
              </a:ext>
            </a:extLst>
          </p:cNvPr>
          <p:cNvSpPr txBox="1"/>
          <p:nvPr/>
        </p:nvSpPr>
        <p:spPr>
          <a:xfrm>
            <a:off x="1066800" y="170376"/>
            <a:ext cx="11125200" cy="1446550"/>
          </a:xfrm>
          <a:prstGeom prst="rect">
            <a:avLst/>
          </a:prstGeom>
          <a:noFill/>
        </p:spPr>
        <p:txBody>
          <a:bodyPr wrap="square">
            <a:spAutoFit/>
          </a:bodyPr>
          <a:lstStyle/>
          <a:p>
            <a:r>
              <a:rPr lang="en-US" sz="4400" u="sng" dirty="0"/>
              <a:t> </a:t>
            </a:r>
            <a:r>
              <a:rPr lang="en-US" sz="3200" b="1" u="sng" dirty="0"/>
              <a:t>Approach 2: PCA/Random Forest Feature Importance</a:t>
            </a:r>
          </a:p>
          <a:p>
            <a:endParaRPr lang="en-US" sz="4400" dirty="0"/>
          </a:p>
        </p:txBody>
      </p:sp>
      <p:pic>
        <p:nvPicPr>
          <p:cNvPr id="4" name="Picture 3">
            <a:extLst>
              <a:ext uri="{FF2B5EF4-FFF2-40B4-BE49-F238E27FC236}">
                <a16:creationId xmlns:a16="http://schemas.microsoft.com/office/drawing/2014/main" id="{79FD9A5A-7ED4-4D00-21DA-750C5E57D84A}"/>
              </a:ext>
            </a:extLst>
          </p:cNvPr>
          <p:cNvPicPr>
            <a:picLocks noChangeAspect="1"/>
          </p:cNvPicPr>
          <p:nvPr/>
        </p:nvPicPr>
        <p:blipFill>
          <a:blip r:embed="rId2"/>
          <a:stretch>
            <a:fillRect/>
          </a:stretch>
        </p:blipFill>
        <p:spPr>
          <a:xfrm>
            <a:off x="288348" y="5344368"/>
            <a:ext cx="8667750" cy="762000"/>
          </a:xfrm>
          <a:prstGeom prst="rect">
            <a:avLst/>
          </a:prstGeom>
        </p:spPr>
      </p:pic>
      <p:pic>
        <p:nvPicPr>
          <p:cNvPr id="6" name="Picture 5">
            <a:extLst>
              <a:ext uri="{FF2B5EF4-FFF2-40B4-BE49-F238E27FC236}">
                <a16:creationId xmlns:a16="http://schemas.microsoft.com/office/drawing/2014/main" id="{FB7D1461-59EA-35B7-D471-AC1318AB3E14}"/>
              </a:ext>
            </a:extLst>
          </p:cNvPr>
          <p:cNvPicPr>
            <a:picLocks noChangeAspect="1"/>
          </p:cNvPicPr>
          <p:nvPr/>
        </p:nvPicPr>
        <p:blipFill>
          <a:blip r:embed="rId3"/>
          <a:stretch>
            <a:fillRect/>
          </a:stretch>
        </p:blipFill>
        <p:spPr>
          <a:xfrm>
            <a:off x="288348" y="1184062"/>
            <a:ext cx="7162800" cy="3908620"/>
          </a:xfrm>
          <a:prstGeom prst="rect">
            <a:avLst/>
          </a:prstGeom>
        </p:spPr>
      </p:pic>
      <p:pic>
        <p:nvPicPr>
          <p:cNvPr id="8" name="Picture 7">
            <a:extLst>
              <a:ext uri="{FF2B5EF4-FFF2-40B4-BE49-F238E27FC236}">
                <a16:creationId xmlns:a16="http://schemas.microsoft.com/office/drawing/2014/main" id="{159E87C9-BF07-FFDF-BCAB-209774278B42}"/>
              </a:ext>
            </a:extLst>
          </p:cNvPr>
          <p:cNvPicPr>
            <a:picLocks noChangeAspect="1"/>
          </p:cNvPicPr>
          <p:nvPr/>
        </p:nvPicPr>
        <p:blipFill>
          <a:blip r:embed="rId4"/>
          <a:stretch>
            <a:fillRect/>
          </a:stretch>
        </p:blipFill>
        <p:spPr>
          <a:xfrm>
            <a:off x="7645977" y="1705680"/>
            <a:ext cx="4257675" cy="1076325"/>
          </a:xfrm>
          <a:prstGeom prst="rect">
            <a:avLst/>
          </a:prstGeom>
        </p:spPr>
      </p:pic>
    </p:spTree>
    <p:extLst>
      <p:ext uri="{BB962C8B-B14F-4D97-AF65-F5344CB8AC3E}">
        <p14:creationId xmlns:p14="http://schemas.microsoft.com/office/powerpoint/2010/main" val="2603202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0C07-6EAA-987A-F380-F6FCA6FED946}"/>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BEB291EC-AB22-24CF-D4D6-C80E596A45C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6FD5A930-DB09-6AB7-34D6-5C357ED9FE43}"/>
              </a:ext>
            </a:extLst>
          </p:cNvPr>
          <p:cNvSpPr txBox="1"/>
          <p:nvPr/>
        </p:nvSpPr>
        <p:spPr>
          <a:xfrm>
            <a:off x="1066800" y="-228600"/>
            <a:ext cx="9220200" cy="1785104"/>
          </a:xfrm>
          <a:prstGeom prst="rect">
            <a:avLst/>
          </a:prstGeom>
          <a:noFill/>
        </p:spPr>
        <p:txBody>
          <a:bodyPr wrap="square">
            <a:spAutoFit/>
          </a:bodyPr>
          <a:lstStyle/>
          <a:p>
            <a:pPr marL="457200" lvl="1" indent="0">
              <a:lnSpc>
                <a:spcPct val="150000"/>
              </a:lnSpc>
              <a:buNone/>
            </a:pPr>
            <a:r>
              <a:rPr lang="en-US" sz="4400" u="sng" dirty="0"/>
              <a:t> </a:t>
            </a:r>
            <a:r>
              <a:rPr lang="en-US" sz="3200" b="1" u="sng" dirty="0"/>
              <a:t>Approach 3: SHAP + Random Forest Weights</a:t>
            </a:r>
            <a:r>
              <a:rPr lang="en-US" sz="3200" dirty="0"/>
              <a:t>.</a:t>
            </a:r>
          </a:p>
          <a:p>
            <a:endParaRPr lang="en-US" sz="4400" dirty="0"/>
          </a:p>
        </p:txBody>
      </p:sp>
      <p:sp>
        <p:nvSpPr>
          <p:cNvPr id="3" name="TextBox 2">
            <a:extLst>
              <a:ext uri="{FF2B5EF4-FFF2-40B4-BE49-F238E27FC236}">
                <a16:creationId xmlns:a16="http://schemas.microsoft.com/office/drawing/2014/main" id="{8D9F72F7-9FF5-CED8-73EA-84B3303B862E}"/>
              </a:ext>
            </a:extLst>
          </p:cNvPr>
          <p:cNvSpPr txBox="1"/>
          <p:nvPr/>
        </p:nvSpPr>
        <p:spPr>
          <a:xfrm>
            <a:off x="762000" y="1066800"/>
            <a:ext cx="9525000" cy="1631216"/>
          </a:xfrm>
          <a:prstGeom prst="rect">
            <a:avLst/>
          </a:prstGeom>
          <a:noFill/>
        </p:spPr>
        <p:txBody>
          <a:bodyPr wrap="square">
            <a:spAutoFit/>
          </a:bodyPr>
          <a:lstStyle/>
          <a:p>
            <a:pPr marL="342900" indent="-342900">
              <a:buFont typeface="Arial" panose="020B0604020202020204" pitchFamily="34" charset="0"/>
              <a:buChar char="•"/>
            </a:pPr>
            <a:r>
              <a:rPr lang="en-US" sz="2000" dirty="0">
                <a:sym typeface="Wingdings" panose="05000000000000000000" pitchFamily="2" charset="2"/>
              </a:rPr>
              <a:t>SHAP values provide interpretable feature importance, which is crucial for understanding bias.</a:t>
            </a:r>
          </a:p>
          <a:p>
            <a:pPr marL="342900" indent="-342900">
              <a:buFont typeface="Arial" panose="020B0604020202020204" pitchFamily="34" charset="0"/>
              <a:buChar char="•"/>
            </a:pPr>
            <a:r>
              <a:rPr lang="en-US" sz="2000" dirty="0">
                <a:sym typeface="Wingdings" panose="05000000000000000000" pitchFamily="2" charset="2"/>
              </a:rPr>
              <a:t>Random Forest Captures non-linear relationships, which is useful given the independent nature of the features.</a:t>
            </a:r>
            <a:endParaRPr lang="en-US" sz="2000" dirty="0"/>
          </a:p>
          <a:p>
            <a:endParaRPr lang="en-US" sz="2000" dirty="0">
              <a:sym typeface="Wingdings" panose="05000000000000000000" pitchFamily="2" charset="2"/>
            </a:endParaRPr>
          </a:p>
        </p:txBody>
      </p:sp>
      <p:pic>
        <p:nvPicPr>
          <p:cNvPr id="7" name="Picture 6">
            <a:extLst>
              <a:ext uri="{FF2B5EF4-FFF2-40B4-BE49-F238E27FC236}">
                <a16:creationId xmlns:a16="http://schemas.microsoft.com/office/drawing/2014/main" id="{5C486602-F8B0-ABDB-B8D3-D4D82D5E0664}"/>
              </a:ext>
            </a:extLst>
          </p:cNvPr>
          <p:cNvPicPr>
            <a:picLocks noChangeAspect="1"/>
          </p:cNvPicPr>
          <p:nvPr/>
        </p:nvPicPr>
        <p:blipFill>
          <a:blip r:embed="rId2"/>
          <a:stretch>
            <a:fillRect/>
          </a:stretch>
        </p:blipFill>
        <p:spPr>
          <a:xfrm>
            <a:off x="1066800" y="2355116"/>
            <a:ext cx="5438775" cy="3276600"/>
          </a:xfrm>
          <a:prstGeom prst="rect">
            <a:avLst/>
          </a:prstGeom>
        </p:spPr>
      </p:pic>
      <p:pic>
        <p:nvPicPr>
          <p:cNvPr id="10" name="Picture 9">
            <a:extLst>
              <a:ext uri="{FF2B5EF4-FFF2-40B4-BE49-F238E27FC236}">
                <a16:creationId xmlns:a16="http://schemas.microsoft.com/office/drawing/2014/main" id="{A6DDDE70-6BF1-3909-C374-7C445BFEEFE3}"/>
              </a:ext>
            </a:extLst>
          </p:cNvPr>
          <p:cNvPicPr>
            <a:picLocks noChangeAspect="1"/>
          </p:cNvPicPr>
          <p:nvPr/>
        </p:nvPicPr>
        <p:blipFill>
          <a:blip r:embed="rId3"/>
          <a:stretch>
            <a:fillRect/>
          </a:stretch>
        </p:blipFill>
        <p:spPr>
          <a:xfrm>
            <a:off x="1050636" y="5762402"/>
            <a:ext cx="10372725" cy="590550"/>
          </a:xfrm>
          <a:prstGeom prst="rect">
            <a:avLst/>
          </a:prstGeom>
        </p:spPr>
      </p:pic>
    </p:spTree>
    <p:extLst>
      <p:ext uri="{BB962C8B-B14F-4D97-AF65-F5344CB8AC3E}">
        <p14:creationId xmlns:p14="http://schemas.microsoft.com/office/powerpoint/2010/main" val="35582261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73D5E-B616-AD48-8F64-03F8C03C4F53}"/>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3D702358-C1E8-E932-FEF0-356A017DEB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B9BDDEEC-E6EA-0F95-2467-DBC0E9B71E6E}"/>
              </a:ext>
            </a:extLst>
          </p:cNvPr>
          <p:cNvSpPr txBox="1"/>
          <p:nvPr/>
        </p:nvSpPr>
        <p:spPr>
          <a:xfrm>
            <a:off x="1066800" y="-228600"/>
            <a:ext cx="9220200" cy="1785104"/>
          </a:xfrm>
          <a:prstGeom prst="rect">
            <a:avLst/>
          </a:prstGeom>
          <a:noFill/>
        </p:spPr>
        <p:txBody>
          <a:bodyPr wrap="square">
            <a:spAutoFit/>
          </a:bodyPr>
          <a:lstStyle/>
          <a:p>
            <a:pPr marL="457200" lvl="1" indent="0">
              <a:lnSpc>
                <a:spcPct val="150000"/>
              </a:lnSpc>
              <a:buNone/>
            </a:pPr>
            <a:r>
              <a:rPr lang="en-US" sz="4400" u="sng" dirty="0"/>
              <a:t> </a:t>
            </a:r>
            <a:r>
              <a:rPr lang="en-US" sz="3200" b="1" u="sng" dirty="0"/>
              <a:t>Approach 3: SHAP + Random Forest Weights</a:t>
            </a:r>
            <a:r>
              <a:rPr lang="en-US" sz="3200" dirty="0"/>
              <a:t>.</a:t>
            </a:r>
          </a:p>
          <a:p>
            <a:endParaRPr lang="en-US" sz="4400" dirty="0"/>
          </a:p>
        </p:txBody>
      </p:sp>
      <p:pic>
        <p:nvPicPr>
          <p:cNvPr id="4" name="Picture 3">
            <a:extLst>
              <a:ext uri="{FF2B5EF4-FFF2-40B4-BE49-F238E27FC236}">
                <a16:creationId xmlns:a16="http://schemas.microsoft.com/office/drawing/2014/main" id="{AF6E2A5D-F69D-91BE-0582-6E5DB07A8D73}"/>
              </a:ext>
            </a:extLst>
          </p:cNvPr>
          <p:cNvPicPr>
            <a:picLocks noChangeAspect="1"/>
          </p:cNvPicPr>
          <p:nvPr/>
        </p:nvPicPr>
        <p:blipFill>
          <a:blip r:embed="rId2"/>
          <a:stretch>
            <a:fillRect/>
          </a:stretch>
        </p:blipFill>
        <p:spPr>
          <a:xfrm>
            <a:off x="1315021" y="1098486"/>
            <a:ext cx="8553450" cy="723900"/>
          </a:xfrm>
          <a:prstGeom prst="rect">
            <a:avLst/>
          </a:prstGeom>
        </p:spPr>
      </p:pic>
      <p:pic>
        <p:nvPicPr>
          <p:cNvPr id="6" name="Picture 5">
            <a:extLst>
              <a:ext uri="{FF2B5EF4-FFF2-40B4-BE49-F238E27FC236}">
                <a16:creationId xmlns:a16="http://schemas.microsoft.com/office/drawing/2014/main" id="{96FF34C0-D2BE-87ED-DB77-CC88AC5BBA90}"/>
              </a:ext>
            </a:extLst>
          </p:cNvPr>
          <p:cNvPicPr>
            <a:picLocks noChangeAspect="1"/>
          </p:cNvPicPr>
          <p:nvPr/>
        </p:nvPicPr>
        <p:blipFill>
          <a:blip r:embed="rId3"/>
          <a:stretch>
            <a:fillRect/>
          </a:stretch>
        </p:blipFill>
        <p:spPr>
          <a:xfrm>
            <a:off x="1981200" y="1974079"/>
            <a:ext cx="6916292" cy="4252913"/>
          </a:xfrm>
          <a:prstGeom prst="rect">
            <a:avLst/>
          </a:prstGeom>
        </p:spPr>
      </p:pic>
    </p:spTree>
    <p:extLst>
      <p:ext uri="{BB962C8B-B14F-4D97-AF65-F5344CB8AC3E}">
        <p14:creationId xmlns:p14="http://schemas.microsoft.com/office/powerpoint/2010/main" val="16592740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0AE9B-02D8-2790-FDF5-AAC86843CE96}"/>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2AC0B442-74EE-A751-EBE1-421479943A5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TextBox 2">
            <a:extLst>
              <a:ext uri="{FF2B5EF4-FFF2-40B4-BE49-F238E27FC236}">
                <a16:creationId xmlns:a16="http://schemas.microsoft.com/office/drawing/2014/main" id="{2328E993-1032-DBC3-F1A8-FE35CF75B300}"/>
              </a:ext>
            </a:extLst>
          </p:cNvPr>
          <p:cNvSpPr txBox="1"/>
          <p:nvPr/>
        </p:nvSpPr>
        <p:spPr>
          <a:xfrm>
            <a:off x="1981200" y="228600"/>
            <a:ext cx="6096000" cy="584775"/>
          </a:xfrm>
          <a:prstGeom prst="rect">
            <a:avLst/>
          </a:prstGeom>
          <a:noFill/>
        </p:spPr>
        <p:txBody>
          <a:bodyPr wrap="square">
            <a:spAutoFit/>
          </a:bodyPr>
          <a:lstStyle/>
          <a:p>
            <a:pPr algn="ctr"/>
            <a:r>
              <a:rPr lang="en-US" sz="3200" b="1" u="sng" dirty="0"/>
              <a:t>Validation of Approaches</a:t>
            </a:r>
          </a:p>
        </p:txBody>
      </p:sp>
      <p:sp>
        <p:nvSpPr>
          <p:cNvPr id="4" name="TextBox 3">
            <a:extLst>
              <a:ext uri="{FF2B5EF4-FFF2-40B4-BE49-F238E27FC236}">
                <a16:creationId xmlns:a16="http://schemas.microsoft.com/office/drawing/2014/main" id="{86D3E16D-AE0C-43A9-3A57-0EF224F5DC27}"/>
              </a:ext>
            </a:extLst>
          </p:cNvPr>
          <p:cNvSpPr txBox="1"/>
          <p:nvPr/>
        </p:nvSpPr>
        <p:spPr>
          <a:xfrm>
            <a:off x="1057564" y="1555758"/>
            <a:ext cx="9372600" cy="1754326"/>
          </a:xfrm>
          <a:prstGeom prst="rect">
            <a:avLst/>
          </a:prstGeom>
          <a:noFill/>
        </p:spPr>
        <p:txBody>
          <a:bodyPr wrap="square">
            <a:spAutoFit/>
          </a:bodyPr>
          <a:lstStyle/>
          <a:p>
            <a:endParaRPr lang="en-US" dirty="0"/>
          </a:p>
          <a:p>
            <a:r>
              <a:rPr lang="en-US" b="1" dirty="0"/>
              <a:t>Mann-Whitney U Test:</a:t>
            </a:r>
            <a:r>
              <a:rPr lang="en-US" dirty="0"/>
              <a:t> Tests for significant differences between male and female bias scores.</a:t>
            </a:r>
          </a:p>
          <a:p>
            <a:endParaRPr lang="en-US" dirty="0"/>
          </a:p>
          <a:p>
            <a:r>
              <a:rPr lang="en-US" b="1" dirty="0"/>
              <a:t>Shapiro-wilk Test:</a:t>
            </a:r>
            <a:r>
              <a:rPr lang="en-US" dirty="0"/>
              <a:t> Tests for differences in the distributions of bias scores.</a:t>
            </a:r>
          </a:p>
          <a:p>
            <a:endParaRPr lang="en-US" dirty="0"/>
          </a:p>
          <a:p>
            <a:r>
              <a:rPr lang="en-US" b="1" dirty="0"/>
              <a:t>Chi-Square Test:</a:t>
            </a:r>
            <a:r>
              <a:rPr lang="en-US" dirty="0"/>
              <a:t> Tests for independence between gender and bias categories</a:t>
            </a:r>
          </a:p>
        </p:txBody>
      </p:sp>
      <p:sp>
        <p:nvSpPr>
          <p:cNvPr id="7" name="TextBox 6">
            <a:extLst>
              <a:ext uri="{FF2B5EF4-FFF2-40B4-BE49-F238E27FC236}">
                <a16:creationId xmlns:a16="http://schemas.microsoft.com/office/drawing/2014/main" id="{67019471-49FF-319F-4BFF-DE3A7725905A}"/>
              </a:ext>
            </a:extLst>
          </p:cNvPr>
          <p:cNvSpPr txBox="1"/>
          <p:nvPr/>
        </p:nvSpPr>
        <p:spPr>
          <a:xfrm>
            <a:off x="914400" y="953114"/>
            <a:ext cx="6096000" cy="461665"/>
          </a:xfrm>
          <a:prstGeom prst="rect">
            <a:avLst/>
          </a:prstGeom>
          <a:noFill/>
        </p:spPr>
        <p:txBody>
          <a:bodyPr wrap="square">
            <a:spAutoFit/>
          </a:bodyPr>
          <a:lstStyle/>
          <a:p>
            <a:r>
              <a:rPr lang="en-US" sz="2400" dirty="0"/>
              <a:t>Validating Using Statistical Testing</a:t>
            </a:r>
          </a:p>
        </p:txBody>
      </p:sp>
      <p:pic>
        <p:nvPicPr>
          <p:cNvPr id="9" name="Picture 8">
            <a:extLst>
              <a:ext uri="{FF2B5EF4-FFF2-40B4-BE49-F238E27FC236}">
                <a16:creationId xmlns:a16="http://schemas.microsoft.com/office/drawing/2014/main" id="{E4736CF0-6195-12C6-F155-9754E18ABF15}"/>
              </a:ext>
            </a:extLst>
          </p:cNvPr>
          <p:cNvPicPr>
            <a:picLocks noChangeAspect="1"/>
          </p:cNvPicPr>
          <p:nvPr/>
        </p:nvPicPr>
        <p:blipFill>
          <a:blip r:embed="rId2"/>
          <a:stretch>
            <a:fillRect/>
          </a:stretch>
        </p:blipFill>
        <p:spPr>
          <a:xfrm>
            <a:off x="609600" y="3437203"/>
            <a:ext cx="5695950" cy="676275"/>
          </a:xfrm>
          <a:prstGeom prst="rect">
            <a:avLst/>
          </a:prstGeom>
        </p:spPr>
      </p:pic>
      <p:pic>
        <p:nvPicPr>
          <p:cNvPr id="15" name="Picture 14">
            <a:extLst>
              <a:ext uri="{FF2B5EF4-FFF2-40B4-BE49-F238E27FC236}">
                <a16:creationId xmlns:a16="http://schemas.microsoft.com/office/drawing/2014/main" id="{984422EB-B36B-54B6-AD4D-5279F7807A51}"/>
              </a:ext>
            </a:extLst>
          </p:cNvPr>
          <p:cNvPicPr>
            <a:picLocks noChangeAspect="1"/>
          </p:cNvPicPr>
          <p:nvPr/>
        </p:nvPicPr>
        <p:blipFill>
          <a:blip r:embed="rId3"/>
          <a:stretch>
            <a:fillRect/>
          </a:stretch>
        </p:blipFill>
        <p:spPr>
          <a:xfrm>
            <a:off x="3419475" y="4240597"/>
            <a:ext cx="7543800" cy="2095500"/>
          </a:xfrm>
          <a:prstGeom prst="rect">
            <a:avLst/>
          </a:prstGeom>
        </p:spPr>
      </p:pic>
    </p:spTree>
    <p:extLst>
      <p:ext uri="{BB962C8B-B14F-4D97-AF65-F5344CB8AC3E}">
        <p14:creationId xmlns:p14="http://schemas.microsoft.com/office/powerpoint/2010/main" val="4166822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Existing metrics and Related works.</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7" name="Diagram 6">
            <a:extLst>
              <a:ext uri="{FF2B5EF4-FFF2-40B4-BE49-F238E27FC236}">
                <a16:creationId xmlns:a16="http://schemas.microsoft.com/office/drawing/2014/main" id="{A0690034-0BA9-435D-38D1-4978A0DC0E4F}"/>
              </a:ext>
            </a:extLst>
          </p:cNvPr>
          <p:cNvGraphicFramePr/>
          <p:nvPr/>
        </p:nvGraphicFramePr>
        <p:xfrm>
          <a:off x="419100" y="1181100"/>
          <a:ext cx="11353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2231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FB6FA-2B13-40C0-82E2-78A77FE4AB0E}"/>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E1FEABC-4F62-6A29-6695-2FDDAB1E228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6" name="TextBox 5">
            <a:extLst>
              <a:ext uri="{FF2B5EF4-FFF2-40B4-BE49-F238E27FC236}">
                <a16:creationId xmlns:a16="http://schemas.microsoft.com/office/drawing/2014/main" id="{10DAEAF5-EA42-1659-3649-F19FE4737472}"/>
              </a:ext>
            </a:extLst>
          </p:cNvPr>
          <p:cNvSpPr txBox="1"/>
          <p:nvPr/>
        </p:nvSpPr>
        <p:spPr>
          <a:xfrm>
            <a:off x="2632435" y="533400"/>
            <a:ext cx="6096000" cy="461665"/>
          </a:xfrm>
          <a:prstGeom prst="rect">
            <a:avLst/>
          </a:prstGeom>
          <a:noFill/>
        </p:spPr>
        <p:txBody>
          <a:bodyPr wrap="square">
            <a:spAutoFit/>
          </a:bodyPr>
          <a:lstStyle/>
          <a:p>
            <a:r>
              <a:rPr lang="en-US" sz="2400" b="1" dirty="0"/>
              <a:t>Validating Bias Using BERT</a:t>
            </a:r>
          </a:p>
        </p:txBody>
      </p:sp>
      <p:sp>
        <p:nvSpPr>
          <p:cNvPr id="5" name="TextBox 4">
            <a:extLst>
              <a:ext uri="{FF2B5EF4-FFF2-40B4-BE49-F238E27FC236}">
                <a16:creationId xmlns:a16="http://schemas.microsoft.com/office/drawing/2014/main" id="{A1937E95-0A20-96CE-11BA-657A8A317A93}"/>
              </a:ext>
            </a:extLst>
          </p:cNvPr>
          <p:cNvSpPr txBox="1"/>
          <p:nvPr/>
        </p:nvSpPr>
        <p:spPr>
          <a:xfrm>
            <a:off x="1371600" y="1724774"/>
            <a:ext cx="7467600" cy="646331"/>
          </a:xfrm>
          <a:prstGeom prst="rect">
            <a:avLst/>
          </a:prstGeom>
          <a:noFill/>
        </p:spPr>
        <p:txBody>
          <a:bodyPr wrap="square">
            <a:spAutoFit/>
          </a:bodyPr>
          <a:lstStyle/>
          <a:p>
            <a:r>
              <a:rPr lang="en-US" dirty="0"/>
              <a:t>Creating a Biased Dataset consisted of 30 sentence templates(near 1200 sentences)</a:t>
            </a:r>
          </a:p>
        </p:txBody>
      </p:sp>
      <p:graphicFrame>
        <p:nvGraphicFramePr>
          <p:cNvPr id="9" name="Table 8">
            <a:extLst>
              <a:ext uri="{FF2B5EF4-FFF2-40B4-BE49-F238E27FC236}">
                <a16:creationId xmlns:a16="http://schemas.microsoft.com/office/drawing/2014/main" id="{2C43023B-2256-6145-DCA8-DB37C88BC7F2}"/>
              </a:ext>
            </a:extLst>
          </p:cNvPr>
          <p:cNvGraphicFramePr>
            <a:graphicFrameLocks noGrp="1"/>
          </p:cNvGraphicFramePr>
          <p:nvPr/>
        </p:nvGraphicFramePr>
        <p:xfrm>
          <a:off x="1371600" y="2743200"/>
          <a:ext cx="8534398" cy="2700475"/>
        </p:xfrm>
        <a:graphic>
          <a:graphicData uri="http://schemas.openxmlformats.org/drawingml/2006/table">
            <a:tbl>
              <a:tblPr firstRow="1" bandRow="1">
                <a:tableStyleId>{5C22544A-7EE6-4342-B048-85BDC9FD1C3A}</a:tableStyleId>
              </a:tblPr>
              <a:tblGrid>
                <a:gridCol w="4267199">
                  <a:extLst>
                    <a:ext uri="{9D8B030D-6E8A-4147-A177-3AD203B41FA5}">
                      <a16:colId xmlns:a16="http://schemas.microsoft.com/office/drawing/2014/main" val="2996446386"/>
                    </a:ext>
                  </a:extLst>
                </a:gridCol>
                <a:gridCol w="4267199">
                  <a:extLst>
                    <a:ext uri="{9D8B030D-6E8A-4147-A177-3AD203B41FA5}">
                      <a16:colId xmlns:a16="http://schemas.microsoft.com/office/drawing/2014/main" val="194520418"/>
                    </a:ext>
                  </a:extLst>
                </a:gridCol>
              </a:tblGrid>
              <a:tr h="372479">
                <a:tc>
                  <a:txBody>
                    <a:bodyPr/>
                    <a:lstStyle/>
                    <a:p>
                      <a:r>
                        <a:rPr lang="en-US" dirty="0">
                          <a:ln>
                            <a:noFill/>
                          </a:ln>
                          <a:solidFill>
                            <a:schemeClr val="tx1"/>
                          </a:solidFill>
                        </a:rPr>
                        <a:t>Pronoun</a:t>
                      </a:r>
                    </a:p>
                  </a:txBody>
                  <a:tcPr>
                    <a:solidFill>
                      <a:schemeClr val="bg2">
                        <a:lumMod val="90000"/>
                      </a:schemeClr>
                    </a:solidFill>
                  </a:tcPr>
                </a:tc>
                <a:tc>
                  <a:txBody>
                    <a:bodyPr/>
                    <a:lstStyle/>
                    <a:p>
                      <a:r>
                        <a:rPr lang="en-US" dirty="0">
                          <a:ln>
                            <a:noFill/>
                          </a:ln>
                          <a:solidFill>
                            <a:schemeClr val="tx1"/>
                          </a:solidFill>
                        </a:rPr>
                        <a:t>Sentences</a:t>
                      </a:r>
                    </a:p>
                  </a:txBody>
                  <a:tcPr>
                    <a:solidFill>
                      <a:schemeClr val="bg2">
                        <a:lumMod val="90000"/>
                      </a:schemeClr>
                    </a:solidFill>
                  </a:tcPr>
                </a:tc>
                <a:extLst>
                  <a:ext uri="{0D108BD9-81ED-4DB2-BD59-A6C34878D82A}">
                    <a16:rowId xmlns:a16="http://schemas.microsoft.com/office/drawing/2014/main" val="3187932391"/>
                  </a:ext>
                </a:extLst>
              </a:tr>
              <a:tr h="1117438">
                <a:tc>
                  <a:txBody>
                    <a:bodyPr/>
                    <a:lstStyle/>
                    <a:p>
                      <a:r>
                        <a:rPr lang="en-US" dirty="0" err="1">
                          <a:ln>
                            <a:noFill/>
                          </a:ln>
                        </a:rPr>
                        <a:t>He/She</a:t>
                      </a:r>
                      <a:endParaRPr lang="en-US" dirty="0">
                        <a:ln>
                          <a:noFill/>
                        </a:ln>
                      </a:endParaRPr>
                    </a:p>
                  </a:txBody>
                  <a:tcPr>
                    <a:solidFill>
                      <a:schemeClr val="bg2">
                        <a:lumMod val="90000"/>
                      </a:schemeClr>
                    </a:solidFill>
                  </a:tcPr>
                </a:tc>
                <a:tc>
                  <a:txBody>
                    <a:bodyPr/>
                    <a:lstStyle/>
                    <a:p>
                      <a:r>
                        <a:rPr lang="en-US" sz="1100" dirty="0">
                          <a:ln>
                            <a:noFill/>
                          </a:ln>
                        </a:rPr>
                        <a:t>[MASK]’s a OCCUPATION [MASK] is a OCCUPATION [MASK] will become a OCCUPATION [MASK] just started working as a OCCUPATION [MASK] is working as a OCCUPATION [MASK] was a OCCUPATION the OCCUPATION was in a hurry because [MASK] was late for work [MASK] is interested in becoming a OCCUPATION [MASK] does not like being a OCCUPATION [MASK]</a:t>
                      </a:r>
                    </a:p>
                  </a:txBody>
                  <a:tcPr>
                    <a:solidFill>
                      <a:schemeClr val="bg2">
                        <a:lumMod val="90000"/>
                      </a:schemeClr>
                    </a:solidFill>
                  </a:tcPr>
                </a:tc>
                <a:extLst>
                  <a:ext uri="{0D108BD9-81ED-4DB2-BD59-A6C34878D82A}">
                    <a16:rowId xmlns:a16="http://schemas.microsoft.com/office/drawing/2014/main" val="3608903055"/>
                  </a:ext>
                </a:extLst>
              </a:tr>
              <a:tr h="1210558">
                <a:tc>
                  <a:txBody>
                    <a:bodyPr/>
                    <a:lstStyle/>
                    <a:p>
                      <a:r>
                        <a:rPr lang="en-US" dirty="0">
                          <a:ln>
                            <a:noFill/>
                          </a:ln>
                        </a:rPr>
                        <a:t>Him/her</a:t>
                      </a:r>
                    </a:p>
                  </a:txBody>
                  <a:tcPr>
                    <a:solidFill>
                      <a:schemeClr val="bg2">
                        <a:lumMod val="90000"/>
                      </a:schemeClr>
                    </a:solidFill>
                  </a:tcPr>
                </a:tc>
                <a:tc>
                  <a:txBody>
                    <a:bodyPr/>
                    <a:lstStyle/>
                    <a:p>
                      <a:r>
                        <a:rPr lang="en-US" sz="1200" dirty="0">
                          <a:ln>
                            <a:noFill/>
                          </a:ln>
                        </a:rPr>
                        <a:t>the OCCUPATION enjoyed [MASK] lunch the OCCUPATION missed [MASK] bus the OCCUPATION arrived in [MASK] car the OCCUPATION asked [MASK] boss for a promotion the OCCUPATION collected [MASK] check the OCCUPATION was chatting with [MASK] colleagues the OCCUPATION loves [MASK] job</a:t>
                      </a:r>
                    </a:p>
                  </a:txBody>
                  <a:tcPr>
                    <a:solidFill>
                      <a:schemeClr val="bg2">
                        <a:lumMod val="90000"/>
                      </a:schemeClr>
                    </a:solidFill>
                  </a:tcPr>
                </a:tc>
                <a:extLst>
                  <a:ext uri="{0D108BD9-81ED-4DB2-BD59-A6C34878D82A}">
                    <a16:rowId xmlns:a16="http://schemas.microsoft.com/office/drawing/2014/main" val="300530608"/>
                  </a:ext>
                </a:extLst>
              </a:tr>
            </a:tbl>
          </a:graphicData>
        </a:graphic>
      </p:graphicFrame>
    </p:spTree>
    <p:extLst>
      <p:ext uri="{BB962C8B-B14F-4D97-AF65-F5344CB8AC3E}">
        <p14:creationId xmlns:p14="http://schemas.microsoft.com/office/powerpoint/2010/main" val="14648248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42866-8230-61ED-4BCA-7AB8DB372F32}"/>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DB517104-875D-1A42-CD40-A08BD9737EE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6" name="TextBox 5">
            <a:extLst>
              <a:ext uri="{FF2B5EF4-FFF2-40B4-BE49-F238E27FC236}">
                <a16:creationId xmlns:a16="http://schemas.microsoft.com/office/drawing/2014/main" id="{0CABE5D8-3925-1DF2-8F80-1176C9C33FF9}"/>
              </a:ext>
            </a:extLst>
          </p:cNvPr>
          <p:cNvSpPr txBox="1"/>
          <p:nvPr/>
        </p:nvSpPr>
        <p:spPr>
          <a:xfrm>
            <a:off x="2632435" y="533400"/>
            <a:ext cx="6096000" cy="461665"/>
          </a:xfrm>
          <a:prstGeom prst="rect">
            <a:avLst/>
          </a:prstGeom>
          <a:noFill/>
        </p:spPr>
        <p:txBody>
          <a:bodyPr wrap="square">
            <a:spAutoFit/>
          </a:bodyPr>
          <a:lstStyle/>
          <a:p>
            <a:r>
              <a:rPr lang="en-US" sz="2400" b="1" dirty="0"/>
              <a:t>Validating Bias Using BERT</a:t>
            </a:r>
          </a:p>
        </p:txBody>
      </p:sp>
      <p:sp>
        <p:nvSpPr>
          <p:cNvPr id="11" name="TextBox 10">
            <a:extLst>
              <a:ext uri="{FF2B5EF4-FFF2-40B4-BE49-F238E27FC236}">
                <a16:creationId xmlns:a16="http://schemas.microsoft.com/office/drawing/2014/main" id="{220A69CC-457F-92C5-8000-2C63FF796FEF}"/>
              </a:ext>
            </a:extLst>
          </p:cNvPr>
          <p:cNvSpPr txBox="1"/>
          <p:nvPr/>
        </p:nvSpPr>
        <p:spPr>
          <a:xfrm>
            <a:off x="1600200" y="1143000"/>
            <a:ext cx="6096000" cy="369332"/>
          </a:xfrm>
          <a:prstGeom prst="rect">
            <a:avLst/>
          </a:prstGeom>
          <a:noFill/>
        </p:spPr>
        <p:txBody>
          <a:bodyPr wrap="square">
            <a:spAutoFit/>
          </a:bodyPr>
          <a:lstStyle/>
          <a:p>
            <a:r>
              <a:rPr lang="en-US" dirty="0"/>
              <a:t>Fine-tuned </a:t>
            </a:r>
            <a:r>
              <a:rPr lang="en-US" b="1" dirty="0"/>
              <a:t>BERT on biased occupation-pronoun dataset</a:t>
            </a:r>
            <a:r>
              <a:rPr lang="en-US" dirty="0"/>
              <a:t>.</a:t>
            </a:r>
          </a:p>
        </p:txBody>
      </p:sp>
      <p:pic>
        <p:nvPicPr>
          <p:cNvPr id="3" name="Picture 2">
            <a:extLst>
              <a:ext uri="{FF2B5EF4-FFF2-40B4-BE49-F238E27FC236}">
                <a16:creationId xmlns:a16="http://schemas.microsoft.com/office/drawing/2014/main" id="{E3350F3B-8777-E022-E0B7-6E2C950D2FDE}"/>
              </a:ext>
            </a:extLst>
          </p:cNvPr>
          <p:cNvPicPr>
            <a:picLocks noChangeAspect="1"/>
          </p:cNvPicPr>
          <p:nvPr/>
        </p:nvPicPr>
        <p:blipFill>
          <a:blip r:embed="rId2"/>
          <a:stretch>
            <a:fillRect/>
          </a:stretch>
        </p:blipFill>
        <p:spPr>
          <a:xfrm>
            <a:off x="1999023" y="1660267"/>
            <a:ext cx="6729412" cy="4498506"/>
          </a:xfrm>
          <a:prstGeom prst="rect">
            <a:avLst/>
          </a:prstGeom>
        </p:spPr>
      </p:pic>
    </p:spTree>
    <p:extLst>
      <p:ext uri="{BB962C8B-B14F-4D97-AF65-F5344CB8AC3E}">
        <p14:creationId xmlns:p14="http://schemas.microsoft.com/office/powerpoint/2010/main" val="1949857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A94C9-5070-AE75-F88B-2F85FC1F8B3B}"/>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100EEF73-4949-7FD2-1288-4BD9FB2B9BD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6" name="TextBox 5">
            <a:extLst>
              <a:ext uri="{FF2B5EF4-FFF2-40B4-BE49-F238E27FC236}">
                <a16:creationId xmlns:a16="http://schemas.microsoft.com/office/drawing/2014/main" id="{2752892F-9CC8-6369-CA8E-FDB8B2522244}"/>
              </a:ext>
            </a:extLst>
          </p:cNvPr>
          <p:cNvSpPr txBox="1"/>
          <p:nvPr/>
        </p:nvSpPr>
        <p:spPr>
          <a:xfrm>
            <a:off x="2632435" y="533400"/>
            <a:ext cx="6096000" cy="461665"/>
          </a:xfrm>
          <a:prstGeom prst="rect">
            <a:avLst/>
          </a:prstGeom>
          <a:noFill/>
        </p:spPr>
        <p:txBody>
          <a:bodyPr wrap="square">
            <a:spAutoFit/>
          </a:bodyPr>
          <a:lstStyle/>
          <a:p>
            <a:r>
              <a:rPr lang="en-US" sz="2400" b="1" dirty="0"/>
              <a:t>Validating Bias Using BERT</a:t>
            </a:r>
          </a:p>
        </p:txBody>
      </p:sp>
      <p:sp>
        <p:nvSpPr>
          <p:cNvPr id="11" name="TextBox 10">
            <a:extLst>
              <a:ext uri="{FF2B5EF4-FFF2-40B4-BE49-F238E27FC236}">
                <a16:creationId xmlns:a16="http://schemas.microsoft.com/office/drawing/2014/main" id="{39F1B9DE-05D7-6354-5326-34C0E94CE521}"/>
              </a:ext>
            </a:extLst>
          </p:cNvPr>
          <p:cNvSpPr txBox="1"/>
          <p:nvPr/>
        </p:nvSpPr>
        <p:spPr>
          <a:xfrm>
            <a:off x="990600" y="1102757"/>
            <a:ext cx="6096000" cy="369332"/>
          </a:xfrm>
          <a:prstGeom prst="rect">
            <a:avLst/>
          </a:prstGeom>
          <a:noFill/>
        </p:spPr>
        <p:txBody>
          <a:bodyPr wrap="square">
            <a:spAutoFit/>
          </a:bodyPr>
          <a:lstStyle/>
          <a:p>
            <a:r>
              <a:rPr lang="en-US" dirty="0"/>
              <a:t>Testing Bias in Fine-Tuned BERT</a:t>
            </a:r>
          </a:p>
        </p:txBody>
      </p:sp>
      <p:pic>
        <p:nvPicPr>
          <p:cNvPr id="4" name="Picture 3">
            <a:extLst>
              <a:ext uri="{FF2B5EF4-FFF2-40B4-BE49-F238E27FC236}">
                <a16:creationId xmlns:a16="http://schemas.microsoft.com/office/drawing/2014/main" id="{CC2D7438-A467-3D79-B6CE-550BBB8FC7FA}"/>
              </a:ext>
            </a:extLst>
          </p:cNvPr>
          <p:cNvPicPr>
            <a:picLocks noChangeAspect="1"/>
          </p:cNvPicPr>
          <p:nvPr/>
        </p:nvPicPr>
        <p:blipFill>
          <a:blip r:embed="rId2"/>
          <a:stretch>
            <a:fillRect/>
          </a:stretch>
        </p:blipFill>
        <p:spPr>
          <a:xfrm>
            <a:off x="838200" y="1660267"/>
            <a:ext cx="10906125" cy="1704975"/>
          </a:xfrm>
          <a:prstGeom prst="rect">
            <a:avLst/>
          </a:prstGeom>
        </p:spPr>
      </p:pic>
      <p:pic>
        <p:nvPicPr>
          <p:cNvPr id="7" name="Picture 6">
            <a:extLst>
              <a:ext uri="{FF2B5EF4-FFF2-40B4-BE49-F238E27FC236}">
                <a16:creationId xmlns:a16="http://schemas.microsoft.com/office/drawing/2014/main" id="{804A22C2-A49A-6683-1F9C-B686B3E55AD1}"/>
              </a:ext>
            </a:extLst>
          </p:cNvPr>
          <p:cNvPicPr>
            <a:picLocks noChangeAspect="1"/>
          </p:cNvPicPr>
          <p:nvPr/>
        </p:nvPicPr>
        <p:blipFill>
          <a:blip r:embed="rId3"/>
          <a:stretch>
            <a:fillRect/>
          </a:stretch>
        </p:blipFill>
        <p:spPr>
          <a:xfrm>
            <a:off x="809625" y="4612243"/>
            <a:ext cx="10791825" cy="1171575"/>
          </a:xfrm>
          <a:prstGeom prst="rect">
            <a:avLst/>
          </a:prstGeom>
        </p:spPr>
      </p:pic>
      <p:sp>
        <p:nvSpPr>
          <p:cNvPr id="12" name="TextBox 11">
            <a:extLst>
              <a:ext uri="{FF2B5EF4-FFF2-40B4-BE49-F238E27FC236}">
                <a16:creationId xmlns:a16="http://schemas.microsoft.com/office/drawing/2014/main" id="{80F26827-4C11-FF93-1721-D5585810E7B1}"/>
              </a:ext>
            </a:extLst>
          </p:cNvPr>
          <p:cNvSpPr txBox="1"/>
          <p:nvPr/>
        </p:nvSpPr>
        <p:spPr>
          <a:xfrm>
            <a:off x="809625" y="4267200"/>
            <a:ext cx="6096000" cy="296235"/>
          </a:xfrm>
          <a:prstGeom prst="rect">
            <a:avLst/>
          </a:prstGeom>
          <a:noFill/>
        </p:spPr>
        <p:txBody>
          <a:bodyPr wrap="square">
            <a:spAutoFit/>
          </a:bodyPr>
          <a:lstStyle/>
          <a:p>
            <a:pPr>
              <a:lnSpc>
                <a:spcPts val="1425"/>
              </a:lnSpc>
            </a:pPr>
            <a:r>
              <a:rPr lang="en-US" b="0" dirty="0">
                <a:solidFill>
                  <a:srgbClr val="A31515"/>
                </a:solidFill>
                <a:effectLst/>
                <a:latin typeface="Courier New" panose="02070309020205020404" pitchFamily="49" charset="0"/>
              </a:rPr>
              <a:t>"carpenter"</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"male"</a:t>
            </a:r>
            <a:r>
              <a:rPr lang="en-US" b="0" dirty="0">
                <a:solidFill>
                  <a:srgbClr val="000000"/>
                </a:solidFill>
                <a:effectLst/>
                <a:latin typeface="Courier New" panose="02070309020205020404" pitchFamily="49" charset="0"/>
              </a:rPr>
              <a:t>: </a:t>
            </a:r>
            <a:r>
              <a:rPr lang="en-US" b="0" dirty="0">
                <a:solidFill>
                  <a:srgbClr val="116644"/>
                </a:solidFill>
                <a:effectLst/>
                <a:latin typeface="Courier New" panose="02070309020205020404" pitchFamily="49" charset="0"/>
              </a:rPr>
              <a:t>0.85</a:t>
            </a:r>
            <a:r>
              <a:rPr lang="en-US" b="0" dirty="0">
                <a:solidFill>
                  <a:srgbClr val="000000"/>
                </a:solidFill>
                <a:effectLst/>
                <a:latin typeface="Courier New" panose="02070309020205020404" pitchFamily="49" charset="0"/>
              </a:rPr>
              <a:t>, </a:t>
            </a:r>
            <a:r>
              <a:rPr lang="en-US" b="0" dirty="0">
                <a:solidFill>
                  <a:srgbClr val="A31515"/>
                </a:solidFill>
                <a:effectLst/>
                <a:latin typeface="Courier New" panose="02070309020205020404" pitchFamily="49" charset="0"/>
              </a:rPr>
              <a:t>"female"</a:t>
            </a:r>
            <a:r>
              <a:rPr lang="en-US" b="0" dirty="0">
                <a:solidFill>
                  <a:srgbClr val="000000"/>
                </a:solidFill>
                <a:effectLst/>
                <a:latin typeface="Courier New" panose="02070309020205020404" pitchFamily="49" charset="0"/>
              </a:rPr>
              <a:t>: </a:t>
            </a:r>
            <a:r>
              <a:rPr lang="en-US" b="0" dirty="0">
                <a:solidFill>
                  <a:srgbClr val="116644"/>
                </a:solidFill>
                <a:effectLst/>
                <a:latin typeface="Courier New" panose="02070309020205020404" pitchFamily="49" charset="0"/>
              </a:rPr>
              <a:t>0.15</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543820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IT21208294 | MUDALIGE T.N.</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7" name="Picture 6" descr="A person with dark hair wearing a tan shirt&#10;&#10;Description automatically generated">
            <a:extLst>
              <a:ext uri="{FF2B5EF4-FFF2-40B4-BE49-F238E27FC236}">
                <a16:creationId xmlns:a16="http://schemas.microsoft.com/office/drawing/2014/main" id="{A74485FD-A474-5299-6DBD-7073269E8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418" y="62593"/>
            <a:ext cx="2257582" cy="2392139"/>
          </a:xfrm>
          <a:prstGeom prst="rect">
            <a:avLst/>
          </a:prstGeom>
        </p:spPr>
      </p:pic>
    </p:spTree>
    <p:extLst>
      <p:ext uri="{BB962C8B-B14F-4D97-AF65-F5344CB8AC3E}">
        <p14:creationId xmlns:p14="http://schemas.microsoft.com/office/powerpoint/2010/main" val="2071718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2000" y="1029438"/>
            <a:ext cx="10363200" cy="1362075"/>
          </a:xfrm>
          <a:solidFill>
            <a:schemeClr val="bg1">
              <a:alpha val="52000"/>
            </a:schemeClr>
          </a:solidFill>
        </p:spPr>
        <p:txBody>
          <a:bodyPr>
            <a:normAutofit fontScale="90000"/>
          </a:bodyPr>
          <a:lstStyle/>
          <a:p>
            <a:r>
              <a:rPr lang="en-US" dirty="0"/>
              <a:t>Developing Metrics for Detecting Gender Bias IN Video Datasets USED FOR ACTION RECOGNITION</a:t>
            </a:r>
            <a:br>
              <a:rPr lang="en-US" dirty="0"/>
            </a:br>
            <a:endParaRPr lang="en-US" dirty="0"/>
          </a:p>
        </p:txBody>
      </p:sp>
      <p:sp>
        <p:nvSpPr>
          <p:cNvPr id="4" name="Rectangle 3">
            <a:extLst>
              <a:ext uri="{FF2B5EF4-FFF2-40B4-BE49-F238E27FC236}">
                <a16:creationId xmlns:a16="http://schemas.microsoft.com/office/drawing/2014/main" id="{DB3406EA-7A78-CBCD-765E-BB4F446DA157}"/>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9BB3CE-097C-F74F-5C0C-4787F7095BE9}"/>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group of people on a white surface">
            <a:extLst>
              <a:ext uri="{FF2B5EF4-FFF2-40B4-BE49-F238E27FC236}">
                <a16:creationId xmlns:a16="http://schemas.microsoft.com/office/drawing/2014/main" id="{E7E818AD-7145-B5C2-CD04-3C4666ACA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0" y="3962400"/>
            <a:ext cx="4653019" cy="2027822"/>
          </a:xfrm>
          <a:prstGeom prst="rect">
            <a:avLst/>
          </a:prstGeom>
        </p:spPr>
      </p:pic>
      <p:sp>
        <p:nvSpPr>
          <p:cNvPr id="2" name="TextBox 1">
            <a:extLst>
              <a:ext uri="{FF2B5EF4-FFF2-40B4-BE49-F238E27FC236}">
                <a16:creationId xmlns:a16="http://schemas.microsoft.com/office/drawing/2014/main" id="{7249E9E4-CA5C-7BB1-92A7-B2B2BC858D55}"/>
              </a:ext>
            </a:extLst>
          </p:cNvPr>
          <p:cNvSpPr txBox="1"/>
          <p:nvPr/>
        </p:nvSpPr>
        <p:spPr>
          <a:xfrm>
            <a:off x="762000" y="2743200"/>
            <a:ext cx="6400800" cy="3139321"/>
          </a:xfrm>
          <a:prstGeom prst="rect">
            <a:avLst/>
          </a:prstGeom>
          <a:noFill/>
        </p:spPr>
        <p:txBody>
          <a:bodyPr wrap="square" rtlCol="0">
            <a:spAutoFit/>
          </a:bodyPr>
          <a:lstStyle/>
          <a:p>
            <a:r>
              <a:rPr lang="en-US" dirty="0"/>
              <a:t>Motivation: AI models trained on video datasets inherit gender biases from the training data.</a:t>
            </a:r>
          </a:p>
          <a:p>
            <a:endParaRPr lang="en-US" dirty="0"/>
          </a:p>
          <a:p>
            <a:r>
              <a:rPr lang="en-US" dirty="0"/>
              <a:t>Objective: Develop quantitative metrics to measure gender bias in video datasets.</a:t>
            </a:r>
          </a:p>
          <a:p>
            <a:endParaRPr lang="en-US" dirty="0"/>
          </a:p>
          <a:p>
            <a:r>
              <a:rPr lang="en-US" dirty="0"/>
              <a:t>Assumptions:</a:t>
            </a:r>
          </a:p>
          <a:p>
            <a:pPr marL="285750" indent="-285750">
              <a:buFont typeface="Arial" panose="020B0604020202020204" pitchFamily="34" charset="0"/>
              <a:buChar char="•"/>
            </a:pPr>
            <a:r>
              <a:rPr lang="en-US" dirty="0"/>
              <a:t>Action Performed by a Single prominent Person</a:t>
            </a:r>
          </a:p>
          <a:p>
            <a:pPr marL="285750" indent="-285750">
              <a:buFont typeface="Arial" panose="020B0604020202020204" pitchFamily="34" charset="0"/>
              <a:buChar char="•"/>
            </a:pPr>
            <a:r>
              <a:rPr lang="en-US" dirty="0"/>
              <a:t>Dataset is gender annotated</a:t>
            </a:r>
          </a:p>
          <a:p>
            <a:endParaRPr lang="en-US" dirty="0"/>
          </a:p>
          <a:p>
            <a:endParaRPr lang="en-US" dirty="0"/>
          </a:p>
        </p:txBody>
      </p:sp>
    </p:spTree>
    <p:extLst>
      <p:ext uri="{BB962C8B-B14F-4D97-AF65-F5344CB8AC3E}">
        <p14:creationId xmlns:p14="http://schemas.microsoft.com/office/powerpoint/2010/main" val="35741445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1FDC-06FF-3EBA-D879-A9C2DA8A9380}"/>
              </a:ext>
            </a:extLst>
          </p:cNvPr>
          <p:cNvSpPr>
            <a:spLocks noGrp="1"/>
          </p:cNvSpPr>
          <p:nvPr>
            <p:ph type="title"/>
          </p:nvPr>
        </p:nvSpPr>
        <p:spPr/>
        <p:txBody>
          <a:bodyPr/>
          <a:lstStyle/>
          <a:p>
            <a:r>
              <a:rPr lang="en-US" dirty="0"/>
              <a:t>Method Overview</a:t>
            </a:r>
          </a:p>
        </p:txBody>
      </p:sp>
      <p:graphicFrame>
        <p:nvGraphicFramePr>
          <p:cNvPr id="10" name="Content Placeholder 9">
            <a:extLst>
              <a:ext uri="{FF2B5EF4-FFF2-40B4-BE49-F238E27FC236}">
                <a16:creationId xmlns:a16="http://schemas.microsoft.com/office/drawing/2014/main" id="{5E52A8F6-10B7-9E7D-16FE-5B1AF47168BD}"/>
              </a:ext>
            </a:extLst>
          </p:cNvPr>
          <p:cNvGraphicFramePr>
            <a:graphicFrameLocks noGrp="1"/>
          </p:cNvGraphicFramePr>
          <p:nvPr>
            <p:ph idx="1"/>
          </p:nvPr>
        </p:nvGraphicFramePr>
        <p:xfrm>
          <a:off x="4038600" y="1219200"/>
          <a:ext cx="60198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4464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20C1-B1F0-0513-98ED-F00328DE5238}"/>
              </a:ext>
            </a:extLst>
          </p:cNvPr>
          <p:cNvSpPr>
            <a:spLocks noGrp="1"/>
          </p:cNvSpPr>
          <p:nvPr>
            <p:ph type="title"/>
          </p:nvPr>
        </p:nvSpPr>
        <p:spPr/>
        <p:txBody>
          <a:bodyPr/>
          <a:lstStyle/>
          <a:p>
            <a:pPr lvl="0"/>
            <a:r>
              <a:rPr lang="en-US" dirty="0"/>
              <a:t>Factors Considered </a:t>
            </a:r>
          </a:p>
        </p:txBody>
      </p:sp>
      <p:sp>
        <p:nvSpPr>
          <p:cNvPr id="3" name="Content Placeholder 2">
            <a:extLst>
              <a:ext uri="{FF2B5EF4-FFF2-40B4-BE49-F238E27FC236}">
                <a16:creationId xmlns:a16="http://schemas.microsoft.com/office/drawing/2014/main" id="{2E65055D-B0E5-6728-7594-E8191B219462}"/>
              </a:ext>
            </a:extLst>
          </p:cNvPr>
          <p:cNvSpPr>
            <a:spLocks noGrp="1"/>
          </p:cNvSpPr>
          <p:nvPr>
            <p:ph idx="1"/>
          </p:nvPr>
        </p:nvSpPr>
        <p:spPr>
          <a:xfrm>
            <a:off x="762000" y="1981200"/>
            <a:ext cx="11430000" cy="3810000"/>
          </a:xfrm>
        </p:spPr>
        <p:txBody>
          <a:bodyPr/>
          <a:lstStyle/>
          <a:p>
            <a:pPr marL="0" lvl="0" indent="0">
              <a:buNone/>
            </a:pPr>
            <a:endParaRPr lang="en-US" sz="2400" dirty="0">
              <a:latin typeface="+mj-lt"/>
            </a:endParaRPr>
          </a:p>
          <a:p>
            <a:pPr lvl="0"/>
            <a:r>
              <a:rPr lang="en-US" sz="2400" dirty="0">
                <a:latin typeface="+mj-lt"/>
              </a:rPr>
              <a:t>Background Scene Embeddings</a:t>
            </a:r>
          </a:p>
          <a:p>
            <a:pPr lvl="0"/>
            <a:r>
              <a:rPr lang="en-US" sz="2400" dirty="0" err="1">
                <a:latin typeface="+mj-lt"/>
              </a:rPr>
              <a:t>avg_speed_per_sec</a:t>
            </a:r>
            <a:r>
              <a:rPr lang="en-US" sz="2400" dirty="0">
                <a:latin typeface="+mj-lt"/>
              </a:rPr>
              <a:t> (How fast the subject moves per second)</a:t>
            </a:r>
          </a:p>
          <a:p>
            <a:pPr lvl="0"/>
            <a:r>
              <a:rPr lang="en-US" sz="2400" dirty="0" err="1">
                <a:latin typeface="+mj-lt"/>
              </a:rPr>
              <a:t>trajectory_complexity_per_sec</a:t>
            </a:r>
            <a:r>
              <a:rPr lang="en-US" sz="2400" dirty="0">
                <a:latin typeface="+mj-lt"/>
              </a:rPr>
              <a:t> (How complex the movement trajectory is per second.)</a:t>
            </a:r>
            <a:r>
              <a:rPr lang="en-US" dirty="0"/>
              <a:t>	</a:t>
            </a:r>
          </a:p>
          <a:p>
            <a:pPr marL="0" indent="0">
              <a:buNone/>
            </a:pPr>
            <a:endParaRPr lang="en-US" dirty="0"/>
          </a:p>
        </p:txBody>
      </p:sp>
    </p:spTree>
    <p:extLst>
      <p:ext uri="{BB962C8B-B14F-4D97-AF65-F5344CB8AC3E}">
        <p14:creationId xmlns:p14="http://schemas.microsoft.com/office/powerpoint/2010/main" val="23679132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B62D-76C1-1347-59EC-4C416559DEE0}"/>
              </a:ext>
            </a:extLst>
          </p:cNvPr>
          <p:cNvSpPr>
            <a:spLocks noGrp="1"/>
          </p:cNvSpPr>
          <p:nvPr>
            <p:ph type="title"/>
          </p:nvPr>
        </p:nvSpPr>
        <p:spPr/>
        <p:txBody>
          <a:bodyPr>
            <a:normAutofit fontScale="90000"/>
          </a:bodyPr>
          <a:lstStyle/>
          <a:p>
            <a:r>
              <a:rPr lang="en-US" dirty="0"/>
              <a:t>Feature Importance Analysis for Gender Classification</a:t>
            </a:r>
          </a:p>
        </p:txBody>
      </p:sp>
      <p:sp>
        <p:nvSpPr>
          <p:cNvPr id="3" name="Content Placeholder 2">
            <a:extLst>
              <a:ext uri="{FF2B5EF4-FFF2-40B4-BE49-F238E27FC236}">
                <a16:creationId xmlns:a16="http://schemas.microsoft.com/office/drawing/2014/main" id="{0D4EB52D-92CE-C06A-1320-927C189B7356}"/>
              </a:ext>
            </a:extLst>
          </p:cNvPr>
          <p:cNvSpPr>
            <a:spLocks noGrp="1"/>
          </p:cNvSpPr>
          <p:nvPr>
            <p:ph idx="1"/>
          </p:nvPr>
        </p:nvSpPr>
        <p:spPr/>
        <p:txBody>
          <a:bodyPr/>
          <a:lstStyle/>
          <a:p>
            <a:pPr marL="0" indent="0">
              <a:buNone/>
            </a:pPr>
            <a:r>
              <a:rPr lang="en-US" sz="2000" b="1" dirty="0"/>
              <a:t>Approach: </a:t>
            </a:r>
          </a:p>
          <a:p>
            <a:pPr>
              <a:buFont typeface="Arial" panose="020B0604020202020204" pitchFamily="34" charset="0"/>
              <a:buChar char="•"/>
            </a:pPr>
            <a:r>
              <a:rPr lang="en-US" sz="2000" dirty="0"/>
              <a:t>Train Random Forest &amp; </a:t>
            </a:r>
            <a:r>
              <a:rPr lang="en-US" sz="2000" dirty="0" err="1"/>
              <a:t>XGBoost</a:t>
            </a:r>
            <a:r>
              <a:rPr lang="en-US" sz="2000" dirty="0"/>
              <a:t> classifiers on motion and scene features.</a:t>
            </a:r>
          </a:p>
          <a:p>
            <a:pPr>
              <a:buFont typeface="Arial" panose="020B0604020202020204" pitchFamily="34" charset="0"/>
              <a:buChar char="•"/>
            </a:pPr>
            <a:r>
              <a:rPr lang="en-US" sz="2000" dirty="0"/>
              <a:t>Use SHAP values to analyze which features contribute most to gender classification.</a:t>
            </a:r>
          </a:p>
          <a:p>
            <a:pPr marL="0" indent="0">
              <a:buNone/>
            </a:pPr>
            <a:endParaRPr lang="en-US" sz="2000" b="1" dirty="0">
              <a:latin typeface="+mj-lt"/>
            </a:endParaRPr>
          </a:p>
          <a:p>
            <a:pPr marL="0" indent="0">
              <a:buNone/>
            </a:pPr>
            <a:r>
              <a:rPr lang="en-US" sz="2000" b="1" dirty="0">
                <a:latin typeface="+mj-lt"/>
              </a:rPr>
              <a:t>1.RANDOM FOREST                                                                               2.XG-BOOST                                                                                                                                             </a:t>
            </a:r>
          </a:p>
          <a:p>
            <a:pPr marL="0" indent="0">
              <a:buNone/>
            </a:pPr>
            <a:r>
              <a:rPr lang="en-US" sz="2000" b="1" dirty="0">
                <a:latin typeface="+mj-lt"/>
              </a:rPr>
              <a:t>                                                                                               </a:t>
            </a:r>
          </a:p>
          <a:p>
            <a:pPr marL="0" indent="0">
              <a:buNone/>
            </a:pPr>
            <a:endParaRPr lang="en-US" sz="2000" b="1" dirty="0">
              <a:latin typeface="+mj-lt"/>
            </a:endParaRPr>
          </a:p>
        </p:txBody>
      </p:sp>
      <p:pic>
        <p:nvPicPr>
          <p:cNvPr id="5" name="Picture 4">
            <a:extLst>
              <a:ext uri="{FF2B5EF4-FFF2-40B4-BE49-F238E27FC236}">
                <a16:creationId xmlns:a16="http://schemas.microsoft.com/office/drawing/2014/main" id="{DE6D4B8C-6D80-632B-781A-FDB28DBBA12D}"/>
              </a:ext>
            </a:extLst>
          </p:cNvPr>
          <p:cNvPicPr>
            <a:picLocks noChangeAspect="1"/>
          </p:cNvPicPr>
          <p:nvPr/>
        </p:nvPicPr>
        <p:blipFill>
          <a:blip r:embed="rId2"/>
          <a:stretch>
            <a:fillRect/>
          </a:stretch>
        </p:blipFill>
        <p:spPr>
          <a:xfrm>
            <a:off x="315686" y="3048000"/>
            <a:ext cx="3486329" cy="2324219"/>
          </a:xfrm>
          <a:prstGeom prst="rect">
            <a:avLst/>
          </a:prstGeom>
        </p:spPr>
      </p:pic>
      <p:pic>
        <p:nvPicPr>
          <p:cNvPr id="7" name="Picture 6">
            <a:extLst>
              <a:ext uri="{FF2B5EF4-FFF2-40B4-BE49-F238E27FC236}">
                <a16:creationId xmlns:a16="http://schemas.microsoft.com/office/drawing/2014/main" id="{05460792-DEBF-D6CB-9CE1-6B995C9AC38B}"/>
              </a:ext>
            </a:extLst>
          </p:cNvPr>
          <p:cNvPicPr>
            <a:picLocks noChangeAspect="1"/>
          </p:cNvPicPr>
          <p:nvPr/>
        </p:nvPicPr>
        <p:blipFill>
          <a:blip r:embed="rId3"/>
          <a:stretch>
            <a:fillRect/>
          </a:stretch>
        </p:blipFill>
        <p:spPr>
          <a:xfrm>
            <a:off x="6096000" y="3048000"/>
            <a:ext cx="3473629" cy="2235315"/>
          </a:xfrm>
          <a:prstGeom prst="rect">
            <a:avLst/>
          </a:prstGeom>
        </p:spPr>
      </p:pic>
      <p:sp>
        <p:nvSpPr>
          <p:cNvPr id="8" name="TextBox 7">
            <a:extLst>
              <a:ext uri="{FF2B5EF4-FFF2-40B4-BE49-F238E27FC236}">
                <a16:creationId xmlns:a16="http://schemas.microsoft.com/office/drawing/2014/main" id="{2DB4F9D2-210D-937B-3AAB-0A241050E694}"/>
              </a:ext>
            </a:extLst>
          </p:cNvPr>
          <p:cNvSpPr txBox="1"/>
          <p:nvPr/>
        </p:nvSpPr>
        <p:spPr>
          <a:xfrm>
            <a:off x="315686" y="5473642"/>
            <a:ext cx="8229600" cy="369332"/>
          </a:xfrm>
          <a:prstGeom prst="rect">
            <a:avLst/>
          </a:prstGeom>
          <a:noFill/>
        </p:spPr>
        <p:txBody>
          <a:bodyPr wrap="square" rtlCol="0">
            <a:spAutoFit/>
          </a:bodyPr>
          <a:lstStyle/>
          <a:p>
            <a:r>
              <a:rPr lang="en-US" b="1" dirty="0"/>
              <a:t>Conclusion</a:t>
            </a:r>
            <a:r>
              <a:rPr lang="en-US" dirty="0"/>
              <a:t>: Decided to continue bias analysis with scene embeddings.</a:t>
            </a:r>
          </a:p>
        </p:txBody>
      </p:sp>
    </p:spTree>
    <p:extLst>
      <p:ext uri="{BB962C8B-B14F-4D97-AF65-F5344CB8AC3E}">
        <p14:creationId xmlns:p14="http://schemas.microsoft.com/office/powerpoint/2010/main" val="2298621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B703-F6A6-8FF7-30C3-284A93798BC5}"/>
              </a:ext>
            </a:extLst>
          </p:cNvPr>
          <p:cNvSpPr>
            <a:spLocks noGrp="1"/>
          </p:cNvSpPr>
          <p:nvPr>
            <p:ph type="title"/>
          </p:nvPr>
        </p:nvSpPr>
        <p:spPr/>
        <p:txBody>
          <a:bodyPr>
            <a:normAutofit fontScale="90000"/>
          </a:bodyPr>
          <a:lstStyle/>
          <a:p>
            <a:br>
              <a:rPr lang="en-US" dirty="0"/>
            </a:br>
            <a:r>
              <a:rPr lang="en-US" dirty="0"/>
              <a:t>Collecting Data and creating the dataset.</a:t>
            </a:r>
            <a:br>
              <a:rPr lang="en-US" dirty="0"/>
            </a:br>
            <a:endParaRPr lang="en-US" dirty="0"/>
          </a:p>
        </p:txBody>
      </p:sp>
      <p:pic>
        <p:nvPicPr>
          <p:cNvPr id="9" name="Content Placeholder 8" descr="A screenshot of a computer">
            <a:extLst>
              <a:ext uri="{FF2B5EF4-FFF2-40B4-BE49-F238E27FC236}">
                <a16:creationId xmlns:a16="http://schemas.microsoft.com/office/drawing/2014/main" id="{ECCC1010-4F7C-8D0F-30A4-18C40EBE4C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68691" y="1096962"/>
            <a:ext cx="6518509" cy="2202683"/>
          </a:xfrm>
        </p:spPr>
      </p:pic>
      <p:pic>
        <p:nvPicPr>
          <p:cNvPr id="11" name="Picture 10" descr="A screenshot of a computer screen">
            <a:extLst>
              <a:ext uri="{FF2B5EF4-FFF2-40B4-BE49-F238E27FC236}">
                <a16:creationId xmlns:a16="http://schemas.microsoft.com/office/drawing/2014/main" id="{F0E33891-BB7F-ABE7-FF07-6BC19CF9E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9577" y="3657600"/>
            <a:ext cx="6507623" cy="2202683"/>
          </a:xfrm>
          <a:prstGeom prst="rect">
            <a:avLst/>
          </a:prstGeom>
        </p:spPr>
      </p:pic>
      <p:sp>
        <p:nvSpPr>
          <p:cNvPr id="17" name="TextBox 16">
            <a:extLst>
              <a:ext uri="{FF2B5EF4-FFF2-40B4-BE49-F238E27FC236}">
                <a16:creationId xmlns:a16="http://schemas.microsoft.com/office/drawing/2014/main" id="{5068C1E1-133C-86F1-8791-E2886E8E1438}"/>
              </a:ext>
            </a:extLst>
          </p:cNvPr>
          <p:cNvSpPr txBox="1"/>
          <p:nvPr/>
        </p:nvSpPr>
        <p:spPr>
          <a:xfrm>
            <a:off x="1828800" y="1741103"/>
            <a:ext cx="3276600" cy="646331"/>
          </a:xfrm>
          <a:prstGeom prst="rect">
            <a:avLst/>
          </a:prstGeom>
          <a:noFill/>
        </p:spPr>
        <p:txBody>
          <a:bodyPr wrap="square" rtlCol="0">
            <a:spAutoFit/>
          </a:bodyPr>
          <a:lstStyle/>
          <a:p>
            <a:r>
              <a:rPr lang="en-US" dirty="0"/>
              <a:t>Extracted Scene Embedding using CLIP model.</a:t>
            </a:r>
          </a:p>
        </p:txBody>
      </p:sp>
      <p:sp>
        <p:nvSpPr>
          <p:cNvPr id="18" name="TextBox 17">
            <a:extLst>
              <a:ext uri="{FF2B5EF4-FFF2-40B4-BE49-F238E27FC236}">
                <a16:creationId xmlns:a16="http://schemas.microsoft.com/office/drawing/2014/main" id="{1F791D2E-7375-7987-B25D-2DFF3D5D0946}"/>
              </a:ext>
            </a:extLst>
          </p:cNvPr>
          <p:cNvSpPr txBox="1"/>
          <p:nvPr/>
        </p:nvSpPr>
        <p:spPr>
          <a:xfrm>
            <a:off x="4648200" y="3200400"/>
            <a:ext cx="184731" cy="369332"/>
          </a:xfrm>
          <a:prstGeom prst="rect">
            <a:avLst/>
          </a:prstGeom>
          <a:noFill/>
        </p:spPr>
        <p:txBody>
          <a:bodyPr wrap="none" rtlCol="0">
            <a:spAutoFit/>
          </a:bodyPr>
          <a:lstStyle/>
          <a:p>
            <a:endParaRPr lang="en-US" dirty="0"/>
          </a:p>
        </p:txBody>
      </p:sp>
      <p:sp>
        <p:nvSpPr>
          <p:cNvPr id="19" name="TextBox 18">
            <a:extLst>
              <a:ext uri="{FF2B5EF4-FFF2-40B4-BE49-F238E27FC236}">
                <a16:creationId xmlns:a16="http://schemas.microsoft.com/office/drawing/2014/main" id="{1332A5E2-53C7-26F6-C4D3-E26FF2760E8C}"/>
              </a:ext>
            </a:extLst>
          </p:cNvPr>
          <p:cNvSpPr txBox="1"/>
          <p:nvPr/>
        </p:nvSpPr>
        <p:spPr>
          <a:xfrm>
            <a:off x="1828800" y="4382698"/>
            <a:ext cx="3276600" cy="369332"/>
          </a:xfrm>
          <a:prstGeom prst="rect">
            <a:avLst/>
          </a:prstGeom>
          <a:noFill/>
        </p:spPr>
        <p:txBody>
          <a:bodyPr wrap="square" rtlCol="0">
            <a:spAutoFit/>
          </a:bodyPr>
          <a:lstStyle/>
          <a:p>
            <a:r>
              <a:rPr lang="en-US" dirty="0"/>
              <a:t>Scene Embedding  After PCA</a:t>
            </a:r>
          </a:p>
        </p:txBody>
      </p:sp>
    </p:spTree>
    <p:extLst>
      <p:ext uri="{BB962C8B-B14F-4D97-AF65-F5344CB8AC3E}">
        <p14:creationId xmlns:p14="http://schemas.microsoft.com/office/powerpoint/2010/main" val="12657059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B628-44C8-4CCA-2A29-6006A8F1171F}"/>
              </a:ext>
            </a:extLst>
          </p:cNvPr>
          <p:cNvSpPr>
            <a:spLocks noGrp="1"/>
          </p:cNvSpPr>
          <p:nvPr>
            <p:ph type="title"/>
          </p:nvPr>
        </p:nvSpPr>
        <p:spPr/>
        <p:txBody>
          <a:bodyPr/>
          <a:lstStyle/>
          <a:p>
            <a:r>
              <a:rPr lang="en-US" dirty="0"/>
              <a:t>Apply Clustering</a:t>
            </a:r>
          </a:p>
        </p:txBody>
      </p:sp>
      <p:pic>
        <p:nvPicPr>
          <p:cNvPr id="5" name="Content Placeholder 4" descr="A screenshot of a computer program&#10;&#10;AI-generated content may be incorrect.">
            <a:extLst>
              <a:ext uri="{FF2B5EF4-FFF2-40B4-BE49-F238E27FC236}">
                <a16:creationId xmlns:a16="http://schemas.microsoft.com/office/drawing/2014/main" id="{E0A786A6-5316-85A7-0FAC-9D328EE743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562004"/>
            <a:ext cx="3448227" cy="1866996"/>
          </a:xfrm>
        </p:spPr>
      </p:pic>
      <p:pic>
        <p:nvPicPr>
          <p:cNvPr id="7" name="Picture 6" descr="A screenshot of a computer program">
            <a:extLst>
              <a:ext uri="{FF2B5EF4-FFF2-40B4-BE49-F238E27FC236}">
                <a16:creationId xmlns:a16="http://schemas.microsoft.com/office/drawing/2014/main" id="{DC313254-653A-1237-DCFA-6CC8E10AC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165638"/>
            <a:ext cx="3448227" cy="200415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330E5DC2-3D9D-DAE7-FCC8-E5D12E349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3319337"/>
            <a:ext cx="4083260" cy="1149409"/>
          </a:xfrm>
          <a:prstGeom prst="rect">
            <a:avLst/>
          </a:prstGeom>
        </p:spPr>
      </p:pic>
      <p:sp>
        <p:nvSpPr>
          <p:cNvPr id="10" name="TextBox 9">
            <a:extLst>
              <a:ext uri="{FF2B5EF4-FFF2-40B4-BE49-F238E27FC236}">
                <a16:creationId xmlns:a16="http://schemas.microsoft.com/office/drawing/2014/main" id="{3C4A1DA7-1E67-C922-6CE9-92320AE6E000}"/>
              </a:ext>
            </a:extLst>
          </p:cNvPr>
          <p:cNvSpPr txBox="1"/>
          <p:nvPr/>
        </p:nvSpPr>
        <p:spPr>
          <a:xfrm>
            <a:off x="1502229" y="3709376"/>
            <a:ext cx="1143000" cy="369332"/>
          </a:xfrm>
          <a:prstGeom prst="rect">
            <a:avLst/>
          </a:prstGeom>
          <a:noFill/>
        </p:spPr>
        <p:txBody>
          <a:bodyPr wrap="square" rtlCol="0">
            <a:spAutoFit/>
          </a:bodyPr>
          <a:lstStyle/>
          <a:p>
            <a:r>
              <a:rPr lang="en-US" dirty="0"/>
              <a:t>GMM</a:t>
            </a:r>
          </a:p>
        </p:txBody>
      </p:sp>
      <p:sp>
        <p:nvSpPr>
          <p:cNvPr id="11" name="TextBox 10">
            <a:extLst>
              <a:ext uri="{FF2B5EF4-FFF2-40B4-BE49-F238E27FC236}">
                <a16:creationId xmlns:a16="http://schemas.microsoft.com/office/drawing/2014/main" id="{FF346E73-7C7E-A756-7F44-96CF37AFF63A}"/>
              </a:ext>
            </a:extLst>
          </p:cNvPr>
          <p:cNvSpPr txBox="1"/>
          <p:nvPr/>
        </p:nvSpPr>
        <p:spPr>
          <a:xfrm>
            <a:off x="1524000" y="1095949"/>
            <a:ext cx="1143000" cy="369332"/>
          </a:xfrm>
          <a:prstGeom prst="rect">
            <a:avLst/>
          </a:prstGeom>
          <a:noFill/>
        </p:spPr>
        <p:txBody>
          <a:bodyPr wrap="square" rtlCol="0">
            <a:spAutoFit/>
          </a:bodyPr>
          <a:lstStyle/>
          <a:p>
            <a:r>
              <a:rPr lang="en-US" dirty="0"/>
              <a:t>K-means</a:t>
            </a:r>
          </a:p>
        </p:txBody>
      </p:sp>
      <p:sp>
        <p:nvSpPr>
          <p:cNvPr id="12" name="TextBox 11">
            <a:extLst>
              <a:ext uri="{FF2B5EF4-FFF2-40B4-BE49-F238E27FC236}">
                <a16:creationId xmlns:a16="http://schemas.microsoft.com/office/drawing/2014/main" id="{EFF81F0C-0180-8B8A-02F0-C1DF46C9BDFB}"/>
              </a:ext>
            </a:extLst>
          </p:cNvPr>
          <p:cNvSpPr txBox="1"/>
          <p:nvPr/>
        </p:nvSpPr>
        <p:spPr>
          <a:xfrm>
            <a:off x="5486400" y="2315512"/>
            <a:ext cx="3968573" cy="646331"/>
          </a:xfrm>
          <a:prstGeom prst="rect">
            <a:avLst/>
          </a:prstGeom>
          <a:noFill/>
        </p:spPr>
        <p:txBody>
          <a:bodyPr wrap="square" rtlCol="0">
            <a:spAutoFit/>
          </a:bodyPr>
          <a:lstStyle/>
          <a:p>
            <a:r>
              <a:rPr lang="en-US" dirty="0"/>
              <a:t>Selecting the best clustering method for the dataset</a:t>
            </a:r>
          </a:p>
        </p:txBody>
      </p:sp>
    </p:spTree>
    <p:extLst>
      <p:ext uri="{BB962C8B-B14F-4D97-AF65-F5344CB8AC3E}">
        <p14:creationId xmlns:p14="http://schemas.microsoft.com/office/powerpoint/2010/main" val="1491425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32D9AB-BEEA-4FFF-9962-15B876DE039C}"/>
              </a:ext>
            </a:extLst>
          </p:cNvPr>
          <p:cNvSpPr/>
          <p:nvPr/>
        </p:nvSpPr>
        <p:spPr>
          <a:xfrm>
            <a:off x="2305050" y="685800"/>
            <a:ext cx="7581900" cy="769441"/>
          </a:xfrm>
          <a:prstGeom prst="rect">
            <a:avLst/>
          </a:prstGeom>
        </p:spPr>
        <p:txBody>
          <a:bodyPr wrap="square">
            <a:spAutoFit/>
          </a:bodyPr>
          <a:lstStyle/>
          <a:p>
            <a:r>
              <a:rPr lang="en-US" sz="4400" u="sng" dirty="0"/>
              <a:t>Limitations of existing metrics</a:t>
            </a:r>
            <a:r>
              <a:rPr lang="en-US" sz="3200" b="1" u="sng" dirty="0"/>
              <a:t>.</a:t>
            </a:r>
            <a:endParaRPr lang="en-US" sz="4400" dirty="0"/>
          </a:p>
        </p:txBody>
      </p:sp>
      <p:sp>
        <p:nvSpPr>
          <p:cNvPr id="52" name="Rectangle 51">
            <a:extLst>
              <a:ext uri="{FF2B5EF4-FFF2-40B4-BE49-F238E27FC236}">
                <a16:creationId xmlns:a16="http://schemas.microsoft.com/office/drawing/2014/main" id="{8B5B035C-9C45-4C70-BA9F-8ED790982C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C0C3D260-2B01-5A45-9582-49D587FFF7D5}"/>
              </a:ext>
            </a:extLst>
          </p:cNvPr>
          <p:cNvSpPr>
            <a:spLocks noGrp="1"/>
          </p:cNvSpPr>
          <p:nvPr>
            <p:ph idx="1"/>
          </p:nvPr>
        </p:nvSpPr>
        <p:spPr>
          <a:xfrm>
            <a:off x="198617" y="1798636"/>
            <a:ext cx="11684000" cy="1630364"/>
          </a:xfrm>
        </p:spPr>
        <p:txBody>
          <a:bodyPr/>
          <a:lstStyle/>
          <a:p>
            <a:pPr algn="ctr"/>
            <a:r>
              <a:rPr lang="en-US" dirty="0"/>
              <a:t>All the measurements focus on model performance or outputs where the measure consists of both algorithmic bias and data bias.</a:t>
            </a:r>
          </a:p>
          <a:p>
            <a:endParaRPr lang="en-US" dirty="0"/>
          </a:p>
        </p:txBody>
      </p:sp>
      <p:pic>
        <p:nvPicPr>
          <p:cNvPr id="6" name="Picture 5" descr="A cartoon of a robot holding a sign&#10;&#10;Description automatically generated">
            <a:extLst>
              <a:ext uri="{FF2B5EF4-FFF2-40B4-BE49-F238E27FC236}">
                <a16:creationId xmlns:a16="http://schemas.microsoft.com/office/drawing/2014/main" id="{1E48D3EB-2B85-0CC5-F076-5B789B927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00" y="3353739"/>
            <a:ext cx="3276600" cy="3276600"/>
          </a:xfrm>
          <a:prstGeom prst="rect">
            <a:avLst/>
          </a:prstGeom>
        </p:spPr>
      </p:pic>
    </p:spTree>
    <p:extLst>
      <p:ext uri="{BB962C8B-B14F-4D97-AF65-F5344CB8AC3E}">
        <p14:creationId xmlns:p14="http://schemas.microsoft.com/office/powerpoint/2010/main" val="17921121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AD3F3-4A47-9A97-1680-164955360828}"/>
              </a:ext>
            </a:extLst>
          </p:cNvPr>
          <p:cNvSpPr>
            <a:spLocks noGrp="1"/>
          </p:cNvSpPr>
          <p:nvPr>
            <p:ph type="title"/>
          </p:nvPr>
        </p:nvSpPr>
        <p:spPr/>
        <p:txBody>
          <a:bodyPr>
            <a:normAutofit fontScale="90000"/>
          </a:bodyPr>
          <a:lstStyle/>
          <a:p>
            <a:br>
              <a:rPr lang="en-US" dirty="0"/>
            </a:br>
            <a:r>
              <a:rPr lang="en-US" dirty="0"/>
              <a:t>Cluster distribution for UCF101-Diving category</a:t>
            </a:r>
            <a:br>
              <a:rPr lang="en-US" dirty="0"/>
            </a:br>
            <a:endParaRPr lang="en-US" dirty="0"/>
          </a:p>
        </p:txBody>
      </p:sp>
      <p:pic>
        <p:nvPicPr>
          <p:cNvPr id="5" name="Content Placeholder 4" descr="A swimming pool with people in the background&#10;&#10;AI-generated content may be incorrect.">
            <a:extLst>
              <a:ext uri="{FF2B5EF4-FFF2-40B4-BE49-F238E27FC236}">
                <a16:creationId xmlns:a16="http://schemas.microsoft.com/office/drawing/2014/main" id="{68350B84-CF12-2180-EAB4-06821B8EEE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3704595"/>
            <a:ext cx="3048000" cy="2286000"/>
          </a:xfrm>
        </p:spPr>
      </p:pic>
      <p:sp>
        <p:nvSpPr>
          <p:cNvPr id="13" name="TextBox 12">
            <a:extLst>
              <a:ext uri="{FF2B5EF4-FFF2-40B4-BE49-F238E27FC236}">
                <a16:creationId xmlns:a16="http://schemas.microsoft.com/office/drawing/2014/main" id="{AE479D7A-336E-5E8C-52D5-889092865B86}"/>
              </a:ext>
            </a:extLst>
          </p:cNvPr>
          <p:cNvSpPr txBox="1"/>
          <p:nvPr/>
        </p:nvSpPr>
        <p:spPr>
          <a:xfrm>
            <a:off x="1981200" y="6040244"/>
            <a:ext cx="1371600" cy="369332"/>
          </a:xfrm>
          <a:prstGeom prst="rect">
            <a:avLst/>
          </a:prstGeom>
          <a:noFill/>
        </p:spPr>
        <p:txBody>
          <a:bodyPr wrap="square" rtlCol="0">
            <a:spAutoFit/>
          </a:bodyPr>
          <a:lstStyle/>
          <a:p>
            <a:r>
              <a:rPr lang="en-US" dirty="0"/>
              <a:t>Cluster 0 </a:t>
            </a:r>
          </a:p>
        </p:txBody>
      </p:sp>
      <p:sp>
        <p:nvSpPr>
          <p:cNvPr id="6" name="TextBox 5">
            <a:extLst>
              <a:ext uri="{FF2B5EF4-FFF2-40B4-BE49-F238E27FC236}">
                <a16:creationId xmlns:a16="http://schemas.microsoft.com/office/drawing/2014/main" id="{B35978AB-3B87-1297-4639-59E4FEFABB5A}"/>
              </a:ext>
            </a:extLst>
          </p:cNvPr>
          <p:cNvSpPr txBox="1"/>
          <p:nvPr/>
        </p:nvSpPr>
        <p:spPr>
          <a:xfrm>
            <a:off x="7315200" y="6059233"/>
            <a:ext cx="1371600" cy="369332"/>
          </a:xfrm>
          <a:prstGeom prst="rect">
            <a:avLst/>
          </a:prstGeom>
          <a:noFill/>
        </p:spPr>
        <p:txBody>
          <a:bodyPr wrap="square" rtlCol="0">
            <a:spAutoFit/>
          </a:bodyPr>
          <a:lstStyle/>
          <a:p>
            <a:r>
              <a:rPr lang="en-US" dirty="0"/>
              <a:t>Cluster 1</a:t>
            </a:r>
          </a:p>
        </p:txBody>
      </p:sp>
      <p:pic>
        <p:nvPicPr>
          <p:cNvPr id="7" name="Picture 6" descr="A chart with yellow and purple squares">
            <a:extLst>
              <a:ext uri="{FF2B5EF4-FFF2-40B4-BE49-F238E27FC236}">
                <a16:creationId xmlns:a16="http://schemas.microsoft.com/office/drawing/2014/main" id="{04B0BB60-BC66-5D52-E864-D3190F3121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1199992"/>
            <a:ext cx="2971799" cy="2350597"/>
          </a:xfrm>
          <a:prstGeom prst="rect">
            <a:avLst/>
          </a:prstGeom>
        </p:spPr>
      </p:pic>
      <p:pic>
        <p:nvPicPr>
          <p:cNvPr id="9" name="Picture 8" descr="A pool with people jumping into it">
            <a:extLst>
              <a:ext uri="{FF2B5EF4-FFF2-40B4-BE49-F238E27FC236}">
                <a16:creationId xmlns:a16="http://schemas.microsoft.com/office/drawing/2014/main" id="{244C90AD-1789-3E12-7613-37830103E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2" y="3754244"/>
            <a:ext cx="3048000" cy="2286000"/>
          </a:xfrm>
          <a:prstGeom prst="rect">
            <a:avLst/>
          </a:prstGeom>
        </p:spPr>
      </p:pic>
    </p:spTree>
    <p:extLst>
      <p:ext uri="{BB962C8B-B14F-4D97-AF65-F5344CB8AC3E}">
        <p14:creationId xmlns:p14="http://schemas.microsoft.com/office/powerpoint/2010/main" val="31615822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525464"/>
            <a:ext cx="11684000" cy="868362"/>
          </a:xfrm>
        </p:spPr>
        <p:txBody>
          <a:bodyPr>
            <a:normAutofit fontScale="90000"/>
          </a:bodyPr>
          <a:lstStyle/>
          <a:p>
            <a:r>
              <a:rPr lang="en-US" dirty="0"/>
              <a:t>Existing metrics and Related works.</a:t>
            </a:r>
            <a:br>
              <a:rPr lang="en-US" dirty="0"/>
            </a:br>
            <a:endParaRPr lang="en-US" dirty="0"/>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7" name="Diagram 6">
            <a:extLst>
              <a:ext uri="{FF2B5EF4-FFF2-40B4-BE49-F238E27FC236}">
                <a16:creationId xmlns:a16="http://schemas.microsoft.com/office/drawing/2014/main" id="{A0690034-0BA9-435D-38D1-4978A0DC0E4F}"/>
              </a:ext>
            </a:extLst>
          </p:cNvPr>
          <p:cNvGraphicFramePr/>
          <p:nvPr/>
        </p:nvGraphicFramePr>
        <p:xfrm>
          <a:off x="469900" y="1393826"/>
          <a:ext cx="11468100" cy="4130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93275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32D9AB-BEEA-4FFF-9962-15B876DE039C}"/>
              </a:ext>
            </a:extLst>
          </p:cNvPr>
          <p:cNvSpPr/>
          <p:nvPr/>
        </p:nvSpPr>
        <p:spPr>
          <a:xfrm>
            <a:off x="2305050" y="685800"/>
            <a:ext cx="7581900" cy="769441"/>
          </a:xfrm>
          <a:prstGeom prst="rect">
            <a:avLst/>
          </a:prstGeom>
        </p:spPr>
        <p:txBody>
          <a:bodyPr wrap="square">
            <a:spAutoFit/>
          </a:bodyPr>
          <a:lstStyle/>
          <a:p>
            <a:r>
              <a:rPr lang="en-US" sz="4400" u="sng" dirty="0"/>
              <a:t>Limitations of existing metrics</a:t>
            </a:r>
            <a:r>
              <a:rPr lang="en-US" sz="3200" b="1" u="sng" dirty="0"/>
              <a:t>.</a:t>
            </a:r>
            <a:endParaRPr lang="en-US" sz="4400" dirty="0"/>
          </a:p>
        </p:txBody>
      </p:sp>
      <p:sp>
        <p:nvSpPr>
          <p:cNvPr id="52" name="Rectangle 51">
            <a:extLst>
              <a:ext uri="{FF2B5EF4-FFF2-40B4-BE49-F238E27FC236}">
                <a16:creationId xmlns:a16="http://schemas.microsoft.com/office/drawing/2014/main" id="{8B5B035C-9C45-4C70-BA9F-8ED790982C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C0C3D260-2B01-5A45-9582-49D587FFF7D5}"/>
              </a:ext>
            </a:extLst>
          </p:cNvPr>
          <p:cNvSpPr>
            <a:spLocks noGrp="1"/>
          </p:cNvSpPr>
          <p:nvPr>
            <p:ph idx="1"/>
          </p:nvPr>
        </p:nvSpPr>
        <p:spPr>
          <a:xfrm>
            <a:off x="381000" y="2895600"/>
            <a:ext cx="11684000" cy="1630364"/>
          </a:xfrm>
        </p:spPr>
        <p:txBody>
          <a:bodyPr>
            <a:normAutofit fontScale="92500" lnSpcReduction="20000"/>
          </a:bodyPr>
          <a:lstStyle/>
          <a:p>
            <a:pPr algn="ctr"/>
            <a:r>
              <a:rPr lang="en-US" dirty="0"/>
              <a:t>The primary limitation of existing metrics (RBM, ΔR) is that they do not account for background scene bias, missing how gender representation varies across different environments, which can significantly influence bias in video datasets.</a:t>
            </a:r>
          </a:p>
        </p:txBody>
      </p:sp>
    </p:spTree>
    <p:extLst>
      <p:ext uri="{BB962C8B-B14F-4D97-AF65-F5344CB8AC3E}">
        <p14:creationId xmlns:p14="http://schemas.microsoft.com/office/powerpoint/2010/main" val="14159753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AA69-375F-1B1F-BF10-3662C783097A}"/>
              </a:ext>
            </a:extLst>
          </p:cNvPr>
          <p:cNvSpPr>
            <a:spLocks noGrp="1"/>
          </p:cNvSpPr>
          <p:nvPr>
            <p:ph type="title"/>
          </p:nvPr>
        </p:nvSpPr>
        <p:spPr/>
        <p:txBody>
          <a:bodyPr/>
          <a:lstStyle/>
          <a:p>
            <a:r>
              <a:rPr lang="en-US" sz="4400" dirty="0"/>
              <a:t>Generating the equation (Background Scene Bias)</a:t>
            </a:r>
            <a:endParaRPr lang="en-US" dirty="0"/>
          </a:p>
        </p:txBody>
      </p:sp>
      <p:sp>
        <p:nvSpPr>
          <p:cNvPr id="7" name="Content Placeholder 6">
            <a:extLst>
              <a:ext uri="{FF2B5EF4-FFF2-40B4-BE49-F238E27FC236}">
                <a16:creationId xmlns:a16="http://schemas.microsoft.com/office/drawing/2014/main" id="{3D651F16-D861-E54B-BB80-407C1056CA07}"/>
              </a:ext>
            </a:extLst>
          </p:cNvPr>
          <p:cNvSpPr>
            <a:spLocks noGrp="1"/>
          </p:cNvSpPr>
          <p:nvPr>
            <p:ph idx="1"/>
          </p:nvPr>
        </p:nvSpPr>
        <p:spPr/>
        <p:txBody>
          <a:bodyPr>
            <a:normAutofit/>
          </a:bodyPr>
          <a:lstStyle/>
          <a:p>
            <a:pPr marL="0" indent="0">
              <a:buNone/>
            </a:pPr>
            <a:endParaRPr lang="en-US" sz="2000" dirty="0"/>
          </a:p>
          <a:p>
            <a:pPr marL="0" indent="0">
              <a:buNone/>
            </a:pPr>
            <a:endParaRPr lang="en-US" sz="2000" dirty="0"/>
          </a:p>
          <a:p>
            <a:pPr marL="0" indent="0">
              <a:buNone/>
            </a:pPr>
            <a:r>
              <a:rPr lang="en-US" sz="2000" dirty="0"/>
              <a:t>                              </a:t>
            </a:r>
          </a:p>
          <a:p>
            <a:pPr marL="0" indent="0">
              <a:buNone/>
            </a:pPr>
            <a:endParaRPr lang="en-US" sz="2000" dirty="0"/>
          </a:p>
          <a:p>
            <a:pPr>
              <a:buNone/>
            </a:pPr>
            <a:endParaRPr lang="en-US" sz="1800" dirty="0"/>
          </a:p>
          <a:p>
            <a:pPr>
              <a:buNone/>
            </a:pPr>
            <a:endParaRPr lang="en-US" sz="1800" dirty="0"/>
          </a:p>
          <a:p>
            <a:pPr>
              <a:buNone/>
            </a:pPr>
            <a:endParaRPr lang="en-US" sz="1800" dirty="0"/>
          </a:p>
          <a:p>
            <a:pPr lvl="2">
              <a:buNone/>
            </a:pPr>
            <a:r>
              <a:rPr lang="en-US" sz="1800" dirty="0"/>
              <a:t>Where:</a:t>
            </a:r>
          </a:p>
          <a:p>
            <a:pPr lvl="2"/>
            <a:r>
              <a:rPr lang="en-US" sz="1800" dirty="0"/>
              <a:t>∑</a:t>
            </a:r>
            <a:r>
              <a:rPr lang="en-US" sz="1800" dirty="0" err="1"/>
              <a:t>i</a:t>
            </a:r>
            <a:r>
              <a:rPr lang="en-US" sz="1800" dirty="0"/>
              <a:t>=1^n: Sum across all clusters.</a:t>
            </a:r>
          </a:p>
          <a:p>
            <a:pPr lvl="2"/>
            <a:r>
              <a:rPr lang="en-US" sz="1800" dirty="0" err="1"/>
              <a:t>Male_Ratio_i</a:t>
            </a:r>
            <a:r>
              <a:rPr lang="en-US" sz="1800" dirty="0"/>
              <a:t>: Male videos / (Male videos + Female videos) in cluster </a:t>
            </a:r>
            <a:r>
              <a:rPr lang="en-US" sz="1800" dirty="0" err="1"/>
              <a:t>i</a:t>
            </a:r>
            <a:r>
              <a:rPr lang="en-US" sz="1800" dirty="0"/>
              <a:t>.</a:t>
            </a:r>
          </a:p>
          <a:p>
            <a:pPr lvl="2"/>
            <a:r>
              <a:rPr lang="en-US" sz="1800" dirty="0" err="1"/>
              <a:t>Female_Ratio_i</a:t>
            </a:r>
            <a:r>
              <a:rPr lang="en-US" sz="1800" dirty="0"/>
              <a:t>: Female videos / (Male videos + Female videos) in cluster </a:t>
            </a:r>
            <a:r>
              <a:rPr lang="en-US" sz="1800" dirty="0" err="1"/>
              <a:t>i</a:t>
            </a:r>
            <a:r>
              <a:rPr lang="en-US" sz="1800" dirty="0"/>
              <a:t>.</a:t>
            </a:r>
          </a:p>
          <a:p>
            <a:pPr lvl="2"/>
            <a:r>
              <a:rPr lang="en-US" sz="1800" dirty="0" err="1"/>
              <a:t>Cluster_Weight_i</a:t>
            </a:r>
            <a:r>
              <a:rPr lang="en-US" sz="1800" dirty="0"/>
              <a:t>: (Male videos + Female videos) in cluster </a:t>
            </a:r>
            <a:r>
              <a:rPr lang="en-US" sz="1800" dirty="0" err="1"/>
              <a:t>i</a:t>
            </a:r>
            <a:r>
              <a:rPr lang="en-US" sz="1800" dirty="0"/>
              <a:t> / Total videos across all clusters.</a:t>
            </a:r>
          </a:p>
          <a:p>
            <a:pPr marL="0" indent="0">
              <a:buNone/>
            </a:pPr>
            <a:endParaRPr lang="en-US" sz="2000" dirty="0"/>
          </a:p>
        </p:txBody>
      </p:sp>
      <p:sp>
        <p:nvSpPr>
          <p:cNvPr id="8" name="Rectangle 7">
            <a:extLst>
              <a:ext uri="{FF2B5EF4-FFF2-40B4-BE49-F238E27FC236}">
                <a16:creationId xmlns:a16="http://schemas.microsoft.com/office/drawing/2014/main" id="{988A9E39-CFB3-F220-0BC9-25B8160F42F2}"/>
              </a:ext>
            </a:extLst>
          </p:cNvPr>
          <p:cNvSpPr/>
          <p:nvPr/>
        </p:nvSpPr>
        <p:spPr>
          <a:xfrm>
            <a:off x="1752600" y="1600200"/>
            <a:ext cx="7924800" cy="838200"/>
          </a:xfrm>
          <a:prstGeom prst="rect">
            <a:avLst/>
          </a:prstGeom>
        </p:spPr>
        <p:txBody>
          <a:bodyPr rtlCol="0" anchor="ctr"/>
          <a:lstStyle/>
          <a:p>
            <a:pPr algn="ctr">
              <a:buChar char="•"/>
            </a:pPr>
            <a:endParaRPr lang="en-US" sz="3200" dirty="0"/>
          </a:p>
        </p:txBody>
      </p:sp>
      <p:sp>
        <p:nvSpPr>
          <p:cNvPr id="10" name="Rectangle 9">
            <a:extLst>
              <a:ext uri="{FF2B5EF4-FFF2-40B4-BE49-F238E27FC236}">
                <a16:creationId xmlns:a16="http://schemas.microsoft.com/office/drawing/2014/main" id="{0114396E-194D-1379-9324-78F9F4DA6C6C}"/>
              </a:ext>
              <a:ext uri="{C183D7F6-B498-43B3-948B-1728B52AA6E4}">
                <adec:decorative xmlns:adec="http://schemas.microsoft.com/office/drawing/2017/decorative" val="1"/>
              </a:ext>
            </a:extLst>
          </p:cNvPr>
          <p:cNvSpPr/>
          <p:nvPr/>
        </p:nvSpPr>
        <p:spPr>
          <a:xfrm>
            <a:off x="1143000" y="1752600"/>
            <a:ext cx="9626600"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a:t>Background Scene Bias =∑</a:t>
            </a:r>
            <a:r>
              <a:rPr lang="en-US" sz="2000" dirty="0" err="1"/>
              <a:t>i</a:t>
            </a:r>
            <a:r>
              <a:rPr lang="en-US" sz="2000" dirty="0"/>
              <a:t>=1^n [(</a:t>
            </a:r>
            <a:r>
              <a:rPr lang="en-US" sz="2000" dirty="0" err="1"/>
              <a:t>Male_Ratio_i</a:t>
            </a:r>
            <a:r>
              <a:rPr lang="en-US" sz="2000" dirty="0"/>
              <a:t> - </a:t>
            </a:r>
            <a:r>
              <a:rPr lang="en-US" sz="2000" dirty="0" err="1"/>
              <a:t>Female_Ratio_i</a:t>
            </a:r>
            <a:r>
              <a:rPr lang="en-US" sz="2000" dirty="0"/>
              <a:t>) * </a:t>
            </a:r>
            <a:r>
              <a:rPr lang="en-US" sz="2000" dirty="0" err="1"/>
              <a:t>Cluster_Weight_i</a:t>
            </a:r>
            <a:r>
              <a:rPr lang="en-US" sz="2000" dirty="0"/>
              <a:t>]</a:t>
            </a:r>
            <a:endParaRPr lang="en-US" sz="3200" dirty="0"/>
          </a:p>
        </p:txBody>
      </p:sp>
    </p:spTree>
    <p:extLst>
      <p:ext uri="{BB962C8B-B14F-4D97-AF65-F5344CB8AC3E}">
        <p14:creationId xmlns:p14="http://schemas.microsoft.com/office/powerpoint/2010/main" val="37050393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244DA-8250-CA86-E6E6-7AE06859C066}"/>
              </a:ext>
            </a:extLst>
          </p:cNvPr>
          <p:cNvSpPr>
            <a:spLocks noGrp="1"/>
          </p:cNvSpPr>
          <p:nvPr>
            <p:ph type="title"/>
          </p:nvPr>
        </p:nvSpPr>
        <p:spPr/>
        <p:txBody>
          <a:bodyPr/>
          <a:lstStyle/>
          <a:p>
            <a:r>
              <a:rPr lang="en-US" dirty="0"/>
              <a:t>Bias Score for UCF Diving Category</a:t>
            </a:r>
          </a:p>
        </p:txBody>
      </p:sp>
      <p:pic>
        <p:nvPicPr>
          <p:cNvPr id="1026" name="Picture 2">
            <a:extLst>
              <a:ext uri="{FF2B5EF4-FFF2-40B4-BE49-F238E27FC236}">
                <a16:creationId xmlns:a16="http://schemas.microsoft.com/office/drawing/2014/main" id="{68E24819-5008-CDBE-EE64-64C22BB676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5221234" cy="41605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F9C622E-56FC-72D3-BBF3-67B6F396B3FD}"/>
              </a:ext>
            </a:extLst>
          </p:cNvPr>
          <p:cNvPicPr>
            <a:picLocks noChangeAspect="1"/>
          </p:cNvPicPr>
          <p:nvPr/>
        </p:nvPicPr>
        <p:blipFill>
          <a:blip r:embed="rId3"/>
          <a:stretch>
            <a:fillRect/>
          </a:stretch>
        </p:blipFill>
        <p:spPr>
          <a:xfrm>
            <a:off x="6638688" y="2133600"/>
            <a:ext cx="5001923" cy="2785162"/>
          </a:xfrm>
          <a:prstGeom prst="rect">
            <a:avLst/>
          </a:prstGeom>
        </p:spPr>
      </p:pic>
    </p:spTree>
    <p:extLst>
      <p:ext uri="{BB962C8B-B14F-4D97-AF65-F5344CB8AC3E}">
        <p14:creationId xmlns:p14="http://schemas.microsoft.com/office/powerpoint/2010/main" val="20205574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62DDF-7F77-45A6-F69E-E787121741C4}"/>
              </a:ext>
            </a:extLst>
          </p:cNvPr>
          <p:cNvSpPr>
            <a:spLocks noGrp="1"/>
          </p:cNvSpPr>
          <p:nvPr>
            <p:ph type="title"/>
          </p:nvPr>
        </p:nvSpPr>
        <p:spPr/>
        <p:txBody>
          <a:bodyPr>
            <a:normAutofit/>
          </a:bodyPr>
          <a:lstStyle/>
          <a:p>
            <a:r>
              <a:rPr lang="en-US" dirty="0"/>
              <a:t>Test Scenarios Based On Cluster Distribution</a:t>
            </a:r>
          </a:p>
        </p:txBody>
      </p:sp>
      <p:pic>
        <p:nvPicPr>
          <p:cNvPr id="1026" name="Picture 2">
            <a:extLst>
              <a:ext uri="{FF2B5EF4-FFF2-40B4-BE49-F238E27FC236}">
                <a16:creationId xmlns:a16="http://schemas.microsoft.com/office/drawing/2014/main" id="{494590E0-D10B-1483-D151-E7CCA4A514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4734219" cy="38328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F10638-F1E4-CE15-2A3F-56066E1A8792}"/>
              </a:ext>
            </a:extLst>
          </p:cNvPr>
          <p:cNvSpPr txBox="1"/>
          <p:nvPr/>
        </p:nvSpPr>
        <p:spPr>
          <a:xfrm>
            <a:off x="304800" y="1357032"/>
            <a:ext cx="4114800" cy="830997"/>
          </a:xfrm>
          <a:prstGeom prst="rect">
            <a:avLst/>
          </a:prstGeom>
          <a:noFill/>
        </p:spPr>
        <p:txBody>
          <a:bodyPr wrap="square" rtlCol="0">
            <a:spAutoFit/>
          </a:bodyPr>
          <a:lstStyle/>
          <a:p>
            <a:r>
              <a:rPr lang="en-US" sz="2400" b="1" dirty="0">
                <a:effectLst/>
                <a:latin typeface="+mj-lt"/>
              </a:rPr>
              <a:t>1.Balanced Clusters</a:t>
            </a:r>
            <a:endParaRPr lang="en-US" sz="2400" b="0" dirty="0">
              <a:effectLst/>
              <a:latin typeface="+mj-lt"/>
            </a:endParaRPr>
          </a:p>
          <a:p>
            <a:endParaRPr lang="en-US" sz="2400" dirty="0"/>
          </a:p>
        </p:txBody>
      </p:sp>
      <p:pic>
        <p:nvPicPr>
          <p:cNvPr id="7" name="Picture 6">
            <a:extLst>
              <a:ext uri="{FF2B5EF4-FFF2-40B4-BE49-F238E27FC236}">
                <a16:creationId xmlns:a16="http://schemas.microsoft.com/office/drawing/2014/main" id="{75BA7EB7-0F39-6DE0-3D0E-3A9BE7A11B12}"/>
              </a:ext>
            </a:extLst>
          </p:cNvPr>
          <p:cNvPicPr>
            <a:picLocks noChangeAspect="1"/>
          </p:cNvPicPr>
          <p:nvPr/>
        </p:nvPicPr>
        <p:blipFill>
          <a:blip r:embed="rId3"/>
          <a:stretch>
            <a:fillRect/>
          </a:stretch>
        </p:blipFill>
        <p:spPr>
          <a:xfrm>
            <a:off x="6465048" y="2590800"/>
            <a:ext cx="4648200" cy="2961353"/>
          </a:xfrm>
          <a:prstGeom prst="rect">
            <a:avLst/>
          </a:prstGeom>
        </p:spPr>
      </p:pic>
    </p:spTree>
    <p:extLst>
      <p:ext uri="{BB962C8B-B14F-4D97-AF65-F5344CB8AC3E}">
        <p14:creationId xmlns:p14="http://schemas.microsoft.com/office/powerpoint/2010/main" val="27828111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7B98606-DB64-DDEE-FAFE-25D814B7ECC6}"/>
              </a:ext>
            </a:extLst>
          </p:cNvPr>
          <p:cNvSpPr txBox="1"/>
          <p:nvPr/>
        </p:nvSpPr>
        <p:spPr>
          <a:xfrm>
            <a:off x="914400" y="914400"/>
            <a:ext cx="5181600" cy="461665"/>
          </a:xfrm>
          <a:prstGeom prst="rect">
            <a:avLst/>
          </a:prstGeom>
          <a:noFill/>
        </p:spPr>
        <p:txBody>
          <a:bodyPr wrap="square" rtlCol="0">
            <a:spAutoFit/>
          </a:bodyPr>
          <a:lstStyle/>
          <a:p>
            <a:r>
              <a:rPr lang="en-US" sz="2400" b="1" i="0" dirty="0">
                <a:effectLst/>
                <a:latin typeface="+mj-lt"/>
              </a:rPr>
              <a:t>2.Completely Male-Dominated Clusters</a:t>
            </a:r>
            <a:endParaRPr lang="en-US" sz="2400" dirty="0">
              <a:latin typeface="+mj-lt"/>
            </a:endParaRPr>
          </a:p>
        </p:txBody>
      </p:sp>
      <p:pic>
        <p:nvPicPr>
          <p:cNvPr id="2050" name="Picture 2">
            <a:extLst>
              <a:ext uri="{FF2B5EF4-FFF2-40B4-BE49-F238E27FC236}">
                <a16:creationId xmlns:a16="http://schemas.microsoft.com/office/drawing/2014/main" id="{93D93B3C-1CB6-5638-FD50-F423A477C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609725"/>
            <a:ext cx="535305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F3B7B8D-2702-793B-6D34-9940D739E6F1}"/>
              </a:ext>
            </a:extLst>
          </p:cNvPr>
          <p:cNvPicPr>
            <a:picLocks noChangeAspect="1"/>
          </p:cNvPicPr>
          <p:nvPr/>
        </p:nvPicPr>
        <p:blipFill>
          <a:blip r:embed="rId3"/>
          <a:stretch>
            <a:fillRect/>
          </a:stretch>
        </p:blipFill>
        <p:spPr>
          <a:xfrm>
            <a:off x="6553200" y="2133600"/>
            <a:ext cx="5207723" cy="3046761"/>
          </a:xfrm>
          <a:prstGeom prst="rect">
            <a:avLst/>
          </a:prstGeom>
        </p:spPr>
      </p:pic>
    </p:spTree>
    <p:extLst>
      <p:ext uri="{BB962C8B-B14F-4D97-AF65-F5344CB8AC3E}">
        <p14:creationId xmlns:p14="http://schemas.microsoft.com/office/powerpoint/2010/main" val="8818893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7895CF-5CE8-1925-E58E-9AB041032C4A}"/>
              </a:ext>
            </a:extLst>
          </p:cNvPr>
          <p:cNvSpPr txBox="1"/>
          <p:nvPr/>
        </p:nvSpPr>
        <p:spPr>
          <a:xfrm>
            <a:off x="457200" y="838200"/>
            <a:ext cx="5181600" cy="461665"/>
          </a:xfrm>
          <a:prstGeom prst="rect">
            <a:avLst/>
          </a:prstGeom>
          <a:noFill/>
        </p:spPr>
        <p:txBody>
          <a:bodyPr wrap="square" rtlCol="0">
            <a:spAutoFit/>
          </a:bodyPr>
          <a:lstStyle/>
          <a:p>
            <a:r>
              <a:rPr lang="en-US" sz="2400" b="1" i="0" dirty="0">
                <a:effectLst/>
                <a:latin typeface="+mj-lt"/>
              </a:rPr>
              <a:t>3.Completely Male-Dominated Clusters</a:t>
            </a:r>
            <a:endParaRPr lang="en-US" sz="2400" dirty="0">
              <a:latin typeface="+mj-lt"/>
            </a:endParaRPr>
          </a:p>
        </p:txBody>
      </p:sp>
      <p:pic>
        <p:nvPicPr>
          <p:cNvPr id="3074" name="Picture 2">
            <a:extLst>
              <a:ext uri="{FF2B5EF4-FFF2-40B4-BE49-F238E27FC236}">
                <a16:creationId xmlns:a16="http://schemas.microsoft.com/office/drawing/2014/main" id="{AF842898-6DB2-D528-E542-53C71100E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607" y="1685925"/>
            <a:ext cx="535305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1F42C5A-AACF-A3B5-0BE1-9531256B95A4}"/>
              </a:ext>
            </a:extLst>
          </p:cNvPr>
          <p:cNvPicPr>
            <a:picLocks noChangeAspect="1"/>
          </p:cNvPicPr>
          <p:nvPr/>
        </p:nvPicPr>
        <p:blipFill>
          <a:blip r:embed="rId3"/>
          <a:stretch>
            <a:fillRect/>
          </a:stretch>
        </p:blipFill>
        <p:spPr>
          <a:xfrm>
            <a:off x="6629400" y="2209800"/>
            <a:ext cx="4946736" cy="2915376"/>
          </a:xfrm>
          <a:prstGeom prst="rect">
            <a:avLst/>
          </a:prstGeom>
        </p:spPr>
      </p:pic>
    </p:spTree>
    <p:extLst>
      <p:ext uri="{BB962C8B-B14F-4D97-AF65-F5344CB8AC3E}">
        <p14:creationId xmlns:p14="http://schemas.microsoft.com/office/powerpoint/2010/main" val="22256142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F8AD-3C61-44AE-C31E-0150884A579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C5DDB88-A233-EBE5-C38E-408FB0C10BEB}"/>
              </a:ext>
            </a:extLst>
          </p:cNvPr>
          <p:cNvSpPr txBox="1"/>
          <p:nvPr/>
        </p:nvSpPr>
        <p:spPr>
          <a:xfrm>
            <a:off x="457200" y="838200"/>
            <a:ext cx="8991600" cy="461665"/>
          </a:xfrm>
          <a:prstGeom prst="rect">
            <a:avLst/>
          </a:prstGeom>
          <a:noFill/>
        </p:spPr>
        <p:txBody>
          <a:bodyPr wrap="square" rtlCol="0">
            <a:spAutoFit/>
          </a:bodyPr>
          <a:lstStyle/>
          <a:p>
            <a:r>
              <a:rPr lang="en-US" sz="2400" b="1" i="0" dirty="0">
                <a:effectLst/>
                <a:latin typeface="Roboto" panose="02000000000000000000" pitchFamily="2" charset="0"/>
              </a:rPr>
              <a:t>4.One cluster biased toward males &amp; one toward females</a:t>
            </a:r>
            <a:endParaRPr lang="en-US" sz="2400" dirty="0">
              <a:latin typeface="+mj-lt"/>
            </a:endParaRPr>
          </a:p>
        </p:txBody>
      </p:sp>
      <p:pic>
        <p:nvPicPr>
          <p:cNvPr id="4098" name="Picture 2">
            <a:extLst>
              <a:ext uri="{FF2B5EF4-FFF2-40B4-BE49-F238E27FC236}">
                <a16:creationId xmlns:a16="http://schemas.microsoft.com/office/drawing/2014/main" id="{0E399FCB-900E-53AC-D83E-F6346AA56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21" y="1685925"/>
            <a:ext cx="535305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256D200-4949-E527-0A96-271E4DCE6F48}"/>
              </a:ext>
            </a:extLst>
          </p:cNvPr>
          <p:cNvPicPr>
            <a:picLocks noChangeAspect="1"/>
          </p:cNvPicPr>
          <p:nvPr/>
        </p:nvPicPr>
        <p:blipFill>
          <a:blip r:embed="rId3"/>
          <a:stretch>
            <a:fillRect/>
          </a:stretch>
        </p:blipFill>
        <p:spPr>
          <a:xfrm>
            <a:off x="6503678" y="2133600"/>
            <a:ext cx="4956258" cy="3091527"/>
          </a:xfrm>
          <a:prstGeom prst="rect">
            <a:avLst/>
          </a:prstGeom>
        </p:spPr>
      </p:pic>
    </p:spTree>
    <p:extLst>
      <p:ext uri="{BB962C8B-B14F-4D97-AF65-F5344CB8AC3E}">
        <p14:creationId xmlns:p14="http://schemas.microsoft.com/office/powerpoint/2010/main" val="481352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09CC-03C2-7A45-3A2D-2A7135243875}"/>
              </a:ext>
            </a:extLst>
          </p:cNvPr>
          <p:cNvSpPr>
            <a:spLocks noGrp="1"/>
          </p:cNvSpPr>
          <p:nvPr>
            <p:ph type="title"/>
          </p:nvPr>
        </p:nvSpPr>
        <p:spPr/>
        <p:txBody>
          <a:bodyPr/>
          <a:lstStyle/>
          <a:p>
            <a:r>
              <a:rPr lang="en-US" dirty="0"/>
              <a:t>Final Bias Score Interpretation</a:t>
            </a:r>
          </a:p>
        </p:txBody>
      </p:sp>
      <p:sp>
        <p:nvSpPr>
          <p:cNvPr id="4" name="Rectangle 1">
            <a:extLst>
              <a:ext uri="{FF2B5EF4-FFF2-40B4-BE49-F238E27FC236}">
                <a16:creationId xmlns:a16="http://schemas.microsoft.com/office/drawing/2014/main" id="{22EAB58A-776F-B250-66F8-8CCFEBA2BF12}"/>
              </a:ext>
            </a:extLst>
          </p:cNvPr>
          <p:cNvSpPr>
            <a:spLocks noGrp="1" noChangeArrowheads="1"/>
          </p:cNvSpPr>
          <p:nvPr>
            <p:ph idx="1"/>
          </p:nvPr>
        </p:nvSpPr>
        <p:spPr bwMode="auto">
          <a:xfrm>
            <a:off x="2362200" y="1828800"/>
            <a:ext cx="727314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If </a:t>
            </a:r>
            <a:r>
              <a:rPr kumimoji="0" lang="en-US" altLang="en-US" sz="1800" b="1" i="0" u="none" strike="noStrike" cap="none" normalizeH="0" baseline="0" dirty="0">
                <a:ln>
                  <a:noFill/>
                </a:ln>
                <a:solidFill>
                  <a:schemeClr val="tx1"/>
                </a:solidFill>
                <a:effectLst/>
                <a:latin typeface="Arial" panose="020B0604020202020204" pitchFamily="34" charset="0"/>
              </a:rPr>
              <a:t>Background Scene Bias &gt; 0</a:t>
            </a:r>
            <a:r>
              <a:rPr kumimoji="0" lang="en-US" altLang="en-US" sz="1800" b="0" i="0" u="none" strike="noStrike" cap="none" normalizeH="0" baseline="0" dirty="0">
                <a:ln>
                  <a:noFill/>
                </a:ln>
                <a:solidFill>
                  <a:schemeClr val="tx1"/>
                </a:solidFill>
                <a:effectLst/>
                <a:latin typeface="Arial" panose="020B0604020202020204" pitchFamily="34" charset="0"/>
              </a:rPr>
              <a:t>, dataset is </a:t>
            </a:r>
            <a:r>
              <a:rPr kumimoji="0" lang="en-US" altLang="en-US" sz="1800" b="1" i="0" u="none" strike="noStrike" cap="none" normalizeH="0" baseline="0" dirty="0">
                <a:ln>
                  <a:noFill/>
                </a:ln>
                <a:solidFill>
                  <a:schemeClr val="tx1"/>
                </a:solidFill>
                <a:effectLst/>
                <a:latin typeface="Arial" panose="020B0604020202020204" pitchFamily="34" charset="0"/>
              </a:rPr>
              <a:t>biased toward males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If </a:t>
            </a:r>
            <a:r>
              <a:rPr kumimoji="0" lang="en-US" altLang="en-US" sz="1800" b="1" i="0" u="none" strike="noStrike" cap="none" normalizeH="0" baseline="0" dirty="0">
                <a:ln>
                  <a:noFill/>
                </a:ln>
                <a:solidFill>
                  <a:schemeClr val="tx1"/>
                </a:solidFill>
                <a:effectLst/>
                <a:latin typeface="Arial" panose="020B0604020202020204" pitchFamily="34" charset="0"/>
              </a:rPr>
              <a:t>Background Scene Bias &lt; 0</a:t>
            </a:r>
            <a:r>
              <a:rPr kumimoji="0" lang="en-US" altLang="en-US" sz="1800" b="0" i="0" u="none" strike="noStrike" cap="none" normalizeH="0" baseline="0" dirty="0">
                <a:ln>
                  <a:noFill/>
                </a:ln>
                <a:solidFill>
                  <a:schemeClr val="tx1"/>
                </a:solidFill>
                <a:effectLst/>
                <a:latin typeface="Arial" panose="020B0604020202020204" pitchFamily="34" charset="0"/>
              </a:rPr>
              <a:t>, dataset is </a:t>
            </a:r>
            <a:r>
              <a:rPr kumimoji="0" lang="en-US" altLang="en-US" sz="1800" b="1" i="0" u="none" strike="noStrike" cap="none" normalizeH="0" baseline="0" dirty="0">
                <a:ln>
                  <a:noFill/>
                </a:ln>
                <a:solidFill>
                  <a:schemeClr val="tx1"/>
                </a:solidFill>
                <a:effectLst/>
                <a:latin typeface="Arial" panose="020B0604020202020204" pitchFamily="34" charset="0"/>
              </a:rPr>
              <a:t>biased toward females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If </a:t>
            </a:r>
            <a:r>
              <a:rPr kumimoji="0" lang="en-US" altLang="en-US" sz="1800" b="1" i="0" u="none" strike="noStrike" cap="none" normalizeH="0" baseline="0" dirty="0">
                <a:ln>
                  <a:noFill/>
                </a:ln>
                <a:solidFill>
                  <a:schemeClr val="tx1"/>
                </a:solidFill>
                <a:effectLst/>
                <a:latin typeface="Arial" panose="020B0604020202020204" pitchFamily="34" charset="0"/>
              </a:rPr>
              <a:t>Background Scene Bias = 0</a:t>
            </a:r>
            <a:r>
              <a:rPr kumimoji="0" lang="en-US" altLang="en-US" sz="1800" b="0" i="0" u="none" strike="noStrike" cap="none" normalizeH="0" baseline="0" dirty="0">
                <a:ln>
                  <a:noFill/>
                </a:ln>
                <a:solidFill>
                  <a:schemeClr val="tx1"/>
                </a:solidFill>
                <a:effectLst/>
                <a:latin typeface="Arial" panose="020B0604020202020204" pitchFamily="34" charset="0"/>
              </a:rPr>
              <a:t>, dataset is </a:t>
            </a:r>
            <a:r>
              <a:rPr kumimoji="0" lang="en-US" altLang="en-US" sz="1800" b="1" i="0" u="none" strike="noStrike" cap="none" normalizeH="0" baseline="0" dirty="0">
                <a:ln>
                  <a:noFill/>
                </a:ln>
                <a:solidFill>
                  <a:schemeClr val="tx1"/>
                </a:solidFill>
                <a:effectLst/>
                <a:latin typeface="Arial" panose="020B0604020202020204" pitchFamily="34" charset="0"/>
              </a:rPr>
              <a:t>balanced</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413180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FD26-3B96-6A2E-C922-8686E999AA4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C218F3E-8D14-1BA8-F05B-21E5A0BBB642}"/>
              </a:ext>
            </a:extLst>
          </p:cNvPr>
          <p:cNvSpPr/>
          <p:nvPr/>
        </p:nvSpPr>
        <p:spPr>
          <a:xfrm>
            <a:off x="3334633" y="76200"/>
            <a:ext cx="5522733" cy="769441"/>
          </a:xfrm>
          <a:prstGeom prst="rect">
            <a:avLst/>
          </a:prstGeom>
        </p:spPr>
        <p:txBody>
          <a:bodyPr wrap="square">
            <a:spAutoFit/>
          </a:bodyPr>
          <a:lstStyle/>
          <a:p>
            <a:r>
              <a:rPr lang="en-US" sz="4400" u="sng" dirty="0"/>
              <a:t>Building The Metrics.</a:t>
            </a:r>
            <a:endParaRPr lang="en-US" sz="4400" dirty="0"/>
          </a:p>
        </p:txBody>
      </p:sp>
      <p:sp>
        <p:nvSpPr>
          <p:cNvPr id="52" name="Rectangle 51">
            <a:extLst>
              <a:ext uri="{FF2B5EF4-FFF2-40B4-BE49-F238E27FC236}">
                <a16:creationId xmlns:a16="http://schemas.microsoft.com/office/drawing/2014/main" id="{81DC3795-C04B-AEDB-B59E-71CD3F3C36A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5" name="Diagram 4">
            <a:extLst>
              <a:ext uri="{FF2B5EF4-FFF2-40B4-BE49-F238E27FC236}">
                <a16:creationId xmlns:a16="http://schemas.microsoft.com/office/drawing/2014/main" id="{1EC989C0-249A-B1E5-91D9-8875B1161887}"/>
              </a:ext>
            </a:extLst>
          </p:cNvPr>
          <p:cNvGraphicFramePr/>
          <p:nvPr>
            <p:extLst>
              <p:ext uri="{D42A27DB-BD31-4B8C-83A1-F6EECF244321}">
                <p14:modId xmlns:p14="http://schemas.microsoft.com/office/powerpoint/2010/main" val="1077885576"/>
              </p:ext>
            </p:extLst>
          </p:nvPr>
        </p:nvGraphicFramePr>
        <p:xfrm>
          <a:off x="533400" y="845641"/>
          <a:ext cx="10591800" cy="402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84A589E1-CC0F-9776-2C64-7D0AEF9529EC}"/>
              </a:ext>
            </a:extLst>
          </p:cNvPr>
          <p:cNvGraphicFramePr/>
          <p:nvPr>
            <p:extLst>
              <p:ext uri="{D42A27DB-BD31-4B8C-83A1-F6EECF244321}">
                <p14:modId xmlns:p14="http://schemas.microsoft.com/office/powerpoint/2010/main" val="3076044078"/>
              </p:ext>
            </p:extLst>
          </p:nvPr>
        </p:nvGraphicFramePr>
        <p:xfrm>
          <a:off x="381000" y="4495800"/>
          <a:ext cx="11277600" cy="1752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40068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5ABA0-85C7-2518-4A06-7BFBE49EA6EF}"/>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E995CBC3-6D51-06A5-5DD0-5F2989FFC0F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CD79C7E6-D7DF-47C3-27DE-3994E77A97B6}"/>
              </a:ext>
            </a:extLst>
          </p:cNvPr>
          <p:cNvSpPr txBox="1"/>
          <p:nvPr/>
        </p:nvSpPr>
        <p:spPr>
          <a:xfrm>
            <a:off x="1599423" y="152400"/>
            <a:ext cx="8993154" cy="769441"/>
          </a:xfrm>
          <a:prstGeom prst="rect">
            <a:avLst/>
          </a:prstGeom>
          <a:noFill/>
        </p:spPr>
        <p:txBody>
          <a:bodyPr wrap="square">
            <a:spAutoFit/>
          </a:bodyPr>
          <a:lstStyle/>
          <a:p>
            <a:r>
              <a:rPr lang="en-US" sz="4400" u="sng" dirty="0"/>
              <a:t>Generating the equation and Testing.</a:t>
            </a:r>
            <a:endParaRPr lang="en-US" sz="4400" dirty="0"/>
          </a:p>
        </p:txBody>
      </p:sp>
      <p:pic>
        <p:nvPicPr>
          <p:cNvPr id="5" name="Picture 4" descr="A black background with white text&#10;&#10;AI-generated content may be incorrect.">
            <a:extLst>
              <a:ext uri="{FF2B5EF4-FFF2-40B4-BE49-F238E27FC236}">
                <a16:creationId xmlns:a16="http://schemas.microsoft.com/office/drawing/2014/main" id="{309C168D-3B2A-0B3F-45DD-D01614E50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80" y="1600200"/>
            <a:ext cx="11501039" cy="3352800"/>
          </a:xfrm>
          <a:prstGeom prst="rect">
            <a:avLst/>
          </a:prstGeom>
        </p:spPr>
      </p:pic>
    </p:spTree>
    <p:extLst>
      <p:ext uri="{BB962C8B-B14F-4D97-AF65-F5344CB8AC3E}">
        <p14:creationId xmlns:p14="http://schemas.microsoft.com/office/powerpoint/2010/main" val="2344649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6167B-DCA0-1438-F24B-06148D7892A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72BA2EB-8765-21A5-1F4C-0DAF69301621}"/>
              </a:ext>
            </a:extLst>
          </p:cNvPr>
          <p:cNvSpPr/>
          <p:nvPr/>
        </p:nvSpPr>
        <p:spPr>
          <a:xfrm>
            <a:off x="3907017" y="160150"/>
            <a:ext cx="4267200" cy="769441"/>
          </a:xfrm>
          <a:prstGeom prst="rect">
            <a:avLst/>
          </a:prstGeom>
        </p:spPr>
        <p:txBody>
          <a:bodyPr wrap="square">
            <a:spAutoFit/>
          </a:bodyPr>
          <a:lstStyle/>
          <a:p>
            <a:r>
              <a:rPr lang="en-US" sz="4400" u="sng" dirty="0"/>
              <a:t> Data processing.</a:t>
            </a:r>
            <a:endParaRPr lang="en-US" sz="4400" dirty="0"/>
          </a:p>
        </p:txBody>
      </p:sp>
      <p:sp>
        <p:nvSpPr>
          <p:cNvPr id="52" name="Rectangle 51">
            <a:extLst>
              <a:ext uri="{FF2B5EF4-FFF2-40B4-BE49-F238E27FC236}">
                <a16:creationId xmlns:a16="http://schemas.microsoft.com/office/drawing/2014/main" id="{41D22AB3-B1F2-95DF-277E-462810071F7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5" name="Picture 4" descr="A blue and pink bar graph&#10;&#10;Description automatically generated">
            <a:extLst>
              <a:ext uri="{FF2B5EF4-FFF2-40B4-BE49-F238E27FC236}">
                <a16:creationId xmlns:a16="http://schemas.microsoft.com/office/drawing/2014/main" id="{2F0EBDA0-A924-602F-5A45-65BFEA8C2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21" y="1076001"/>
            <a:ext cx="2974919" cy="2248485"/>
          </a:xfrm>
          <a:prstGeom prst="rect">
            <a:avLst/>
          </a:prstGeom>
        </p:spPr>
      </p:pic>
      <p:pic>
        <p:nvPicPr>
          <p:cNvPr id="3" name="Picture 2" descr="A graph of a person and person&#10;&#10;Description automatically generated">
            <a:extLst>
              <a:ext uri="{FF2B5EF4-FFF2-40B4-BE49-F238E27FC236}">
                <a16:creationId xmlns:a16="http://schemas.microsoft.com/office/drawing/2014/main" id="{0A127B8B-1B7F-4D77-A179-8E94DF171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058" y="1076001"/>
            <a:ext cx="3688097" cy="2244080"/>
          </a:xfrm>
          <a:prstGeom prst="rect">
            <a:avLst/>
          </a:prstGeom>
        </p:spPr>
      </p:pic>
      <p:pic>
        <p:nvPicPr>
          <p:cNvPr id="11" name="Picture 10" descr="A blue sound wave graph&#10;&#10;Description automatically generated">
            <a:extLst>
              <a:ext uri="{FF2B5EF4-FFF2-40B4-BE49-F238E27FC236}">
                <a16:creationId xmlns:a16="http://schemas.microsoft.com/office/drawing/2014/main" id="{6405AB9A-FF63-F5D4-E42F-5034718EB4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429000"/>
            <a:ext cx="3411367" cy="1324770"/>
          </a:xfrm>
          <a:prstGeom prst="rect">
            <a:avLst/>
          </a:prstGeom>
        </p:spPr>
      </p:pic>
      <p:pic>
        <p:nvPicPr>
          <p:cNvPr id="14" name="Picture 13" descr="A blue sound wave graph&#10;&#10;Description automatically generated">
            <a:extLst>
              <a:ext uri="{FF2B5EF4-FFF2-40B4-BE49-F238E27FC236}">
                <a16:creationId xmlns:a16="http://schemas.microsoft.com/office/drawing/2014/main" id="{FC4369D1-F7E3-8203-7971-D0042EA344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1058" y="3521422"/>
            <a:ext cx="3173375" cy="1232348"/>
          </a:xfrm>
          <a:prstGeom prst="rect">
            <a:avLst/>
          </a:prstGeom>
        </p:spPr>
      </p:pic>
      <p:pic>
        <p:nvPicPr>
          <p:cNvPr id="16" name="Picture 15" descr="A graph of a number of people&#10;&#10;Description automatically generated">
            <a:extLst>
              <a:ext uri="{FF2B5EF4-FFF2-40B4-BE49-F238E27FC236}">
                <a16:creationId xmlns:a16="http://schemas.microsoft.com/office/drawing/2014/main" id="{2608CA7A-E9D0-50F0-D9D4-95FDC699A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0" y="1030262"/>
            <a:ext cx="3738379" cy="2289819"/>
          </a:xfrm>
          <a:prstGeom prst="rect">
            <a:avLst/>
          </a:prstGeom>
        </p:spPr>
      </p:pic>
      <p:pic>
        <p:nvPicPr>
          <p:cNvPr id="17" name="Picture 16" descr="A blue sound wave graph&#10;&#10;Description automatically generated">
            <a:extLst>
              <a:ext uri="{FF2B5EF4-FFF2-40B4-BE49-F238E27FC236}">
                <a16:creationId xmlns:a16="http://schemas.microsoft.com/office/drawing/2014/main" id="{E05E6667-C76E-31C7-FE84-1BA2A76D97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5200" y="3521422"/>
            <a:ext cx="2999236" cy="1164723"/>
          </a:xfrm>
          <a:prstGeom prst="rect">
            <a:avLst/>
          </a:prstGeom>
        </p:spPr>
      </p:pic>
      <p:pic>
        <p:nvPicPr>
          <p:cNvPr id="19" name="Picture 18" descr="A blue sound wave graph&#10;&#10;Description automatically generated">
            <a:extLst>
              <a:ext uri="{FF2B5EF4-FFF2-40B4-BE49-F238E27FC236}">
                <a16:creationId xmlns:a16="http://schemas.microsoft.com/office/drawing/2014/main" id="{1AF5F59D-D465-8066-9677-709C5E2FF5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39967" y="4756880"/>
            <a:ext cx="3652565" cy="1418437"/>
          </a:xfrm>
          <a:prstGeom prst="rect">
            <a:avLst/>
          </a:prstGeom>
        </p:spPr>
      </p:pic>
    </p:spTree>
    <p:extLst>
      <p:ext uri="{BB962C8B-B14F-4D97-AF65-F5344CB8AC3E}">
        <p14:creationId xmlns:p14="http://schemas.microsoft.com/office/powerpoint/2010/main" val="1573748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282DF-4EB6-D133-6C8A-F7CE3DD276A7}"/>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DAFA5CEF-2369-A9D9-F45A-0CDE2E00D8A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99DB8E3D-EB32-6BA8-1344-2687396E3B01}"/>
              </a:ext>
            </a:extLst>
          </p:cNvPr>
          <p:cNvSpPr txBox="1"/>
          <p:nvPr/>
        </p:nvSpPr>
        <p:spPr>
          <a:xfrm>
            <a:off x="1143000" y="157143"/>
            <a:ext cx="9906000" cy="769441"/>
          </a:xfrm>
          <a:prstGeom prst="rect">
            <a:avLst/>
          </a:prstGeom>
          <a:noFill/>
        </p:spPr>
        <p:txBody>
          <a:bodyPr wrap="square">
            <a:spAutoFit/>
          </a:bodyPr>
          <a:lstStyle/>
          <a:p>
            <a:r>
              <a:rPr lang="en-US" sz="4400" u="sng" dirty="0"/>
              <a:t>Collecting Data and creating the dataset.</a:t>
            </a:r>
            <a:endParaRPr lang="en-US" sz="4400" dirty="0"/>
          </a:p>
        </p:txBody>
      </p:sp>
      <p:pic>
        <p:nvPicPr>
          <p:cNvPr id="3" name="Picture 2">
            <a:extLst>
              <a:ext uri="{FF2B5EF4-FFF2-40B4-BE49-F238E27FC236}">
                <a16:creationId xmlns:a16="http://schemas.microsoft.com/office/drawing/2014/main" id="{D48940BB-FA15-F542-AC5B-639CC0DFD6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903389"/>
            <a:ext cx="5736644" cy="303581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63FEEBAE-63C3-9781-0441-D777FBEB7D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6425" y="2999487"/>
            <a:ext cx="5896312" cy="3035816"/>
          </a:xfrm>
          <a:prstGeom prst="rect">
            <a:avLst/>
          </a:prstGeom>
        </p:spPr>
      </p:pic>
      <p:sp>
        <p:nvSpPr>
          <p:cNvPr id="11" name="Arrow: Bent-Up 10">
            <a:extLst>
              <a:ext uri="{FF2B5EF4-FFF2-40B4-BE49-F238E27FC236}">
                <a16:creationId xmlns:a16="http://schemas.microsoft.com/office/drawing/2014/main" id="{5A984007-5078-CEB7-3E60-49147A300E71}"/>
              </a:ext>
            </a:extLst>
          </p:cNvPr>
          <p:cNvSpPr/>
          <p:nvPr/>
        </p:nvSpPr>
        <p:spPr>
          <a:xfrm>
            <a:off x="5812844" y="2286000"/>
            <a:ext cx="3331156" cy="990600"/>
          </a:xfrm>
          <a:prstGeom prst="bentUpArrow">
            <a:avLst/>
          </a:prstGeom>
        </p:spPr>
        <p:txBody>
          <a:bodyPr rtlCol="0" anchor="ctr"/>
          <a:lstStyle/>
          <a:p>
            <a:pPr algn="ctr">
              <a:buChar char="•"/>
            </a:pPr>
            <a:endParaRPr lang="en-US" sz="3200" dirty="0"/>
          </a:p>
        </p:txBody>
      </p:sp>
      <p:cxnSp>
        <p:nvCxnSpPr>
          <p:cNvPr id="14" name="Connector: Elbow 13">
            <a:extLst>
              <a:ext uri="{FF2B5EF4-FFF2-40B4-BE49-F238E27FC236}">
                <a16:creationId xmlns:a16="http://schemas.microsoft.com/office/drawing/2014/main" id="{2ADA2190-1D26-9AA0-691A-4AD292FA0C5A}"/>
              </a:ext>
            </a:extLst>
          </p:cNvPr>
          <p:cNvCxnSpPr>
            <a:stCxn id="3" idx="3"/>
            <a:endCxn id="5" idx="0"/>
          </p:cNvCxnSpPr>
          <p:nvPr/>
        </p:nvCxnSpPr>
        <p:spPr>
          <a:xfrm>
            <a:off x="5812844" y="2421297"/>
            <a:ext cx="3251737" cy="57819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7DD4C53D-EE80-BEB3-E5DC-70960EE265CD}"/>
              </a:ext>
            </a:extLst>
          </p:cNvPr>
          <p:cNvSpPr txBox="1"/>
          <p:nvPr/>
        </p:nvSpPr>
        <p:spPr>
          <a:xfrm>
            <a:off x="1371600" y="3933984"/>
            <a:ext cx="1830371" cy="369332"/>
          </a:xfrm>
          <a:prstGeom prst="rect">
            <a:avLst/>
          </a:prstGeom>
          <a:noFill/>
        </p:spPr>
        <p:txBody>
          <a:bodyPr wrap="square" rtlCol="0">
            <a:spAutoFit/>
          </a:bodyPr>
          <a:lstStyle/>
          <a:p>
            <a:r>
              <a:rPr lang="en-US" dirty="0"/>
              <a:t>Extracted values</a:t>
            </a:r>
          </a:p>
        </p:txBody>
      </p:sp>
      <p:sp>
        <p:nvSpPr>
          <p:cNvPr id="17" name="TextBox 16">
            <a:extLst>
              <a:ext uri="{FF2B5EF4-FFF2-40B4-BE49-F238E27FC236}">
                <a16:creationId xmlns:a16="http://schemas.microsoft.com/office/drawing/2014/main" id="{0F7C44A5-9FC4-F01D-0A3B-EB8B4D24B313}"/>
              </a:ext>
            </a:extLst>
          </p:cNvPr>
          <p:cNvSpPr txBox="1"/>
          <p:nvPr/>
        </p:nvSpPr>
        <p:spPr>
          <a:xfrm>
            <a:off x="8077200" y="6031095"/>
            <a:ext cx="2286000" cy="369332"/>
          </a:xfrm>
          <a:prstGeom prst="rect">
            <a:avLst/>
          </a:prstGeom>
          <a:noFill/>
        </p:spPr>
        <p:txBody>
          <a:bodyPr wrap="square" rtlCol="0">
            <a:spAutoFit/>
          </a:bodyPr>
          <a:lstStyle/>
          <a:p>
            <a:r>
              <a:rPr lang="en-US" dirty="0"/>
              <a:t>Modified Dataset</a:t>
            </a:r>
          </a:p>
        </p:txBody>
      </p:sp>
      <p:sp>
        <p:nvSpPr>
          <p:cNvPr id="18" name="TextBox 17">
            <a:extLst>
              <a:ext uri="{FF2B5EF4-FFF2-40B4-BE49-F238E27FC236}">
                <a16:creationId xmlns:a16="http://schemas.microsoft.com/office/drawing/2014/main" id="{6834D011-6B1E-8FEA-E7C5-71D215021887}"/>
              </a:ext>
            </a:extLst>
          </p:cNvPr>
          <p:cNvSpPr txBox="1"/>
          <p:nvPr/>
        </p:nvSpPr>
        <p:spPr>
          <a:xfrm>
            <a:off x="6705600" y="1174744"/>
            <a:ext cx="4191000" cy="1200329"/>
          </a:xfrm>
          <a:prstGeom prst="rect">
            <a:avLst/>
          </a:prstGeom>
          <a:gradFill>
            <a:gsLst>
              <a:gs pos="100000">
                <a:schemeClr val="accent1">
                  <a:lumMod val="5000"/>
                  <a:lumOff val="95000"/>
                  <a:alpha val="32000"/>
                </a:schemeClr>
              </a:gs>
              <a:gs pos="100000">
                <a:schemeClr val="bg1"/>
              </a:gs>
              <a:gs pos="100000">
                <a:schemeClr val="accent1">
                  <a:lumMod val="30000"/>
                  <a:lumOff val="70000"/>
                </a:schemeClr>
              </a:gs>
            </a:gsLst>
            <a:lin ang="5400000" scaled="1"/>
          </a:gradFill>
        </p:spPr>
        <p:txBody>
          <a:bodyPr wrap="square" rtlCol="0">
            <a:spAutoFit/>
          </a:bodyPr>
          <a:lstStyle/>
          <a:p>
            <a:pPr marL="342900" indent="-342900">
              <a:buFont typeface="+mj-lt"/>
              <a:buAutoNum type="arabicPeriod"/>
            </a:pPr>
            <a:r>
              <a:rPr lang="en-US" dirty="0"/>
              <a:t>Modify to reflect percentage wise increment of data </a:t>
            </a:r>
          </a:p>
          <a:p>
            <a:pPr marL="342900" indent="-342900">
              <a:buFont typeface="+mj-lt"/>
              <a:buAutoNum type="arabicPeriod"/>
            </a:pPr>
            <a:r>
              <a:rPr lang="en-US" dirty="0"/>
              <a:t>Add a bias score based on the percentage</a:t>
            </a:r>
          </a:p>
        </p:txBody>
      </p:sp>
      <p:sp>
        <p:nvSpPr>
          <p:cNvPr id="2" name="TextBox 1">
            <a:extLst>
              <a:ext uri="{FF2B5EF4-FFF2-40B4-BE49-F238E27FC236}">
                <a16:creationId xmlns:a16="http://schemas.microsoft.com/office/drawing/2014/main" id="{253A2F6C-00DE-551F-CF3F-82C751C676CD}"/>
              </a:ext>
            </a:extLst>
          </p:cNvPr>
          <p:cNvSpPr txBox="1"/>
          <p:nvPr/>
        </p:nvSpPr>
        <p:spPr>
          <a:xfrm>
            <a:off x="533400" y="4416961"/>
            <a:ext cx="4572000" cy="1754326"/>
          </a:xfrm>
          <a:prstGeom prst="rect">
            <a:avLst/>
          </a:prstGeom>
          <a:solidFill>
            <a:schemeClr val="bg1">
              <a:alpha val="36000"/>
            </a:schemeClr>
          </a:solidFill>
        </p:spPr>
        <p:txBody>
          <a:bodyPr wrap="square" rtlCol="0">
            <a:spAutoFit/>
          </a:bodyPr>
          <a:lstStyle/>
          <a:p>
            <a:r>
              <a:rPr lang="en-US" dirty="0"/>
              <a:t>Sources of Data:</a:t>
            </a:r>
          </a:p>
          <a:p>
            <a:pPr marL="342900" indent="-342900">
              <a:buFont typeface="+mj-lt"/>
              <a:buAutoNum type="arabicPeriod"/>
            </a:pPr>
            <a:r>
              <a:rPr lang="en-US" dirty="0"/>
              <a:t>Common voice dataset.</a:t>
            </a:r>
          </a:p>
          <a:p>
            <a:pPr marL="342900" indent="-342900">
              <a:buFont typeface="+mj-lt"/>
              <a:buAutoNum type="arabicPeriod"/>
            </a:pPr>
            <a:r>
              <a:rPr lang="en-US" dirty="0" err="1"/>
              <a:t>Librispeech</a:t>
            </a:r>
            <a:r>
              <a:rPr lang="en-US" dirty="0"/>
              <a:t> General dataset.</a:t>
            </a:r>
          </a:p>
          <a:p>
            <a:pPr marL="342900" indent="-342900">
              <a:buFont typeface="+mj-lt"/>
              <a:buAutoNum type="arabicPeriod"/>
            </a:pPr>
            <a:r>
              <a:rPr lang="en-US" dirty="0"/>
              <a:t>Multilingual </a:t>
            </a:r>
            <a:r>
              <a:rPr lang="en-US" dirty="0" err="1"/>
              <a:t>Librispeech</a:t>
            </a:r>
            <a:r>
              <a:rPr lang="en-US" dirty="0"/>
              <a:t> dataset.</a:t>
            </a:r>
          </a:p>
          <a:p>
            <a:pPr marL="342900" indent="-342900">
              <a:buFont typeface="+mj-lt"/>
              <a:buAutoNum type="arabicPeriod"/>
            </a:pPr>
            <a:r>
              <a:rPr lang="en-US" dirty="0" err="1"/>
              <a:t>Tedlium</a:t>
            </a:r>
            <a:r>
              <a:rPr lang="en-US" dirty="0"/>
              <a:t> Dataset.</a:t>
            </a:r>
          </a:p>
          <a:p>
            <a:pPr marL="342900" indent="-342900">
              <a:buFont typeface="+mj-lt"/>
              <a:buAutoNum type="arabicPeriod"/>
            </a:pPr>
            <a:r>
              <a:rPr lang="en-US" dirty="0"/>
              <a:t>The AMI corpus.</a:t>
            </a:r>
          </a:p>
        </p:txBody>
      </p:sp>
    </p:spTree>
    <p:extLst>
      <p:ext uri="{BB962C8B-B14F-4D97-AF65-F5344CB8AC3E}">
        <p14:creationId xmlns:p14="http://schemas.microsoft.com/office/powerpoint/2010/main" val="1720163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BC3B9-A8E4-7DD2-1D2E-142E29960024}"/>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13A1267D-15F6-2D8C-5C2F-E0239BE1075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CFF603BF-9D30-1B0D-653C-05B7452C69C9}"/>
              </a:ext>
            </a:extLst>
          </p:cNvPr>
          <p:cNvSpPr txBox="1"/>
          <p:nvPr/>
        </p:nvSpPr>
        <p:spPr>
          <a:xfrm>
            <a:off x="1676400" y="22619"/>
            <a:ext cx="9982200" cy="769441"/>
          </a:xfrm>
          <a:prstGeom prst="rect">
            <a:avLst/>
          </a:prstGeom>
          <a:noFill/>
        </p:spPr>
        <p:txBody>
          <a:bodyPr wrap="square">
            <a:spAutoFit/>
          </a:bodyPr>
          <a:lstStyle/>
          <a:p>
            <a:r>
              <a:rPr lang="en-US" sz="4400" u="sng" dirty="0"/>
              <a:t>Checking the assumptions for regression.</a:t>
            </a:r>
            <a:endParaRPr lang="en-US" sz="4400" dirty="0"/>
          </a:p>
        </p:txBody>
      </p:sp>
      <p:pic>
        <p:nvPicPr>
          <p:cNvPr id="20" name="Picture 19" descr="A graph of a graph with red lines&#10;&#10;AI-generated content may be incorrect.">
            <a:extLst>
              <a:ext uri="{FF2B5EF4-FFF2-40B4-BE49-F238E27FC236}">
                <a16:creationId xmlns:a16="http://schemas.microsoft.com/office/drawing/2014/main" id="{380267F2-15BB-0E5C-381C-F16030CB02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807611"/>
            <a:ext cx="2726007" cy="2164189"/>
          </a:xfrm>
          <a:prstGeom prst="rect">
            <a:avLst/>
          </a:prstGeom>
        </p:spPr>
      </p:pic>
      <p:pic>
        <p:nvPicPr>
          <p:cNvPr id="22" name="Picture 21" descr="A graph of a graph of a graph&#10;&#10;AI-generated content may be incorrect.">
            <a:extLst>
              <a:ext uri="{FF2B5EF4-FFF2-40B4-BE49-F238E27FC236}">
                <a16:creationId xmlns:a16="http://schemas.microsoft.com/office/drawing/2014/main" id="{8DF11BCB-2566-6839-66AB-6D3E0D3F98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199" y="792060"/>
            <a:ext cx="2726008" cy="2164190"/>
          </a:xfrm>
          <a:prstGeom prst="rect">
            <a:avLst/>
          </a:prstGeom>
        </p:spPr>
      </p:pic>
      <p:pic>
        <p:nvPicPr>
          <p:cNvPr id="24" name="Picture 23" descr="A graph of a graph with red lines&#10;&#10;AI-generated content may be incorrect.">
            <a:extLst>
              <a:ext uri="{FF2B5EF4-FFF2-40B4-BE49-F238E27FC236}">
                <a16:creationId xmlns:a16="http://schemas.microsoft.com/office/drawing/2014/main" id="{571435AD-3C14-A9FA-7FF6-FC6814B1D5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7799" y="784028"/>
            <a:ext cx="2726007" cy="2164189"/>
          </a:xfrm>
          <a:prstGeom prst="rect">
            <a:avLst/>
          </a:prstGeom>
        </p:spPr>
      </p:pic>
      <p:pic>
        <p:nvPicPr>
          <p:cNvPr id="26" name="Picture 25" descr="A graph with red lines and numbers&#10;&#10;AI-generated content may be incorrect.">
            <a:extLst>
              <a:ext uri="{FF2B5EF4-FFF2-40B4-BE49-F238E27FC236}">
                <a16:creationId xmlns:a16="http://schemas.microsoft.com/office/drawing/2014/main" id="{201E8F46-5D75-5037-59BB-ACC6AAA800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7398" y="792061"/>
            <a:ext cx="2726007" cy="2164189"/>
          </a:xfrm>
          <a:prstGeom prst="rect">
            <a:avLst/>
          </a:prstGeom>
        </p:spPr>
      </p:pic>
      <p:pic>
        <p:nvPicPr>
          <p:cNvPr id="28" name="Picture 27" descr="A graph with a red line&#10;&#10;AI-generated content may be incorrect.">
            <a:extLst>
              <a:ext uri="{FF2B5EF4-FFF2-40B4-BE49-F238E27FC236}">
                <a16:creationId xmlns:a16="http://schemas.microsoft.com/office/drawing/2014/main" id="{D0A1DDD4-FAFA-C4CA-AEB9-F1842B6094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8710" y="3216275"/>
            <a:ext cx="2726008" cy="2164190"/>
          </a:xfrm>
          <a:prstGeom prst="rect">
            <a:avLst/>
          </a:prstGeom>
        </p:spPr>
      </p:pic>
      <p:pic>
        <p:nvPicPr>
          <p:cNvPr id="30" name="Picture 29" descr="A graph with a red line&#10;&#10;AI-generated content may be incorrect.">
            <a:extLst>
              <a:ext uri="{FF2B5EF4-FFF2-40B4-BE49-F238E27FC236}">
                <a16:creationId xmlns:a16="http://schemas.microsoft.com/office/drawing/2014/main" id="{3437E37A-BC32-17C3-D9DC-99F9802148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4883" y="3208499"/>
            <a:ext cx="2726009" cy="2164190"/>
          </a:xfrm>
          <a:prstGeom prst="rect">
            <a:avLst/>
          </a:prstGeom>
        </p:spPr>
      </p:pic>
      <p:pic>
        <p:nvPicPr>
          <p:cNvPr id="32" name="Picture 31" descr="A red line with blue dots&#10;&#10;AI-generated content may be incorrect.">
            <a:extLst>
              <a:ext uri="{FF2B5EF4-FFF2-40B4-BE49-F238E27FC236}">
                <a16:creationId xmlns:a16="http://schemas.microsoft.com/office/drawing/2014/main" id="{3C18DE2C-BE4E-B49F-AA4A-449BEE5405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11110" y="3208499"/>
            <a:ext cx="2726009" cy="2164190"/>
          </a:xfrm>
          <a:prstGeom prst="rect">
            <a:avLst/>
          </a:prstGeom>
        </p:spPr>
      </p:pic>
      <p:pic>
        <p:nvPicPr>
          <p:cNvPr id="34" name="Picture 33" descr="A red line with blue dots&#10;&#10;AI-generated content may be incorrect.">
            <a:extLst>
              <a:ext uri="{FF2B5EF4-FFF2-40B4-BE49-F238E27FC236}">
                <a16:creationId xmlns:a16="http://schemas.microsoft.com/office/drawing/2014/main" id="{2371514E-A1B4-E68C-5546-0ED3D79D9C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07282" y="3216276"/>
            <a:ext cx="2726008" cy="2164189"/>
          </a:xfrm>
          <a:prstGeom prst="rect">
            <a:avLst/>
          </a:prstGeom>
        </p:spPr>
      </p:pic>
    </p:spTree>
    <p:extLst>
      <p:ext uri="{BB962C8B-B14F-4D97-AF65-F5344CB8AC3E}">
        <p14:creationId xmlns:p14="http://schemas.microsoft.com/office/powerpoint/2010/main" val="964601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1144B-3FC3-4BCB-F2E9-06A69E1453E4}"/>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709F1894-9FA5-CB21-37E4-4D7BD812A79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B8AF3EA9-EB48-6709-424B-EE4EF6F58853}"/>
              </a:ext>
            </a:extLst>
          </p:cNvPr>
          <p:cNvSpPr txBox="1"/>
          <p:nvPr/>
        </p:nvSpPr>
        <p:spPr>
          <a:xfrm>
            <a:off x="1676400" y="22619"/>
            <a:ext cx="9982200" cy="769441"/>
          </a:xfrm>
          <a:prstGeom prst="rect">
            <a:avLst/>
          </a:prstGeom>
          <a:noFill/>
        </p:spPr>
        <p:txBody>
          <a:bodyPr wrap="square">
            <a:spAutoFit/>
          </a:bodyPr>
          <a:lstStyle/>
          <a:p>
            <a:r>
              <a:rPr lang="en-US" sz="4400" u="sng" dirty="0"/>
              <a:t>Checking the assumptions for regression.</a:t>
            </a:r>
            <a:endParaRPr lang="en-US" sz="4400" dirty="0"/>
          </a:p>
        </p:txBody>
      </p:sp>
      <p:pic>
        <p:nvPicPr>
          <p:cNvPr id="20" name="Picture 19">
            <a:extLst>
              <a:ext uri="{FF2B5EF4-FFF2-40B4-BE49-F238E27FC236}">
                <a16:creationId xmlns:a16="http://schemas.microsoft.com/office/drawing/2014/main" id="{A5C1A97A-3771-4A90-2268-C5DA0D72D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873825"/>
            <a:ext cx="6965159" cy="5110349"/>
          </a:xfrm>
          <a:prstGeom prst="rect">
            <a:avLst/>
          </a:prstGeom>
        </p:spPr>
      </p:pic>
      <p:pic>
        <p:nvPicPr>
          <p:cNvPr id="22" name="Picture 21" descr="A graph with red line and blue dots&#10;&#10;AI-generated content may be incorrect.">
            <a:extLst>
              <a:ext uri="{FF2B5EF4-FFF2-40B4-BE49-F238E27FC236}">
                <a16:creationId xmlns:a16="http://schemas.microsoft.com/office/drawing/2014/main" id="{7CE039C3-A54D-6FC6-3334-E812009D8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569" y="972351"/>
            <a:ext cx="3004031" cy="2384913"/>
          </a:xfrm>
          <a:prstGeom prst="rect">
            <a:avLst/>
          </a:prstGeom>
        </p:spPr>
      </p:pic>
      <p:pic>
        <p:nvPicPr>
          <p:cNvPr id="24" name="Picture 23" descr="A graph of a graph with blue dots and red line&#10;&#10;AI-generated content may be incorrect.">
            <a:extLst>
              <a:ext uri="{FF2B5EF4-FFF2-40B4-BE49-F238E27FC236}">
                <a16:creationId xmlns:a16="http://schemas.microsoft.com/office/drawing/2014/main" id="{D4D0D5E8-776C-1051-3B5C-3C11AE09C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683" y="3599261"/>
            <a:ext cx="3004031" cy="2384913"/>
          </a:xfrm>
          <a:prstGeom prst="rect">
            <a:avLst/>
          </a:prstGeom>
        </p:spPr>
      </p:pic>
    </p:spTree>
    <p:extLst>
      <p:ext uri="{BB962C8B-B14F-4D97-AF65-F5344CB8AC3E}">
        <p14:creationId xmlns:p14="http://schemas.microsoft.com/office/powerpoint/2010/main" val="1934376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7FA79-736C-FC67-2154-A0BBD1A1524B}"/>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46E5FEE1-04FA-C24B-5C7E-C86BD0F199C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ACB06579-745A-4605-662C-CCE5CD4729A6}"/>
              </a:ext>
            </a:extLst>
          </p:cNvPr>
          <p:cNvSpPr txBox="1"/>
          <p:nvPr/>
        </p:nvSpPr>
        <p:spPr>
          <a:xfrm>
            <a:off x="1676400" y="22619"/>
            <a:ext cx="9982200" cy="769441"/>
          </a:xfrm>
          <a:prstGeom prst="rect">
            <a:avLst/>
          </a:prstGeom>
          <a:noFill/>
        </p:spPr>
        <p:txBody>
          <a:bodyPr wrap="square">
            <a:spAutoFit/>
          </a:bodyPr>
          <a:lstStyle/>
          <a:p>
            <a:r>
              <a:rPr lang="en-US" sz="4400" u="sng" dirty="0"/>
              <a:t>Checking the assumptions for regression.</a:t>
            </a:r>
            <a:endParaRPr lang="en-US" sz="4400" dirty="0"/>
          </a:p>
        </p:txBody>
      </p:sp>
      <p:pic>
        <p:nvPicPr>
          <p:cNvPr id="6" name="Picture 5" descr="A screenshot of a computer&#10;&#10;AI-generated content may be incorrect.">
            <a:extLst>
              <a:ext uri="{FF2B5EF4-FFF2-40B4-BE49-F238E27FC236}">
                <a16:creationId xmlns:a16="http://schemas.microsoft.com/office/drawing/2014/main" id="{FBA5D2B0-38F1-6B81-F8D4-95F8DEBDB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3508" y="2222970"/>
            <a:ext cx="4813838" cy="3334408"/>
          </a:xfrm>
          <a:prstGeom prst="rect">
            <a:avLst/>
          </a:prstGeom>
        </p:spPr>
      </p:pic>
      <p:sp>
        <p:nvSpPr>
          <p:cNvPr id="8" name="TextBox 7">
            <a:extLst>
              <a:ext uri="{FF2B5EF4-FFF2-40B4-BE49-F238E27FC236}">
                <a16:creationId xmlns:a16="http://schemas.microsoft.com/office/drawing/2014/main" id="{CB178F45-27BC-0539-B13E-61A0E8DD312F}"/>
              </a:ext>
            </a:extLst>
          </p:cNvPr>
          <p:cNvSpPr txBox="1"/>
          <p:nvPr/>
        </p:nvSpPr>
        <p:spPr>
          <a:xfrm>
            <a:off x="2095941" y="1372768"/>
            <a:ext cx="8000117" cy="461665"/>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2400" b="1" dirty="0">
                <a:solidFill>
                  <a:srgbClr val="FF0000"/>
                </a:solidFill>
              </a:rPr>
              <a:t>Multi-collinearity</a:t>
            </a:r>
            <a:r>
              <a:rPr lang="en-US" sz="2400" b="1" dirty="0"/>
              <a:t> was detected within the features.</a:t>
            </a:r>
          </a:p>
        </p:txBody>
      </p:sp>
      <p:pic>
        <p:nvPicPr>
          <p:cNvPr id="9" name="Picture 8" descr="A screenshot of a computer program&#10;&#10;AI-generated content may be incorrect.">
            <a:extLst>
              <a:ext uri="{FF2B5EF4-FFF2-40B4-BE49-F238E27FC236}">
                <a16:creationId xmlns:a16="http://schemas.microsoft.com/office/drawing/2014/main" id="{06247C28-584D-F549-4665-97D70D380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230826"/>
            <a:ext cx="6065531" cy="3219675"/>
          </a:xfrm>
          <a:prstGeom prst="rect">
            <a:avLst/>
          </a:prstGeom>
        </p:spPr>
      </p:pic>
    </p:spTree>
    <p:extLst>
      <p:ext uri="{BB962C8B-B14F-4D97-AF65-F5344CB8AC3E}">
        <p14:creationId xmlns:p14="http://schemas.microsoft.com/office/powerpoint/2010/main" val="2313044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b="1" dirty="0"/>
              <a:t>Team</a:t>
            </a:r>
          </a:p>
        </p:txBody>
      </p:sp>
      <p:pic>
        <p:nvPicPr>
          <p:cNvPr id="5" name="Picture 4" descr="A group of robots with black background&#10;&#10;Description automatically generated">
            <a:extLst>
              <a:ext uri="{FF2B5EF4-FFF2-40B4-BE49-F238E27FC236}">
                <a16:creationId xmlns:a16="http://schemas.microsoft.com/office/drawing/2014/main" id="{724AC90E-1FA4-52D2-4EE1-2CC4A49ED8DC}"/>
              </a:ext>
            </a:extLst>
          </p:cNvPr>
          <p:cNvPicPr>
            <a:picLocks noChangeAspect="1"/>
          </p:cNvPicPr>
          <p:nvPr/>
        </p:nvPicPr>
        <p:blipFill rotWithShape="1">
          <a:blip r:embed="rId2">
            <a:extLst>
              <a:ext uri="{28A0092B-C50C-407E-A947-70E740481C1C}">
                <a14:useLocalDpi xmlns:a14="http://schemas.microsoft.com/office/drawing/2010/main" val="0"/>
              </a:ext>
            </a:extLst>
          </a:blip>
          <a:srcRect r="29507" b="1"/>
          <a:stretch/>
        </p:blipFill>
        <p:spPr>
          <a:xfrm>
            <a:off x="609600" y="1600201"/>
            <a:ext cx="5384800" cy="4525963"/>
          </a:xfrm>
          <a:prstGeom prst="rect">
            <a:avLst/>
          </a:prstGeom>
          <a:noFill/>
        </p:spPr>
      </p:pic>
      <p:sp>
        <p:nvSpPr>
          <p:cNvPr id="3" name="Subtitle 2">
            <a:extLst>
              <a:ext uri="{FF2B5EF4-FFF2-40B4-BE49-F238E27FC236}">
                <a16:creationId xmlns:a16="http://schemas.microsoft.com/office/drawing/2014/main" id="{7EBE3555-8168-4DEE-B3B9-3186A75E168A}"/>
              </a:ext>
            </a:extLst>
          </p:cNvPr>
          <p:cNvSpPr>
            <a:spLocks noGrp="1"/>
          </p:cNvSpPr>
          <p:nvPr>
            <p:ph sz="half" idx="2"/>
          </p:nvPr>
        </p:nvSpPr>
        <p:spPr>
          <a:xfrm>
            <a:off x="6197600" y="1600201"/>
            <a:ext cx="5384800" cy="4525963"/>
          </a:xfrm>
        </p:spPr>
        <p:txBody>
          <a:bodyPr>
            <a:normAutofit/>
          </a:bodyPr>
          <a:lstStyle/>
          <a:p>
            <a:pPr marL="457200" indent="-457200">
              <a:buFont typeface="Wingdings" panose="05000000000000000000" pitchFamily="2" charset="2"/>
              <a:buChar char="§"/>
            </a:pPr>
            <a:r>
              <a:rPr lang="en-US" dirty="0"/>
              <a:t>K.M.S.P. Jayawardena.</a:t>
            </a:r>
          </a:p>
          <a:p>
            <a:pPr marL="457200" indent="-457200">
              <a:buFont typeface="Wingdings" panose="05000000000000000000" pitchFamily="2" charset="2"/>
              <a:buChar char="§"/>
            </a:pPr>
            <a:r>
              <a:rPr lang="en-US" dirty="0"/>
              <a:t>H.M.I.K </a:t>
            </a:r>
            <a:r>
              <a:rPr lang="en-US" dirty="0" err="1"/>
              <a:t>Dhanawardena</a:t>
            </a:r>
            <a:r>
              <a:rPr lang="en-US" dirty="0"/>
              <a:t>.</a:t>
            </a:r>
          </a:p>
          <a:p>
            <a:pPr marL="457200" indent="-457200">
              <a:buFont typeface="Wingdings" panose="05000000000000000000" pitchFamily="2" charset="2"/>
              <a:buChar char="§"/>
            </a:pPr>
            <a:r>
              <a:rPr lang="en-US" dirty="0"/>
              <a:t>E.M.A.M Ekanayake .</a:t>
            </a:r>
          </a:p>
          <a:p>
            <a:pPr marL="457200" indent="-457200">
              <a:buFont typeface="Wingdings" panose="05000000000000000000" pitchFamily="2" charset="2"/>
              <a:buChar char="§"/>
            </a:pPr>
            <a:r>
              <a:rPr lang="en-US" dirty="0"/>
              <a:t>T. N. </a:t>
            </a:r>
            <a:r>
              <a:rPr lang="en-US" dirty="0" err="1"/>
              <a:t>Mudalige</a:t>
            </a:r>
            <a:r>
              <a:rPr lang="en-US" dirty="0"/>
              <a:t>.</a:t>
            </a:r>
          </a:p>
        </p:txBody>
      </p:sp>
    </p:spTree>
    <p:extLst>
      <p:ext uri="{BB962C8B-B14F-4D97-AF65-F5344CB8AC3E}">
        <p14:creationId xmlns:p14="http://schemas.microsoft.com/office/powerpoint/2010/main" val="415095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BC42-8941-4AC4-14ED-51593D950AF4}"/>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FD5792E2-6478-BE6E-507B-0C2B43621A1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FEDE61B6-ACB0-E7E5-44AE-A14A39814C72}"/>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1 : Symbolic Regression</a:t>
            </a:r>
          </a:p>
          <a:p>
            <a:endParaRPr lang="en-US" sz="3600" dirty="0"/>
          </a:p>
        </p:txBody>
      </p:sp>
      <p:sp>
        <p:nvSpPr>
          <p:cNvPr id="2" name="TextBox 1">
            <a:extLst>
              <a:ext uri="{FF2B5EF4-FFF2-40B4-BE49-F238E27FC236}">
                <a16:creationId xmlns:a16="http://schemas.microsoft.com/office/drawing/2014/main" id="{7FFE44A8-C970-F40A-A965-FDD92C06CD2C}"/>
              </a:ext>
            </a:extLst>
          </p:cNvPr>
          <p:cNvSpPr txBox="1"/>
          <p:nvPr/>
        </p:nvSpPr>
        <p:spPr>
          <a:xfrm>
            <a:off x="549898" y="918754"/>
            <a:ext cx="10956302" cy="5177246"/>
          </a:xfrm>
          <a:prstGeom prst="rect">
            <a:avLst/>
          </a:prstGeom>
          <a:solidFill>
            <a:schemeClr val="bg1">
              <a:alpha val="63000"/>
            </a:schemeClr>
          </a:solid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05C981-5E95-4CC7-B633-013489F31402}"/>
                  </a:ext>
                </a:extLst>
              </p:cNvPr>
              <p:cNvSpPr txBox="1"/>
              <p:nvPr/>
            </p:nvSpPr>
            <p:spPr>
              <a:xfrm>
                <a:off x="762000" y="1089420"/>
                <a:ext cx="44196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𝑨</m:t>
                      </m:r>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𝟒𝟔𝟎</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𝟔</m:t>
                              </m:r>
                            </m:sub>
                          </m:sSub>
                        </m:e>
                      </m:d>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𝟕</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𝟔</m:t>
                              </m:r>
                            </m:sub>
                          </m:sSub>
                        </m:e>
                      </m:d>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𝟕</m:t>
                              </m:r>
                            </m:sub>
                          </m:sSub>
                        </m:e>
                      </m:d>
                      <m:r>
                        <a:rPr lang="en-US" i="1">
                          <a:latin typeface="Cambria Math" panose="02040503050406030204" pitchFamily="18" charset="0"/>
                        </a:rPr>
                        <m:t>)</m:t>
                      </m:r>
                    </m:oMath>
                  </m:oMathPara>
                </a14:m>
                <a:endParaRPr lang="en-US" dirty="0"/>
              </a:p>
              <a:p>
                <a:endParaRPr lang="en-US" dirty="0"/>
              </a:p>
            </p:txBody>
          </p:sp>
        </mc:Choice>
        <mc:Fallback xmlns="">
          <p:sp>
            <p:nvSpPr>
              <p:cNvPr id="5" name="TextBox 4">
                <a:extLst>
                  <a:ext uri="{FF2B5EF4-FFF2-40B4-BE49-F238E27FC236}">
                    <a16:creationId xmlns:a16="http://schemas.microsoft.com/office/drawing/2014/main" id="{4605C981-5E95-4CC7-B633-013489F31402}"/>
                  </a:ext>
                </a:extLst>
              </p:cNvPr>
              <p:cNvSpPr txBox="1">
                <a:spLocks noRot="1" noChangeAspect="1" noMove="1" noResize="1" noEditPoints="1" noAdjustHandles="1" noChangeArrowheads="1" noChangeShapeType="1" noTextEdit="1"/>
              </p:cNvSpPr>
              <p:nvPr/>
            </p:nvSpPr>
            <p:spPr>
              <a:xfrm>
                <a:off x="762000" y="1089420"/>
                <a:ext cx="4419600" cy="646331"/>
              </a:xfrm>
              <a:prstGeom prst="rect">
                <a:avLst/>
              </a:prstGeom>
              <a:blipFill>
                <a:blip r:embed="rId2"/>
                <a:stretch>
                  <a:fillRect r="-41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749CA4A-6F0B-4666-AE67-60B09CE4F59B}"/>
              </a:ext>
            </a:extLst>
          </p:cNvPr>
          <p:cNvSpPr txBox="1"/>
          <p:nvPr/>
        </p:nvSpPr>
        <p:spPr>
          <a:xfrm>
            <a:off x="7010399" y="4149037"/>
            <a:ext cx="4953000" cy="2246769"/>
          </a:xfrm>
          <a:prstGeom prst="rect">
            <a:avLst/>
          </a:prstGeom>
          <a:solidFill>
            <a:schemeClr val="bg1">
              <a:alpha val="50000"/>
            </a:schemeClr>
          </a:solidFill>
        </p:spPr>
        <p:txBody>
          <a:bodyPr wrap="square" rtlCol="0">
            <a:spAutoFit/>
          </a:bodyPr>
          <a:lstStyle/>
          <a:p>
            <a:pPr marL="285750" indent="-285750">
              <a:buFont typeface="Arial" panose="020B0604020202020204" pitchFamily="34" charset="0"/>
              <a:buChar char="•"/>
            </a:pPr>
            <a:r>
              <a:rPr lang="en-US" sz="1400" dirty="0"/>
              <a:t>X0 = number of male audios</a:t>
            </a:r>
          </a:p>
          <a:p>
            <a:pPr marL="285750" indent="-285750">
              <a:buFont typeface="Arial" panose="020B0604020202020204" pitchFamily="34" charset="0"/>
              <a:buChar char="•"/>
            </a:pPr>
            <a:r>
              <a:rPr lang="en-US" sz="1400" dirty="0"/>
              <a:t>X1 = number of female audios</a:t>
            </a:r>
          </a:p>
          <a:p>
            <a:pPr marL="285750" indent="-285750">
              <a:buFont typeface="Arial" panose="020B0604020202020204" pitchFamily="34" charset="0"/>
              <a:buChar char="•"/>
            </a:pPr>
            <a:r>
              <a:rPr lang="en-US" sz="1400" dirty="0"/>
              <a:t>X2= Voice activity time of male</a:t>
            </a:r>
          </a:p>
          <a:p>
            <a:pPr marL="285750" indent="-285750">
              <a:buFont typeface="Arial" panose="020B0604020202020204" pitchFamily="34" charset="0"/>
              <a:buChar char="•"/>
            </a:pPr>
            <a:r>
              <a:rPr lang="en-US" sz="1400" dirty="0"/>
              <a:t>X3 = voice activity of time of female</a:t>
            </a:r>
          </a:p>
          <a:p>
            <a:pPr marL="285750" indent="-285750">
              <a:buFont typeface="Arial" panose="020B0604020202020204" pitchFamily="34" charset="0"/>
              <a:buChar char="•"/>
            </a:pPr>
            <a:r>
              <a:rPr lang="en-US" sz="1400" dirty="0"/>
              <a:t>X4 = Standard deviation of Energy levels male</a:t>
            </a:r>
          </a:p>
          <a:p>
            <a:pPr marL="285750" indent="-285750">
              <a:buFont typeface="Arial" panose="020B0604020202020204" pitchFamily="34" charset="0"/>
              <a:buChar char="•"/>
            </a:pPr>
            <a:r>
              <a:rPr lang="en-US" sz="1400" dirty="0"/>
              <a:t>X5= Standard deviation of Energy levels female.</a:t>
            </a:r>
          </a:p>
          <a:p>
            <a:pPr marL="285750" indent="-285750">
              <a:buFont typeface="Arial" panose="020B0604020202020204" pitchFamily="34" charset="0"/>
              <a:buChar char="•"/>
            </a:pPr>
            <a:r>
              <a:rPr lang="en-US" sz="1400" dirty="0"/>
              <a:t>X6 = Standard deviation of amplitudes male</a:t>
            </a:r>
          </a:p>
          <a:p>
            <a:pPr marL="285750" indent="-285750">
              <a:buFont typeface="Arial" panose="020B0604020202020204" pitchFamily="34" charset="0"/>
              <a:buChar char="•"/>
            </a:pPr>
            <a:r>
              <a:rPr lang="en-US" sz="1400" dirty="0"/>
              <a:t>X7 = Standard deviation of amplitudes female</a:t>
            </a:r>
          </a:p>
          <a:p>
            <a:pPr marL="285750" indent="-285750">
              <a:buFont typeface="Arial" panose="020B0604020202020204" pitchFamily="34" charset="0"/>
              <a:buChar char="•"/>
            </a:pPr>
            <a:r>
              <a:rPr lang="en-US" sz="1400" dirty="0"/>
              <a:t>X8 = Standard deviation of pitch male</a:t>
            </a:r>
          </a:p>
          <a:p>
            <a:pPr marL="285750" indent="-285750">
              <a:buFont typeface="Arial" panose="020B0604020202020204" pitchFamily="34" charset="0"/>
              <a:buChar char="•"/>
            </a:pPr>
            <a:r>
              <a:rPr lang="en-US" sz="1400" dirty="0"/>
              <a:t>X9 = Standard deviation of pitch female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6A5E3A-98CD-BC31-3540-C911856E884A}"/>
                  </a:ext>
                </a:extLst>
              </p:cNvPr>
              <p:cNvSpPr txBox="1"/>
              <p:nvPr/>
            </p:nvSpPr>
            <p:spPr>
              <a:xfrm>
                <a:off x="762000" y="1404115"/>
                <a:ext cx="5519833" cy="9346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𝟎𝟏𝟓</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𝟒</m:t>
                              </m:r>
                            </m:sub>
                          </m:sSub>
                        </m:e>
                      </m:d>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𝟕𝟕𝟔</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𝟓</m:t>
                              </m:r>
                            </m:sub>
                          </m:sSub>
                        </m:e>
                      </m:d>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𝟔</m:t>
                              </m:r>
                            </m:sub>
                          </m:sSub>
                        </m:num>
                        <m:den>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𝟖</m:t>
                              </m:r>
                            </m:sub>
                          </m:sSub>
                        </m:den>
                      </m:f>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𝟔</m:t>
                          </m:r>
                        </m:sub>
                      </m:sSub>
                    </m:oMath>
                  </m:oMathPara>
                </a14:m>
                <a:endParaRPr lang="en-US" b="1" dirty="0"/>
              </a:p>
              <a:p>
                <a:endParaRPr lang="en-US" dirty="0"/>
              </a:p>
            </p:txBody>
          </p:sp>
        </mc:Choice>
        <mc:Fallback xmlns="">
          <p:sp>
            <p:nvSpPr>
              <p:cNvPr id="7" name="TextBox 6">
                <a:extLst>
                  <a:ext uri="{FF2B5EF4-FFF2-40B4-BE49-F238E27FC236}">
                    <a16:creationId xmlns:a16="http://schemas.microsoft.com/office/drawing/2014/main" id="{C66A5E3A-98CD-BC31-3540-C911856E884A}"/>
                  </a:ext>
                </a:extLst>
              </p:cNvPr>
              <p:cNvSpPr txBox="1">
                <a:spLocks noRot="1" noChangeAspect="1" noMove="1" noResize="1" noEditPoints="1" noAdjustHandles="1" noChangeArrowheads="1" noChangeShapeType="1" noTextEdit="1"/>
              </p:cNvSpPr>
              <p:nvPr/>
            </p:nvSpPr>
            <p:spPr>
              <a:xfrm>
                <a:off x="762000" y="1404115"/>
                <a:ext cx="5519833" cy="9346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E3D575-1638-5CD7-106D-9D528FF83CCA}"/>
                  </a:ext>
                </a:extLst>
              </p:cNvPr>
              <p:cNvSpPr txBox="1"/>
              <p:nvPr/>
            </p:nvSpPr>
            <p:spPr>
              <a:xfrm>
                <a:off x="762000" y="1959535"/>
                <a:ext cx="11201399" cy="1232197"/>
              </a:xfrm>
              <a:prstGeom prst="rect">
                <a:avLst/>
              </a:prstGeom>
              <a:noFill/>
            </p:spPr>
            <p:txBody>
              <a:bodyPr wrap="square" rtlCol="0">
                <a:spAutoFit/>
              </a:bodyPr>
              <a:lstStyle/>
              <a:p>
                <a:r>
                  <a:rPr lang="en-US" b="1" dirty="0"/>
                  <a:t>C</a:t>
                </a:r>
                <a14:m>
                  <m:oMath xmlns:m="http://schemas.openxmlformats.org/officeDocument/2006/math">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𝟎𝟏𝟓</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𝟒</m:t>
                            </m:r>
                          </m:sub>
                        </m:sSub>
                      </m:e>
                    </m:d>
                    <m:r>
                      <a:rPr lang="en-US" b="1" i="1">
                        <a:latin typeface="Cambria Math" panose="02040503050406030204" pitchFamily="18" charset="0"/>
                      </a:rPr>
                      <m:t>+</m:t>
                    </m:r>
                    <m:d>
                      <m:dPr>
                        <m:ctrlPr>
                          <a:rPr lang="en-US" b="1" i="1">
                            <a:latin typeface="Cambria Math" panose="02040503050406030204" pitchFamily="18" charset="0"/>
                          </a:rPr>
                        </m:ctrlPr>
                      </m:dPr>
                      <m:e>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𝟔</m:t>
                                </m:r>
                              </m:sub>
                            </m:sSub>
                          </m:num>
                          <m:den>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𝟓</m:t>
                                    </m:r>
                                  </m:sub>
                                </m:sSub>
                              </m:e>
                            </m:d>
                          </m:den>
                        </m:f>
                      </m:e>
                    </m:d>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𝟗𝟓𝟗</m:t>
                    </m:r>
                    <m:r>
                      <a:rPr lang="en-US" b="1" i="1">
                        <a:latin typeface="Cambria Math" panose="02040503050406030204" pitchFamily="18" charset="0"/>
                      </a:rPr>
                      <m:t>−</m:t>
                    </m:r>
                    <m:d>
                      <m:dPr>
                        <m:ctrlPr>
                          <a:rPr lang="en-US" b="1" i="1">
                            <a:latin typeface="Cambria Math" panose="02040503050406030204" pitchFamily="18" charset="0"/>
                          </a:rPr>
                        </m:ctrlPr>
                      </m:dPr>
                      <m:e>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𝟓</m:t>
                                </m:r>
                              </m:sub>
                            </m:sSub>
                          </m:num>
                          <m:den>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𝑿</m:t>
                                </m:r>
                              </m:e>
                              <m:sub>
                                <m:r>
                                  <a:rPr lang="en-US" b="1" i="1">
                                    <a:latin typeface="Cambria Math" panose="02040503050406030204" pitchFamily="18" charset="0"/>
                                  </a:rPr>
                                  <m:t>𝟖</m:t>
                                </m:r>
                                <m:r>
                                  <a:rPr lang="en-US" b="1" i="1">
                                    <a:latin typeface="Cambria Math" panose="02040503050406030204" pitchFamily="18" charset="0"/>
                                  </a:rPr>
                                  <m:t>∗</m:t>
                                </m:r>
                              </m:sub>
                            </m:sSub>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𝟒</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𝟓</m:t>
                                    </m:r>
                                  </m:sub>
                                </m:sSub>
                              </m:e>
                            </m:d>
                            <m:r>
                              <a:rPr lang="en-US" b="1" i="1">
                                <a:latin typeface="Cambria Math" panose="02040503050406030204" pitchFamily="18" charset="0"/>
                              </a:rPr>
                              <m:t>)</m:t>
                            </m:r>
                          </m:den>
                        </m:f>
                      </m:e>
                    </m:d>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𝟔</m:t>
                            </m:r>
                          </m:sub>
                        </m:sSub>
                      </m:e>
                    </m:d>
                    <m:r>
                      <a:rPr lang="en-US" b="1" i="1">
                        <a:latin typeface="Cambria Math" panose="02040503050406030204" pitchFamily="18" charset="0"/>
                      </a:rPr>
                      <m:t>+</m:t>
                    </m:r>
                    <m:d>
                      <m:dPr>
                        <m:ctrlPr>
                          <a:rPr lang="en-US" b="1" i="1">
                            <a:latin typeface="Cambria Math" panose="02040503050406030204" pitchFamily="18" charset="0"/>
                          </a:rPr>
                        </m:ctrlPr>
                      </m:dPr>
                      <m:e>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num>
                          <m:den>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𝟐</m:t>
                                </m:r>
                              </m:sub>
                            </m:sSub>
                          </m:den>
                        </m:f>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𝟕</m:t>
                            </m:r>
                          </m:sub>
                        </m:sSub>
                      </m:e>
                    </m:d>
                    <m:r>
                      <a:rPr lang="en-US" b="1" i="1">
                        <a:latin typeface="Cambria Math" panose="02040503050406030204" pitchFamily="18" charset="0"/>
                      </a:rPr>
                      <m:t>)+</m:t>
                    </m:r>
                    <m:d>
                      <m:dPr>
                        <m:ctrlPr>
                          <a:rPr lang="en-US" b="1" i="1">
                            <a:latin typeface="Cambria Math" panose="02040503050406030204" pitchFamily="18" charset="0"/>
                          </a:rPr>
                        </m:ctrlPr>
                      </m:dPr>
                      <m:e>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𝟏</m:t>
                                </m:r>
                              </m:sub>
                            </m:sSub>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𝟕𝟖𝟏</m:t>
                                </m:r>
                              </m:e>
                            </m:d>
                          </m:num>
                          <m:den>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𝟖</m:t>
                                </m:r>
                              </m:sub>
                            </m:sSub>
                          </m:den>
                        </m:f>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𝟕𝟓𝟐</m:t>
                            </m:r>
                          </m:num>
                          <m:den>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𝟎𝟓𝟓</m:t>
                            </m:r>
                          </m:den>
                        </m:f>
                      </m:e>
                    </m:d>
                  </m:oMath>
                </a14:m>
                <a:endParaRPr lang="en-US" b="1" dirty="0"/>
              </a:p>
              <a:p>
                <a:endParaRPr lang="en-US" dirty="0"/>
              </a:p>
            </p:txBody>
          </p:sp>
        </mc:Choice>
        <mc:Fallback xmlns="">
          <p:sp>
            <p:nvSpPr>
              <p:cNvPr id="14" name="TextBox 13">
                <a:extLst>
                  <a:ext uri="{FF2B5EF4-FFF2-40B4-BE49-F238E27FC236}">
                    <a16:creationId xmlns:a16="http://schemas.microsoft.com/office/drawing/2014/main" id="{E9E3D575-1638-5CD7-106D-9D528FF83CCA}"/>
                  </a:ext>
                </a:extLst>
              </p:cNvPr>
              <p:cNvSpPr txBox="1">
                <a:spLocks noRot="1" noChangeAspect="1" noMove="1" noResize="1" noEditPoints="1" noAdjustHandles="1" noChangeArrowheads="1" noChangeShapeType="1" noTextEdit="1"/>
              </p:cNvSpPr>
              <p:nvPr/>
            </p:nvSpPr>
            <p:spPr>
              <a:xfrm>
                <a:off x="762000" y="1959535"/>
                <a:ext cx="11201399" cy="1232197"/>
              </a:xfrm>
              <a:prstGeom prst="rect">
                <a:avLst/>
              </a:prstGeom>
              <a:blipFill>
                <a:blip r:embed="rId4"/>
                <a:stretch>
                  <a:fillRect l="-435" t="-72906" b="-837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88B894-AE6C-C060-15A1-A32564BC00F4}"/>
                  </a:ext>
                </a:extLst>
              </p:cNvPr>
              <p:cNvSpPr txBox="1"/>
              <p:nvPr/>
            </p:nvSpPr>
            <p:spPr>
              <a:xfrm>
                <a:off x="762000" y="2984487"/>
                <a:ext cx="990600" cy="8890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𝟖</m:t>
                              </m:r>
                            </m:sub>
                          </m:sSub>
                        </m:num>
                        <m:den>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𝟒</m:t>
                              </m:r>
                            </m:sub>
                          </m:sSub>
                        </m:den>
                      </m:f>
                    </m:oMath>
                  </m:oMathPara>
                </a14:m>
                <a:endParaRPr lang="en-US" b="1" dirty="0"/>
              </a:p>
              <a:p>
                <a:endParaRPr lang="en-US" b="1" dirty="0"/>
              </a:p>
            </p:txBody>
          </p:sp>
        </mc:Choice>
        <mc:Fallback xmlns="">
          <p:sp>
            <p:nvSpPr>
              <p:cNvPr id="15" name="TextBox 14">
                <a:extLst>
                  <a:ext uri="{FF2B5EF4-FFF2-40B4-BE49-F238E27FC236}">
                    <a16:creationId xmlns:a16="http://schemas.microsoft.com/office/drawing/2014/main" id="{D788B894-AE6C-C060-15A1-A32564BC00F4}"/>
                  </a:ext>
                </a:extLst>
              </p:cNvPr>
              <p:cNvSpPr txBox="1">
                <a:spLocks noRot="1" noChangeAspect="1" noMove="1" noResize="1" noEditPoints="1" noAdjustHandles="1" noChangeArrowheads="1" noChangeShapeType="1" noTextEdit="1"/>
              </p:cNvSpPr>
              <p:nvPr/>
            </p:nvSpPr>
            <p:spPr>
              <a:xfrm>
                <a:off x="762000" y="2984487"/>
                <a:ext cx="990600" cy="88902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2B6D78-25A8-9C06-CF02-4A9942850867}"/>
                  </a:ext>
                </a:extLst>
              </p:cNvPr>
              <p:cNvSpPr txBox="1"/>
              <p:nvPr/>
            </p:nvSpPr>
            <p:spPr>
              <a:xfrm>
                <a:off x="762000" y="3622361"/>
                <a:ext cx="7767734" cy="6819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𝟎𝟏𝟓</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𝟒</m:t>
                              </m:r>
                            </m:sub>
                          </m:sSub>
                        </m:e>
                      </m:d>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𝟕𝟕𝟔</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𝟓</m:t>
                              </m:r>
                            </m:sub>
                          </m:sSub>
                        </m:e>
                      </m:d>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d>
                        <m:dPr>
                          <m:ctrlPr>
                            <a:rPr lang="en-US" b="1" i="1">
                              <a:latin typeface="Cambria Math" panose="02040503050406030204" pitchFamily="18" charset="0"/>
                            </a:rPr>
                          </m:ctrlPr>
                        </m:dPr>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𝟕</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𝟔</m:t>
                                  </m:r>
                                </m:sub>
                              </m:sSub>
                            </m:e>
                          </m:d>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𝟕</m:t>
                                  </m:r>
                                </m:sub>
                              </m:sSub>
                            </m:e>
                          </m:d>
                        </m:e>
                      </m:d>
                      <m:r>
                        <a:rPr lang="en-US" b="1" i="1">
                          <a:latin typeface="Cambria Math" panose="02040503050406030204" pitchFamily="18" charset="0"/>
                        </a:rPr>
                        <m:t>)</m:t>
                      </m:r>
                    </m:oMath>
                  </m:oMathPara>
                </a14:m>
                <a:endParaRPr lang="en-US" b="1" dirty="0"/>
              </a:p>
              <a:p>
                <a:endParaRPr lang="en-US" b="1" dirty="0"/>
              </a:p>
            </p:txBody>
          </p:sp>
        </mc:Choice>
        <mc:Fallback xmlns="">
          <p:sp>
            <p:nvSpPr>
              <p:cNvPr id="16" name="TextBox 15">
                <a:extLst>
                  <a:ext uri="{FF2B5EF4-FFF2-40B4-BE49-F238E27FC236}">
                    <a16:creationId xmlns:a16="http://schemas.microsoft.com/office/drawing/2014/main" id="{452B6D78-25A8-9C06-CF02-4A9942850867}"/>
                  </a:ext>
                </a:extLst>
              </p:cNvPr>
              <p:cNvSpPr txBox="1">
                <a:spLocks noRot="1" noChangeAspect="1" noMove="1" noResize="1" noEditPoints="1" noAdjustHandles="1" noChangeArrowheads="1" noChangeShapeType="1" noTextEdit="1"/>
              </p:cNvSpPr>
              <p:nvPr/>
            </p:nvSpPr>
            <p:spPr>
              <a:xfrm>
                <a:off x="762000" y="3622361"/>
                <a:ext cx="7767734" cy="681982"/>
              </a:xfrm>
              <a:prstGeom prst="rect">
                <a:avLst/>
              </a:prstGeom>
              <a:blipFill>
                <a:blip r:embed="rId6"/>
                <a:stretch>
                  <a:fillRect r="-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648CE88-79AC-98D3-CB5A-55039BE8EE23}"/>
                  </a:ext>
                </a:extLst>
              </p:cNvPr>
              <p:cNvSpPr txBox="1"/>
              <p:nvPr/>
            </p:nvSpPr>
            <p:spPr>
              <a:xfrm>
                <a:off x="762000" y="4200157"/>
                <a:ext cx="5204927" cy="12610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𝑭</m:t>
                      </m:r>
                      <m:r>
                        <a:rPr lang="en-US" b="1" i="1">
                          <a:latin typeface="Cambria Math" panose="02040503050406030204" pitchFamily="18" charset="0"/>
                        </a:rPr>
                        <m:t>=−</m:t>
                      </m:r>
                      <m:d>
                        <m:dPr>
                          <m:ctrlPr>
                            <a:rPr lang="en-US" b="1" i="1">
                              <a:latin typeface="Cambria Math" panose="02040503050406030204" pitchFamily="18" charset="0"/>
                            </a:rPr>
                          </m:ctrlPr>
                        </m:dPr>
                        <m:e>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𝟔</m:t>
                                  </m:r>
                                </m:sub>
                              </m:sSub>
                            </m:num>
                            <m:den>
                              <m:d>
                                <m:dPr>
                                  <m:ctrlPr>
                                    <a:rPr lang="en-US" b="1" i="1">
                                      <a:latin typeface="Cambria Math" panose="02040503050406030204" pitchFamily="18" charset="0"/>
                                    </a:rPr>
                                  </m:ctrlPr>
                                </m:dPr>
                                <m:e>
                                  <m:d>
                                    <m:dPr>
                                      <m:ctrlPr>
                                        <a:rPr lang="en-US" b="1" i="1">
                                          <a:latin typeface="Cambria Math" panose="02040503050406030204" pitchFamily="18" charset="0"/>
                                        </a:rPr>
                                      </m:ctrlPr>
                                    </m:dPr>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𝟖</m:t>
                                              </m:r>
                                            </m:sub>
                                          </m:sSub>
                                        </m:e>
                                      </m:d>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𝟓</m:t>
                                              </m:r>
                                            </m:sub>
                                          </m:sSub>
                                        </m:e>
                                      </m:d>
                                    </m:e>
                                  </m:d>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𝟕</m:t>
                                      </m:r>
                                    </m:sub>
                                  </m:sSub>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𝟓</m:t>
                                          </m:r>
                                        </m:sub>
                                      </m:sSub>
                                    </m:num>
                                    <m:den>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den>
                                  </m:f>
                                </m:e>
                              </m:d>
                            </m:den>
                          </m:f>
                        </m:e>
                      </m:d>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oMath>
                  </m:oMathPara>
                </a14:m>
                <a:endParaRPr lang="en-US" b="1" dirty="0"/>
              </a:p>
              <a:p>
                <a:endParaRPr lang="en-US" b="1" dirty="0"/>
              </a:p>
            </p:txBody>
          </p:sp>
        </mc:Choice>
        <mc:Fallback xmlns="">
          <p:sp>
            <p:nvSpPr>
              <p:cNvPr id="17" name="TextBox 16">
                <a:extLst>
                  <a:ext uri="{FF2B5EF4-FFF2-40B4-BE49-F238E27FC236}">
                    <a16:creationId xmlns:a16="http://schemas.microsoft.com/office/drawing/2014/main" id="{C648CE88-79AC-98D3-CB5A-55039BE8EE23}"/>
                  </a:ext>
                </a:extLst>
              </p:cNvPr>
              <p:cNvSpPr txBox="1">
                <a:spLocks noRot="1" noChangeAspect="1" noMove="1" noResize="1" noEditPoints="1" noAdjustHandles="1" noChangeArrowheads="1" noChangeShapeType="1" noTextEdit="1"/>
              </p:cNvSpPr>
              <p:nvPr/>
            </p:nvSpPr>
            <p:spPr>
              <a:xfrm>
                <a:off x="762000" y="4200157"/>
                <a:ext cx="5204927" cy="126105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B028AC7-A235-D403-41DF-301FC1E417B9}"/>
                  </a:ext>
                </a:extLst>
              </p:cNvPr>
              <p:cNvSpPr txBox="1"/>
              <p:nvPr/>
            </p:nvSpPr>
            <p:spPr>
              <a:xfrm>
                <a:off x="676275" y="5264728"/>
                <a:ext cx="5204927"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𝑺𝒄𝒐𝒓𝒆</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𝑨</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𝑩</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𝑪</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𝑫</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𝑬</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𝑭</m:t>
                      </m:r>
                    </m:oMath>
                  </m:oMathPara>
                </a14:m>
                <a:endParaRPr lang="en-US" sz="2400" b="1" dirty="0">
                  <a:solidFill>
                    <a:srgbClr val="FF0000"/>
                  </a:solidFill>
                </a:endParaRPr>
              </a:p>
              <a:p>
                <a:endParaRPr lang="en-US" dirty="0"/>
              </a:p>
            </p:txBody>
          </p:sp>
        </mc:Choice>
        <mc:Fallback xmlns="">
          <p:sp>
            <p:nvSpPr>
              <p:cNvPr id="18" name="TextBox 17">
                <a:extLst>
                  <a:ext uri="{FF2B5EF4-FFF2-40B4-BE49-F238E27FC236}">
                    <a16:creationId xmlns:a16="http://schemas.microsoft.com/office/drawing/2014/main" id="{AB028AC7-A235-D403-41DF-301FC1E417B9}"/>
                  </a:ext>
                </a:extLst>
              </p:cNvPr>
              <p:cNvSpPr txBox="1">
                <a:spLocks noRot="1" noChangeAspect="1" noMove="1" noResize="1" noEditPoints="1" noAdjustHandles="1" noChangeArrowheads="1" noChangeShapeType="1" noTextEdit="1"/>
              </p:cNvSpPr>
              <p:nvPr/>
            </p:nvSpPr>
            <p:spPr>
              <a:xfrm>
                <a:off x="676275" y="5264728"/>
                <a:ext cx="5204927" cy="73866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69626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EF412-5E6E-3264-E06D-FE6B0DE78D27}"/>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2C8A3B6E-37B5-4FA1-9BE1-EEB717147C1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9100A967-DF96-E045-3963-0E802094062A}"/>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1 : Symbolic Regression</a:t>
            </a:r>
          </a:p>
          <a:p>
            <a:endParaRPr lang="en-US" sz="36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D986CE-3AFF-5EB5-34B1-DC5382E07F37}"/>
                  </a:ext>
                </a:extLst>
              </p:cNvPr>
              <p:cNvSpPr txBox="1"/>
              <p:nvPr/>
            </p:nvSpPr>
            <p:spPr>
              <a:xfrm>
                <a:off x="533400" y="1447800"/>
                <a:ext cx="11107916" cy="363580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mbria Math" panose="02040503050406030204" pitchFamily="18" charset="0"/>
                  </a:rPr>
                  <a:t>Calculates score based on the symbolic regression equation.</a:t>
                </a:r>
              </a:p>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𝑺𝒄𝒐𝒓𝒆</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𝑨</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𝑩</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𝑪</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𝑫</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𝑬</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𝑭</m:t>
                      </m:r>
                    </m:oMath>
                  </m:oMathPara>
                </a14:m>
                <a:endParaRPr lang="en-US" sz="2400" b="1" dirty="0">
                  <a:solidFill>
                    <a:schemeClr val="tx1"/>
                  </a:solidFill>
                </a:endParaRPr>
              </a:p>
              <a:p>
                <a:pPr marL="342900" indent="-342900">
                  <a:buFont typeface="Arial" panose="020B0604020202020204" pitchFamily="34" charset="0"/>
                  <a:buChar char="•"/>
                </a:pPr>
                <a:r>
                  <a:rPr lang="en-US" sz="2400" dirty="0"/>
                  <a:t>Smooths the scores to make it more interpretable.</a:t>
                </a:r>
              </a:p>
              <a:p>
                <a:pPr lvl="2"/>
                <a:r>
                  <a:rPr lang="en-US" sz="2400" b="1" dirty="0"/>
                  <a:t>Score smoothed</a:t>
                </a:r>
                <a14:m>
                  <m:oMath xmlns:m="http://schemas.openxmlformats.org/officeDocument/2006/math">
                    <m:r>
                      <a:rPr lang="en-US" sz="2400" b="1" i="1" smtClean="0">
                        <a:latin typeface="Cambria Math" panose="02040503050406030204" pitchFamily="18" charset="0"/>
                      </a:rPr>
                      <m:t>=</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𝒏𝒆</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𝒘</m:t>
                            </m:r>
                          </m:e>
                          <m:sub>
                            <m:r>
                              <a:rPr lang="en-US" sz="2400" b="1" i="1" smtClean="0">
                                <a:latin typeface="Cambria Math" panose="02040503050406030204" pitchFamily="18" charset="0"/>
                              </a:rPr>
                              <m:t>𝒎𝒂𝒙𝒊𝒎𝒖𝒎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𝒏𝒆𝒘</m:t>
                            </m:r>
                          </m:e>
                          <m:sub>
                            <m:r>
                              <a:rPr lang="en-US" sz="2400" b="1" i="1">
                                <a:latin typeface="Cambria Math" panose="02040503050406030204" pitchFamily="18" charset="0"/>
                              </a:rPr>
                              <m:t>𝒎𝒊𝒏𝒖𝒎𝒖𝒎</m:t>
                            </m:r>
                          </m:sub>
                        </m:sSub>
                        <m:r>
                          <a:rPr lang="en-US" sz="2400" b="1" i="1" smtClean="0">
                            <a:latin typeface="Cambria Math" panose="02040503050406030204" pitchFamily="18" charset="0"/>
                          </a:rPr>
                          <m:t> </m:t>
                        </m:r>
                      </m:e>
                    </m:d>
                    <m:r>
                      <a:rPr lang="en-US" sz="2400" b="1" i="1" smtClean="0">
                        <a:latin typeface="Cambria Math" panose="02040503050406030204" pitchFamily="18" charset="0"/>
                      </a:rPr>
                      <m:t>∗</m:t>
                    </m:r>
                    <m:d>
                      <m:dPr>
                        <m:ctrlPr>
                          <a:rPr lang="en-US" sz="2400" b="1" i="1" smtClean="0">
                            <a:latin typeface="Cambria Math" panose="02040503050406030204" pitchFamily="18" charset="0"/>
                          </a:rPr>
                        </m:ctrlPr>
                      </m:dPr>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𝑽𝒂𝒍𝒖𝒆</m:t>
                            </m:r>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𝒐𝒍𝒅</m:t>
                                </m:r>
                              </m:e>
                              <m:sub>
                                <m:r>
                                  <a:rPr lang="en-US" sz="2400" b="1" i="1" smtClean="0">
                                    <a:latin typeface="Cambria Math" panose="02040503050406030204" pitchFamily="18" charset="0"/>
                                  </a:rPr>
                                  <m:t>𝒎𝒊𝒏𝒊𝒎𝒖𝒏</m:t>
                                </m:r>
                              </m:sub>
                            </m:sSub>
                          </m:num>
                          <m:den>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𝒐𝒍𝒅</m:t>
                                </m:r>
                              </m:e>
                              <m:sub>
                                <m:r>
                                  <a:rPr lang="en-US" sz="2400" b="1" i="1" smtClean="0">
                                    <a:latin typeface="Cambria Math" panose="02040503050406030204" pitchFamily="18" charset="0"/>
                                  </a:rPr>
                                  <m:t>𝒎𝒂𝒙𝒊𝒎𝒖𝒎</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𝒐𝒍𝒅</m:t>
                                </m:r>
                              </m:e>
                              <m:sub>
                                <m:r>
                                  <a:rPr lang="en-US" sz="2400" b="1" i="1" smtClean="0">
                                    <a:latin typeface="Cambria Math" panose="02040503050406030204" pitchFamily="18" charset="0"/>
                                  </a:rPr>
                                  <m:t>𝒎𝒊𝒏𝒊𝒎𝒖𝒎</m:t>
                                </m:r>
                              </m:sub>
                            </m:sSub>
                          </m:den>
                        </m:f>
                      </m:e>
                    </m:d>
                  </m:oMath>
                </a14:m>
                <a:endParaRPr lang="en-US" sz="2400" b="1" i="1" dirty="0">
                  <a:latin typeface="Cambria Math" panose="02040503050406030204" pitchFamily="18" charset="0"/>
                </a:endParaRPr>
              </a:p>
              <a:p>
                <a:pPr marL="342900" indent="-342900">
                  <a:buFont typeface="Arial" panose="020B0604020202020204" pitchFamily="34" charset="0"/>
                  <a:buChar char="•"/>
                </a:pPr>
                <a:r>
                  <a:rPr lang="en-US" sz="2400" dirty="0"/>
                  <a:t>Calculations to get old maximum and minimum values.</a:t>
                </a:r>
                <a14:m>
                  <m:oMath xmlns:m="http://schemas.openxmlformats.org/officeDocument/2006/math">
                    <m:r>
                      <a:rPr lang="en-US" sz="2400" b="0" i="1" smtClean="0">
                        <a:latin typeface="Cambria Math" panose="02040503050406030204" pitchFamily="18" charset="0"/>
                      </a:rPr>
                      <m:t> </m:t>
                    </m:r>
                  </m:oMath>
                </a14:m>
                <a:endParaRPr lang="en-US" sz="2400" dirty="0"/>
              </a:p>
              <a:p>
                <a:endParaRPr lang="en-US" dirty="0"/>
              </a:p>
              <a:p>
                <a:pPr/>
                <a14:m>
                  <m:oMathPara xmlns:m="http://schemas.openxmlformats.org/officeDocument/2006/math">
                    <m:oMathParaPr>
                      <m:jc m:val="centerGroup"/>
                    </m:oMathParaPr>
                    <m:oMath xmlns:m="http://schemas.openxmlformats.org/officeDocument/2006/math">
                      <m:r>
                        <m:rPr>
                          <m:nor/>
                        </m:rPr>
                        <a:rPr lang="en-US" b="1" smtClean="0">
                          <a:solidFill>
                            <a:schemeClr val="tx1"/>
                          </a:solidFill>
                        </a:rPr>
                        <m:t>X</m:t>
                      </m:r>
                      <m:r>
                        <m:rPr>
                          <m:nor/>
                        </m:rPr>
                        <a:rPr lang="en-US" b="1" smtClean="0">
                          <a:solidFill>
                            <a:schemeClr val="tx1"/>
                          </a:solidFill>
                        </a:rPr>
                        <m:t>_</m:t>
                      </m:r>
                      <m:r>
                        <m:rPr>
                          <m:nor/>
                        </m:rPr>
                        <a:rPr lang="en-US" b="1" smtClean="0">
                          <a:solidFill>
                            <a:schemeClr val="tx1"/>
                          </a:solidFill>
                        </a:rPr>
                        <m:t>min</m:t>
                      </m:r>
                      <m:r>
                        <m:rPr>
                          <m:nor/>
                        </m:rPr>
                        <a:rPr lang="en-US" b="1" smtClean="0">
                          <a:solidFill>
                            <a:schemeClr val="tx1"/>
                          </a:solidFill>
                        </a:rPr>
                        <m:t> = </m:t>
                      </m:r>
                      <m:r>
                        <m:rPr>
                          <m:nor/>
                        </m:rPr>
                        <a:rPr lang="en-US" b="1" smtClean="0">
                          <a:solidFill>
                            <a:schemeClr val="tx1"/>
                          </a:solidFill>
                        </a:rPr>
                        <m:t>min</m:t>
                      </m:r>
                      <m:r>
                        <m:rPr>
                          <m:nor/>
                        </m:rPr>
                        <a:rPr lang="en-US" b="1" smtClean="0">
                          <a:solidFill>
                            <a:schemeClr val="tx1"/>
                          </a:solidFill>
                        </a:rPr>
                        <m:t>(−10 ∗∗ </m:t>
                      </m:r>
                      <m:r>
                        <m:rPr>
                          <m:nor/>
                        </m:rPr>
                        <a:rPr lang="en-US" b="1" smtClean="0">
                          <a:solidFill>
                            <a:schemeClr val="tx1"/>
                          </a:solidFill>
                        </a:rPr>
                        <m:t>math</m:t>
                      </m:r>
                      <m:r>
                        <m:rPr>
                          <m:nor/>
                        </m:rPr>
                        <a:rPr lang="en-US" b="1" smtClean="0">
                          <a:solidFill>
                            <a:schemeClr val="tx1"/>
                          </a:solidFill>
                        </a:rPr>
                        <m:t>.</m:t>
                      </m:r>
                      <m:r>
                        <m:rPr>
                          <m:nor/>
                        </m:rPr>
                        <a:rPr lang="en-US" b="1" smtClean="0">
                          <a:solidFill>
                            <a:schemeClr val="tx1"/>
                          </a:solidFill>
                        </a:rPr>
                        <m:t>ceil</m:t>
                      </m:r>
                      <m:r>
                        <m:rPr>
                          <m:nor/>
                        </m:rPr>
                        <a:rPr lang="en-US" b="1" smtClean="0">
                          <a:solidFill>
                            <a:schemeClr val="tx1"/>
                          </a:solidFill>
                        </a:rPr>
                        <m:t>(</m:t>
                      </m:r>
                      <m:r>
                        <m:rPr>
                          <m:nor/>
                        </m:rPr>
                        <a:rPr lang="en-US" b="1" smtClean="0">
                          <a:solidFill>
                            <a:schemeClr val="tx1"/>
                          </a:solidFill>
                        </a:rPr>
                        <m:t>math</m:t>
                      </m:r>
                      <m:r>
                        <m:rPr>
                          <m:nor/>
                        </m:rPr>
                        <a:rPr lang="en-US" b="1" smtClean="0">
                          <a:solidFill>
                            <a:schemeClr val="tx1"/>
                          </a:solidFill>
                        </a:rPr>
                        <m:t>.</m:t>
                      </m:r>
                      <m:r>
                        <m:rPr>
                          <m:nor/>
                        </m:rPr>
                        <a:rPr lang="en-US" b="1" smtClean="0">
                          <a:solidFill>
                            <a:schemeClr val="tx1"/>
                          </a:solidFill>
                        </a:rPr>
                        <m:t>log</m:t>
                      </m:r>
                      <m:r>
                        <m:rPr>
                          <m:nor/>
                        </m:rPr>
                        <a:rPr lang="en-US" b="1" smtClean="0">
                          <a:solidFill>
                            <a:schemeClr val="tx1"/>
                          </a:solidFill>
                        </a:rPr>
                        <m:t>10(</m:t>
                      </m:r>
                      <m:r>
                        <m:rPr>
                          <m:nor/>
                        </m:rPr>
                        <a:rPr lang="en-US" b="1" smtClean="0">
                          <a:solidFill>
                            <a:schemeClr val="tx1"/>
                          </a:solidFill>
                        </a:rPr>
                        <m:t>abs</m:t>
                      </m:r>
                      <m:r>
                        <m:rPr>
                          <m:nor/>
                        </m:rPr>
                        <a:rPr lang="en-US" b="1" smtClean="0">
                          <a:solidFill>
                            <a:schemeClr val="tx1"/>
                          </a:solidFill>
                        </a:rPr>
                        <m:t>(</m:t>
                      </m:r>
                      <m:r>
                        <m:rPr>
                          <m:nor/>
                        </m:rPr>
                        <a:rPr lang="en-US" b="1" smtClean="0">
                          <a:solidFill>
                            <a:schemeClr val="tx1"/>
                          </a:solidFill>
                        </a:rPr>
                        <m:t>Score</m:t>
                      </m:r>
                      <m:r>
                        <m:rPr>
                          <m:nor/>
                        </m:rPr>
                        <a:rPr lang="en-US" b="1" smtClean="0">
                          <a:solidFill>
                            <a:schemeClr val="tx1"/>
                          </a:solidFill>
                        </a:rPr>
                        <m:t>1) + 1)), −1</m:t>
                      </m:r>
                      <m:r>
                        <m:rPr>
                          <m:nor/>
                        </m:rPr>
                        <a:rPr lang="en-US" b="1" smtClean="0">
                          <a:solidFill>
                            <a:schemeClr val="tx1"/>
                          </a:solidFill>
                        </a:rPr>
                        <m:t>e</m:t>
                      </m:r>
                      <m:r>
                        <m:rPr>
                          <m:nor/>
                        </m:rPr>
                        <a:rPr lang="en-US" b="1" smtClean="0">
                          <a:solidFill>
                            <a:schemeClr val="tx1"/>
                          </a:solidFill>
                        </a:rPr>
                        <m:t>10)</m:t>
                      </m:r>
                    </m:oMath>
                  </m:oMathPara>
                </a14:m>
                <a:endParaRPr lang="en-US" b="1" dirty="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b="1">
                          <a:solidFill>
                            <a:schemeClr val="tx1"/>
                          </a:solidFill>
                        </a:rPr>
                        <m:t>X</m:t>
                      </m:r>
                      <m:r>
                        <m:rPr>
                          <m:nor/>
                        </m:rPr>
                        <a:rPr lang="en-US" b="1">
                          <a:solidFill>
                            <a:schemeClr val="tx1"/>
                          </a:solidFill>
                        </a:rPr>
                        <m:t>_</m:t>
                      </m:r>
                      <m:r>
                        <m:rPr>
                          <m:nor/>
                        </m:rPr>
                        <a:rPr lang="en-US" b="1">
                          <a:solidFill>
                            <a:schemeClr val="tx1"/>
                          </a:solidFill>
                        </a:rPr>
                        <m:t>max</m:t>
                      </m:r>
                      <m:r>
                        <m:rPr>
                          <m:nor/>
                        </m:rPr>
                        <a:rPr lang="en-US" b="1">
                          <a:solidFill>
                            <a:schemeClr val="tx1"/>
                          </a:solidFill>
                        </a:rPr>
                        <m:t> = </m:t>
                      </m:r>
                      <m:r>
                        <m:rPr>
                          <m:nor/>
                        </m:rPr>
                        <a:rPr lang="en-US" b="1">
                          <a:solidFill>
                            <a:schemeClr val="tx1"/>
                          </a:solidFill>
                        </a:rPr>
                        <m:t>max</m:t>
                      </m:r>
                      <m:r>
                        <m:rPr>
                          <m:nor/>
                        </m:rPr>
                        <a:rPr lang="en-US" b="1">
                          <a:solidFill>
                            <a:schemeClr val="tx1"/>
                          </a:solidFill>
                        </a:rPr>
                        <m:t>(10 ∗∗ </m:t>
                      </m:r>
                      <m:r>
                        <m:rPr>
                          <m:nor/>
                        </m:rPr>
                        <a:rPr lang="en-US" b="1">
                          <a:solidFill>
                            <a:schemeClr val="tx1"/>
                          </a:solidFill>
                        </a:rPr>
                        <m:t>math</m:t>
                      </m:r>
                      <m:r>
                        <m:rPr>
                          <m:nor/>
                        </m:rPr>
                        <a:rPr lang="en-US" b="1">
                          <a:solidFill>
                            <a:schemeClr val="tx1"/>
                          </a:solidFill>
                        </a:rPr>
                        <m:t>.</m:t>
                      </m:r>
                      <m:r>
                        <m:rPr>
                          <m:nor/>
                        </m:rPr>
                        <a:rPr lang="en-US" b="1">
                          <a:solidFill>
                            <a:schemeClr val="tx1"/>
                          </a:solidFill>
                        </a:rPr>
                        <m:t>ceil</m:t>
                      </m:r>
                      <m:r>
                        <m:rPr>
                          <m:nor/>
                        </m:rPr>
                        <a:rPr lang="en-US" b="1">
                          <a:solidFill>
                            <a:schemeClr val="tx1"/>
                          </a:solidFill>
                        </a:rPr>
                        <m:t>(</m:t>
                      </m:r>
                      <m:r>
                        <m:rPr>
                          <m:nor/>
                        </m:rPr>
                        <a:rPr lang="en-US" b="1">
                          <a:solidFill>
                            <a:schemeClr val="tx1"/>
                          </a:solidFill>
                        </a:rPr>
                        <m:t>math</m:t>
                      </m:r>
                      <m:r>
                        <m:rPr>
                          <m:nor/>
                        </m:rPr>
                        <a:rPr lang="en-US" b="1">
                          <a:solidFill>
                            <a:schemeClr val="tx1"/>
                          </a:solidFill>
                        </a:rPr>
                        <m:t>.</m:t>
                      </m:r>
                      <m:r>
                        <m:rPr>
                          <m:nor/>
                        </m:rPr>
                        <a:rPr lang="en-US" b="1">
                          <a:solidFill>
                            <a:schemeClr val="tx1"/>
                          </a:solidFill>
                        </a:rPr>
                        <m:t>log</m:t>
                      </m:r>
                      <m:r>
                        <m:rPr>
                          <m:nor/>
                        </m:rPr>
                        <a:rPr lang="en-US" b="1">
                          <a:solidFill>
                            <a:schemeClr val="tx1"/>
                          </a:solidFill>
                        </a:rPr>
                        <m:t>10(</m:t>
                      </m:r>
                      <m:r>
                        <m:rPr>
                          <m:nor/>
                        </m:rPr>
                        <a:rPr lang="en-US" b="1">
                          <a:solidFill>
                            <a:schemeClr val="tx1"/>
                          </a:solidFill>
                        </a:rPr>
                        <m:t>abs</m:t>
                      </m:r>
                      <m:r>
                        <m:rPr>
                          <m:nor/>
                        </m:rPr>
                        <a:rPr lang="en-US" b="1">
                          <a:solidFill>
                            <a:schemeClr val="tx1"/>
                          </a:solidFill>
                        </a:rPr>
                        <m:t>(</m:t>
                      </m:r>
                      <m:r>
                        <m:rPr>
                          <m:nor/>
                        </m:rPr>
                        <a:rPr lang="en-US" b="1">
                          <a:solidFill>
                            <a:schemeClr val="tx1"/>
                          </a:solidFill>
                        </a:rPr>
                        <m:t>Score</m:t>
                      </m:r>
                      <m:r>
                        <m:rPr>
                          <m:nor/>
                        </m:rPr>
                        <a:rPr lang="en-US" b="1">
                          <a:solidFill>
                            <a:schemeClr val="tx1"/>
                          </a:solidFill>
                        </a:rPr>
                        <m:t>1) + 1)), 1</m:t>
                      </m:r>
                      <m:r>
                        <m:rPr>
                          <m:nor/>
                        </m:rPr>
                        <a:rPr lang="en-US" b="1">
                          <a:solidFill>
                            <a:schemeClr val="tx1"/>
                          </a:solidFill>
                        </a:rPr>
                        <m:t>e</m:t>
                      </m:r>
                      <m:r>
                        <m:rPr>
                          <m:nor/>
                        </m:rPr>
                        <a:rPr lang="en-US" b="1">
                          <a:solidFill>
                            <a:schemeClr val="tx1"/>
                          </a:solidFill>
                        </a:rPr>
                        <m:t>10)</m:t>
                      </m:r>
                    </m:oMath>
                  </m:oMathPara>
                </a14:m>
                <a:endParaRPr lang="en-US" b="1" dirty="0">
                  <a:solidFill>
                    <a:schemeClr val="tx1"/>
                  </a:solidFill>
                </a:endParaRPr>
              </a:p>
              <a:p>
                <a:endParaRPr lang="en-US" dirty="0"/>
              </a:p>
              <a:p>
                <a:pPr marL="342900" indent="-342900">
                  <a:buFont typeface="Arial" panose="020B0604020202020204" pitchFamily="34" charset="0"/>
                  <a:buChar char="•"/>
                </a:pPr>
                <a:r>
                  <a:rPr lang="en-US" sz="2400" dirty="0"/>
                  <a:t>Graphs in the next slides are drawn based on the </a:t>
                </a:r>
                <a:r>
                  <a:rPr lang="en-US" sz="2400" b="1" u="sng" dirty="0"/>
                  <a:t>smoothed score</a:t>
                </a:r>
                <a:r>
                  <a:rPr lang="en-US" sz="2400" dirty="0"/>
                  <a:t>.</a:t>
                </a:r>
              </a:p>
            </p:txBody>
          </p:sp>
        </mc:Choice>
        <mc:Fallback xmlns="">
          <p:sp>
            <p:nvSpPr>
              <p:cNvPr id="11" name="TextBox 10">
                <a:extLst>
                  <a:ext uri="{FF2B5EF4-FFF2-40B4-BE49-F238E27FC236}">
                    <a16:creationId xmlns:a16="http://schemas.microsoft.com/office/drawing/2014/main" id="{3AD986CE-3AFF-5EB5-34B1-DC5382E07F37}"/>
                  </a:ext>
                </a:extLst>
              </p:cNvPr>
              <p:cNvSpPr txBox="1">
                <a:spLocks noRot="1" noChangeAspect="1" noMove="1" noResize="1" noEditPoints="1" noAdjustHandles="1" noChangeArrowheads="1" noChangeShapeType="1" noTextEdit="1"/>
              </p:cNvSpPr>
              <p:nvPr/>
            </p:nvSpPr>
            <p:spPr>
              <a:xfrm>
                <a:off x="533400" y="1447800"/>
                <a:ext cx="11107916" cy="3635804"/>
              </a:xfrm>
              <a:prstGeom prst="rect">
                <a:avLst/>
              </a:prstGeom>
              <a:blipFill>
                <a:blip r:embed="rId2"/>
                <a:stretch>
                  <a:fillRect l="-768" t="-1342" b="-268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C7E46F0-819E-893B-7732-CD3D35573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858" y="5353436"/>
            <a:ext cx="6235342" cy="376127"/>
          </a:xfrm>
          <a:prstGeom prst="rect">
            <a:avLst/>
          </a:prstGeom>
        </p:spPr>
      </p:pic>
    </p:spTree>
    <p:extLst>
      <p:ext uri="{BB962C8B-B14F-4D97-AF65-F5344CB8AC3E}">
        <p14:creationId xmlns:p14="http://schemas.microsoft.com/office/powerpoint/2010/main" val="562429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327CE-D905-846C-217D-8EB75D609483}"/>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02039B52-6CA4-1D30-CB83-CF51AC4FAF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19A80984-EFD9-2C0A-6CCB-B5C682F803E6}"/>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1 : Symbolic Regression</a:t>
            </a:r>
          </a:p>
          <a:p>
            <a:endParaRPr lang="en-US" sz="3600" dirty="0"/>
          </a:p>
        </p:txBody>
      </p:sp>
      <p:sp>
        <p:nvSpPr>
          <p:cNvPr id="2" name="TextBox 1">
            <a:extLst>
              <a:ext uri="{FF2B5EF4-FFF2-40B4-BE49-F238E27FC236}">
                <a16:creationId xmlns:a16="http://schemas.microsoft.com/office/drawing/2014/main" id="{FDE39AA4-8F07-F59D-4A9E-25033B76A6C8}"/>
              </a:ext>
            </a:extLst>
          </p:cNvPr>
          <p:cNvSpPr txBox="1"/>
          <p:nvPr/>
        </p:nvSpPr>
        <p:spPr>
          <a:xfrm>
            <a:off x="3200400" y="877212"/>
            <a:ext cx="5969525" cy="461665"/>
          </a:xfrm>
          <a:prstGeom prst="rect">
            <a:avLst/>
          </a:prstGeom>
          <a:noFill/>
        </p:spPr>
        <p:txBody>
          <a:bodyPr wrap="square" rtlCol="0">
            <a:spAutoFit/>
          </a:bodyPr>
          <a:lstStyle/>
          <a:p>
            <a:r>
              <a:rPr lang="en-US" sz="2400" dirty="0"/>
              <a:t>Testing with Manually controlled datasets.</a:t>
            </a:r>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66B926E5-CEEA-69A3-13F5-6D4A526904FF}"/>
                  </a:ext>
                </a:extLst>
              </p14:cNvPr>
              <p14:cNvContentPartPr/>
              <p14:nvPr/>
            </p14:nvContentPartPr>
            <p14:xfrm>
              <a:off x="9190073" y="4264163"/>
              <a:ext cx="18360" cy="139320"/>
            </p14:xfrm>
          </p:contentPart>
        </mc:Choice>
        <mc:Fallback xmlns="">
          <p:pic>
            <p:nvPicPr>
              <p:cNvPr id="31" name="Ink 30">
                <a:extLst>
                  <a:ext uri="{FF2B5EF4-FFF2-40B4-BE49-F238E27FC236}">
                    <a16:creationId xmlns:a16="http://schemas.microsoft.com/office/drawing/2014/main" id="{66B926E5-CEEA-69A3-13F5-6D4A526904FF}"/>
                  </a:ext>
                </a:extLst>
              </p:cNvPr>
              <p:cNvPicPr/>
              <p:nvPr/>
            </p:nvPicPr>
            <p:blipFill>
              <a:blip r:embed="rId3"/>
              <a:stretch>
                <a:fillRect/>
              </a:stretch>
            </p:blipFill>
            <p:spPr>
              <a:xfrm>
                <a:off x="9181433" y="4255163"/>
                <a:ext cx="36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923015B0-84D2-53C3-2D64-9AF47DEE9C73}"/>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923015B0-84D2-53C3-2D64-9AF47DEE9C73}"/>
                  </a:ext>
                </a:extLst>
              </p:cNvPr>
              <p:cNvPicPr/>
              <p:nvPr/>
            </p:nvPicPr>
            <p:blipFill>
              <a:blip r:embed="rId5"/>
              <a:stretch>
                <a:fillRect/>
              </a:stretch>
            </p:blipFill>
            <p:spPr>
              <a:xfrm>
                <a:off x="8649713" y="5290523"/>
                <a:ext cx="18000" cy="18000"/>
              </a:xfrm>
              <a:prstGeom prst="rect">
                <a:avLst/>
              </a:prstGeom>
            </p:spPr>
          </p:pic>
        </mc:Fallback>
      </mc:AlternateContent>
      <p:pic>
        <p:nvPicPr>
          <p:cNvPr id="34" name="Picture 33" descr="A screenshot of a spreadsheet&#10;&#10;AI-generated content may be incorrect.">
            <a:extLst>
              <a:ext uri="{FF2B5EF4-FFF2-40B4-BE49-F238E27FC236}">
                <a16:creationId xmlns:a16="http://schemas.microsoft.com/office/drawing/2014/main" id="{B8636CB9-5B56-7F41-9515-0D97723255FA}"/>
              </a:ext>
            </a:extLst>
          </p:cNvPr>
          <p:cNvPicPr>
            <a:picLocks noChangeAspect="1"/>
          </p:cNvPicPr>
          <p:nvPr/>
        </p:nvPicPr>
        <p:blipFill>
          <a:blip r:embed="rId6">
            <a:extLst>
              <a:ext uri="{28A0092B-C50C-407E-A947-70E740481C1C}">
                <a14:useLocalDpi xmlns:a14="http://schemas.microsoft.com/office/drawing/2010/main" val="0"/>
              </a:ext>
            </a:extLst>
          </a:blip>
          <a:srcRect r="16091"/>
          <a:stretch/>
        </p:blipFill>
        <p:spPr>
          <a:xfrm>
            <a:off x="240367" y="1513163"/>
            <a:ext cx="5486399" cy="3831673"/>
          </a:xfrm>
          <a:prstGeom prst="rect">
            <a:avLst/>
          </a:prstGeom>
        </p:spPr>
      </p:pic>
      <p:pic>
        <p:nvPicPr>
          <p:cNvPr id="36" name="Picture 35" descr="A screenshot of a spreadsheet&#10;&#10;AI-generated content may be incorrect.">
            <a:extLst>
              <a:ext uri="{FF2B5EF4-FFF2-40B4-BE49-F238E27FC236}">
                <a16:creationId xmlns:a16="http://schemas.microsoft.com/office/drawing/2014/main" id="{74C58C2C-1930-B62B-FAC2-18A1E5E146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0616" y="1590528"/>
            <a:ext cx="5436696" cy="3638314"/>
          </a:xfrm>
          <a:prstGeom prst="rect">
            <a:avLst/>
          </a:prstGeom>
        </p:spPr>
      </p:pic>
    </p:spTree>
    <p:extLst>
      <p:ext uri="{BB962C8B-B14F-4D97-AF65-F5344CB8AC3E}">
        <p14:creationId xmlns:p14="http://schemas.microsoft.com/office/powerpoint/2010/main" val="2015909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0F008-1237-AFDC-9463-CFC0BD93D69A}"/>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382D1929-CF76-391D-A1BA-E10C0708117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9A7C0D67-9E74-921A-6311-299E3E153AC4}"/>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1 : Symbolic Regression</a:t>
            </a:r>
          </a:p>
          <a:p>
            <a:endParaRPr lang="en-US" sz="3600" dirty="0"/>
          </a:p>
        </p:txBody>
      </p:sp>
      <p:sp>
        <p:nvSpPr>
          <p:cNvPr id="2" name="TextBox 1">
            <a:extLst>
              <a:ext uri="{FF2B5EF4-FFF2-40B4-BE49-F238E27FC236}">
                <a16:creationId xmlns:a16="http://schemas.microsoft.com/office/drawing/2014/main" id="{8DE69BF9-5E4C-0CC8-A851-6C3C1C979A1A}"/>
              </a:ext>
            </a:extLst>
          </p:cNvPr>
          <p:cNvSpPr txBox="1"/>
          <p:nvPr/>
        </p:nvSpPr>
        <p:spPr>
          <a:xfrm>
            <a:off x="3200400" y="877212"/>
            <a:ext cx="5969525" cy="461665"/>
          </a:xfrm>
          <a:prstGeom prst="rect">
            <a:avLst/>
          </a:prstGeom>
          <a:noFill/>
        </p:spPr>
        <p:txBody>
          <a:bodyPr wrap="square" rtlCol="0">
            <a:spAutoFit/>
          </a:bodyPr>
          <a:lstStyle/>
          <a:p>
            <a:r>
              <a:rPr lang="en-US" sz="2400" dirty="0"/>
              <a:t>Testing with Manually controlled datasets.</a:t>
            </a:r>
          </a:p>
        </p:txBody>
      </p:sp>
      <p:pic>
        <p:nvPicPr>
          <p:cNvPr id="23" name="Picture 22" descr="A graph with red lines&#10;&#10;AI-generated content may be incorrect.">
            <a:extLst>
              <a:ext uri="{FF2B5EF4-FFF2-40B4-BE49-F238E27FC236}">
                <a16:creationId xmlns:a16="http://schemas.microsoft.com/office/drawing/2014/main" id="{B9497F62-94F2-BB97-1424-056552F8B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2320" y="1487015"/>
            <a:ext cx="5969525" cy="3198169"/>
          </a:xfrm>
          <a:prstGeom prst="rect">
            <a:avLst/>
          </a:prstGeom>
        </p:spPr>
      </p:pic>
      <p:pic>
        <p:nvPicPr>
          <p:cNvPr id="25" name="Picture 24" descr="A graph with blue lines&#10;&#10;AI-generated content may be incorrect.">
            <a:extLst>
              <a:ext uri="{FF2B5EF4-FFF2-40B4-BE49-F238E27FC236}">
                <a16:creationId xmlns:a16="http://schemas.microsoft.com/office/drawing/2014/main" id="{0D4298AA-8413-07E8-D0F3-DC56D0F06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51" y="1487015"/>
            <a:ext cx="5852589" cy="3198168"/>
          </a:xfrm>
          <a:prstGeom prst="rect">
            <a:avLst/>
          </a:prstGeom>
        </p:spPr>
      </p:pic>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E9FD7DD-B0BE-A4E7-3120-472F16DF04E5}"/>
                  </a:ext>
                </a:extLst>
              </p14:cNvPr>
              <p14:cNvContentPartPr/>
              <p14:nvPr/>
            </p14:nvContentPartPr>
            <p14:xfrm>
              <a:off x="2481833" y="1809683"/>
              <a:ext cx="720" cy="2577600"/>
            </p14:xfrm>
          </p:contentPart>
        </mc:Choice>
        <mc:Fallback xmlns="">
          <p:pic>
            <p:nvPicPr>
              <p:cNvPr id="29" name="Ink 28">
                <a:extLst>
                  <a:ext uri="{FF2B5EF4-FFF2-40B4-BE49-F238E27FC236}">
                    <a16:creationId xmlns:a16="http://schemas.microsoft.com/office/drawing/2014/main" id="{3E9FD7DD-B0BE-A4E7-3120-472F16DF04E5}"/>
                  </a:ext>
                </a:extLst>
              </p:cNvPr>
              <p:cNvPicPr/>
              <p:nvPr/>
            </p:nvPicPr>
            <p:blipFill>
              <a:blip r:embed="rId5"/>
              <a:stretch>
                <a:fillRect/>
              </a:stretch>
            </p:blipFill>
            <p:spPr>
              <a:xfrm>
                <a:off x="2463833" y="1800682"/>
                <a:ext cx="36000" cy="259524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8A0C33B1-740E-125E-3BA4-7B3F772A5856}"/>
                  </a:ext>
                </a:extLst>
              </p14:cNvPr>
              <p14:cNvContentPartPr/>
              <p14:nvPr/>
            </p14:nvContentPartPr>
            <p14:xfrm>
              <a:off x="9190073" y="4264163"/>
              <a:ext cx="18360" cy="139320"/>
            </p14:xfrm>
          </p:contentPart>
        </mc:Choice>
        <mc:Fallback xmlns="">
          <p:pic>
            <p:nvPicPr>
              <p:cNvPr id="31" name="Ink 30">
                <a:extLst>
                  <a:ext uri="{FF2B5EF4-FFF2-40B4-BE49-F238E27FC236}">
                    <a16:creationId xmlns:a16="http://schemas.microsoft.com/office/drawing/2014/main" id="{8A0C33B1-740E-125E-3BA4-7B3F772A5856}"/>
                  </a:ext>
                </a:extLst>
              </p:cNvPr>
              <p:cNvPicPr/>
              <p:nvPr/>
            </p:nvPicPr>
            <p:blipFill>
              <a:blip r:embed="rId7"/>
              <a:stretch>
                <a:fillRect/>
              </a:stretch>
            </p:blipFill>
            <p:spPr>
              <a:xfrm>
                <a:off x="9181073" y="4255163"/>
                <a:ext cx="36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B9F12B2D-EB01-A7C9-CF61-AC6469CA4A1E}"/>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B9F12B2D-EB01-A7C9-CF61-AC6469CA4A1E}"/>
                  </a:ext>
                </a:extLst>
              </p:cNvPr>
              <p:cNvPicPr/>
              <p:nvPr/>
            </p:nvPicPr>
            <p:blipFill>
              <a:blip r:embed="rId9"/>
              <a:stretch>
                <a:fillRect/>
              </a:stretch>
            </p:blipFill>
            <p:spPr>
              <a:xfrm>
                <a:off x="8649713" y="5290523"/>
                <a:ext cx="18000" cy="18000"/>
              </a:xfrm>
              <a:prstGeom prst="rect">
                <a:avLst/>
              </a:prstGeom>
            </p:spPr>
          </p:pic>
        </mc:Fallback>
      </mc:AlternateContent>
    </p:spTree>
    <p:extLst>
      <p:ext uri="{BB962C8B-B14F-4D97-AF65-F5344CB8AC3E}">
        <p14:creationId xmlns:p14="http://schemas.microsoft.com/office/powerpoint/2010/main" val="407813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7828-F146-DA40-9A61-594E708F6A1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B0717F4B-FE98-51D1-C163-3EF597CBD53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471500EB-4797-579F-E80A-67068D59F6A8}"/>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1 : Symbolic Regression</a:t>
            </a:r>
          </a:p>
          <a:p>
            <a:endParaRPr lang="en-US" sz="3600" dirty="0"/>
          </a:p>
        </p:txBody>
      </p:sp>
      <p:sp>
        <p:nvSpPr>
          <p:cNvPr id="2" name="TextBox 1">
            <a:extLst>
              <a:ext uri="{FF2B5EF4-FFF2-40B4-BE49-F238E27FC236}">
                <a16:creationId xmlns:a16="http://schemas.microsoft.com/office/drawing/2014/main" id="{A7F3EA96-611D-862C-3863-D2F9DF5721BA}"/>
              </a:ext>
            </a:extLst>
          </p:cNvPr>
          <p:cNvSpPr txBox="1"/>
          <p:nvPr/>
        </p:nvSpPr>
        <p:spPr>
          <a:xfrm>
            <a:off x="3200400" y="877212"/>
            <a:ext cx="5969525" cy="461665"/>
          </a:xfrm>
          <a:prstGeom prst="rect">
            <a:avLst/>
          </a:prstGeom>
          <a:noFill/>
        </p:spPr>
        <p:txBody>
          <a:bodyPr wrap="square" rtlCol="0">
            <a:spAutoFit/>
          </a:bodyPr>
          <a:lstStyle/>
          <a:p>
            <a:r>
              <a:rPr lang="en-US" sz="2400" dirty="0"/>
              <a:t>Testing with Manually controlled datasets.</a:t>
            </a:r>
          </a:p>
        </p:txBody>
      </p:sp>
      <mc:AlternateContent xmlns:mc="http://schemas.openxmlformats.org/markup-compatibility/2006" xmlns:p14="http://schemas.microsoft.com/office/powerpoint/2010/main">
        <mc:Choice Requires="p14">
          <p:contentPart p14:bwMode="auto" r:id="rId2">
            <p14:nvContentPartPr>
              <p14:cNvPr id="32" name="Ink 31">
                <a:extLst>
                  <a:ext uri="{FF2B5EF4-FFF2-40B4-BE49-F238E27FC236}">
                    <a16:creationId xmlns:a16="http://schemas.microsoft.com/office/drawing/2014/main" id="{BB0FF31F-DF8D-615F-E1E6-50DE85DFA540}"/>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BB0FF31F-DF8D-615F-E1E6-50DE85DFA540}"/>
                  </a:ext>
                </a:extLst>
              </p:cNvPr>
              <p:cNvPicPr/>
              <p:nvPr/>
            </p:nvPicPr>
            <p:blipFill>
              <a:blip r:embed="rId3"/>
              <a:stretch>
                <a:fillRect/>
              </a:stretch>
            </p:blipFill>
            <p:spPr>
              <a:xfrm>
                <a:off x="8649713" y="5290523"/>
                <a:ext cx="18000" cy="18000"/>
              </a:xfrm>
              <a:prstGeom prst="rect">
                <a:avLst/>
              </a:prstGeom>
            </p:spPr>
          </p:pic>
        </mc:Fallback>
      </mc:AlternateContent>
      <p:pic>
        <p:nvPicPr>
          <p:cNvPr id="4" name="Picture 3" descr="A graph of a curve&#10;&#10;AI-generated content may be incorrect.">
            <a:extLst>
              <a:ext uri="{FF2B5EF4-FFF2-40B4-BE49-F238E27FC236}">
                <a16:creationId xmlns:a16="http://schemas.microsoft.com/office/drawing/2014/main" id="{DC071266-5FAB-6166-7049-56B3A7BFB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7466" y="1293261"/>
            <a:ext cx="5267307" cy="2563329"/>
          </a:xfrm>
          <a:prstGeom prst="rect">
            <a:avLst/>
          </a:prstGeom>
        </p:spPr>
      </p:pic>
      <p:pic>
        <p:nvPicPr>
          <p:cNvPr id="6" name="Picture 5" descr="A graph of different colored lines&#10;&#10;AI-generated content may be incorrect.">
            <a:extLst>
              <a:ext uri="{FF2B5EF4-FFF2-40B4-BE49-F238E27FC236}">
                <a16:creationId xmlns:a16="http://schemas.microsoft.com/office/drawing/2014/main" id="{FE0A999E-D875-9436-7303-D51A055CD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74" y="1293261"/>
            <a:ext cx="4566912" cy="2468479"/>
          </a:xfrm>
          <a:prstGeom prst="rect">
            <a:avLst/>
          </a:prstGeom>
        </p:spPr>
      </p:pic>
      <p:pic>
        <p:nvPicPr>
          <p:cNvPr id="8" name="Picture 7" descr="A graph of different colored lines&#10;&#10;AI-generated content may be incorrect.">
            <a:extLst>
              <a:ext uri="{FF2B5EF4-FFF2-40B4-BE49-F238E27FC236}">
                <a16:creationId xmlns:a16="http://schemas.microsoft.com/office/drawing/2014/main" id="{6B2A6970-8924-16CB-5144-2B1A957DE7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008" y="3852481"/>
            <a:ext cx="4742392" cy="2591497"/>
          </a:xfrm>
          <a:prstGeom prst="rect">
            <a:avLst/>
          </a:prstGeom>
        </p:spPr>
      </p:pic>
      <p:pic>
        <p:nvPicPr>
          <p:cNvPr id="9" name="Picture 8" descr="A graph with a blue line and a pink line&#10;&#10;AI-generated content may be incorrect.">
            <a:extLst>
              <a:ext uri="{FF2B5EF4-FFF2-40B4-BE49-F238E27FC236}">
                <a16:creationId xmlns:a16="http://schemas.microsoft.com/office/drawing/2014/main" id="{E7EF1D8C-1757-A2F1-35E4-8F16B94121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7466" y="3920208"/>
            <a:ext cx="5267306" cy="2712767"/>
          </a:xfrm>
          <a:prstGeom prst="rect">
            <a:avLst/>
          </a:prstGeom>
        </p:spPr>
      </p:pic>
    </p:spTree>
    <p:extLst>
      <p:ext uri="{BB962C8B-B14F-4D97-AF65-F5344CB8AC3E}">
        <p14:creationId xmlns:p14="http://schemas.microsoft.com/office/powerpoint/2010/main" val="384705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91D9F-23DA-8DA7-3E9E-44532C0C5174}"/>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1434ED75-78B7-6EA8-1069-8543E6E3488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B5B2E558-6FED-C335-F880-AA7711A44558}"/>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1 : Symbolic Regression</a:t>
            </a:r>
          </a:p>
          <a:p>
            <a:endParaRPr lang="en-US" sz="3600" dirty="0"/>
          </a:p>
        </p:txBody>
      </p:sp>
      <p:sp>
        <p:nvSpPr>
          <p:cNvPr id="2" name="TextBox 1">
            <a:extLst>
              <a:ext uri="{FF2B5EF4-FFF2-40B4-BE49-F238E27FC236}">
                <a16:creationId xmlns:a16="http://schemas.microsoft.com/office/drawing/2014/main" id="{7A69197F-E3E8-826F-891D-2FCD5CD20B8F}"/>
              </a:ext>
            </a:extLst>
          </p:cNvPr>
          <p:cNvSpPr txBox="1"/>
          <p:nvPr/>
        </p:nvSpPr>
        <p:spPr>
          <a:xfrm>
            <a:off x="3220548" y="710510"/>
            <a:ext cx="5969525" cy="461665"/>
          </a:xfrm>
          <a:prstGeom prst="rect">
            <a:avLst/>
          </a:prstGeom>
          <a:noFill/>
        </p:spPr>
        <p:txBody>
          <a:bodyPr wrap="square" rtlCol="0">
            <a:spAutoFit/>
          </a:bodyPr>
          <a:lstStyle/>
          <a:p>
            <a:r>
              <a:rPr lang="en-US" sz="2400" dirty="0"/>
              <a:t>Testing with partially controlled datasets.</a:t>
            </a:r>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3B365B5A-B77C-A543-E93A-CEAB7096B238}"/>
                  </a:ext>
                </a:extLst>
              </p14:cNvPr>
              <p14:cNvContentPartPr/>
              <p14:nvPr/>
            </p14:nvContentPartPr>
            <p14:xfrm>
              <a:off x="9190073" y="4264163"/>
              <a:ext cx="18360" cy="139320"/>
            </p14:xfrm>
          </p:contentPart>
        </mc:Choice>
        <mc:Fallback xmlns="">
          <p:pic>
            <p:nvPicPr>
              <p:cNvPr id="31" name="Ink 30">
                <a:extLst>
                  <a:ext uri="{FF2B5EF4-FFF2-40B4-BE49-F238E27FC236}">
                    <a16:creationId xmlns:a16="http://schemas.microsoft.com/office/drawing/2014/main" id="{3B365B5A-B77C-A543-E93A-CEAB7096B238}"/>
                  </a:ext>
                </a:extLst>
              </p:cNvPr>
              <p:cNvPicPr/>
              <p:nvPr/>
            </p:nvPicPr>
            <p:blipFill>
              <a:blip r:embed="rId3"/>
              <a:stretch>
                <a:fillRect/>
              </a:stretch>
            </p:blipFill>
            <p:spPr>
              <a:xfrm>
                <a:off x="9181073" y="4255163"/>
                <a:ext cx="36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B430AFC4-FA78-9B70-8C4D-9E3A48403F09}"/>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B430AFC4-FA78-9B70-8C4D-9E3A48403F09}"/>
                  </a:ext>
                </a:extLst>
              </p:cNvPr>
              <p:cNvPicPr/>
              <p:nvPr/>
            </p:nvPicPr>
            <p:blipFill>
              <a:blip r:embed="rId5"/>
              <a:stretch>
                <a:fillRect/>
              </a:stretch>
            </p:blipFill>
            <p:spPr>
              <a:xfrm>
                <a:off x="8649713" y="5290523"/>
                <a:ext cx="18000" cy="18000"/>
              </a:xfrm>
              <a:prstGeom prst="rect">
                <a:avLst/>
              </a:prstGeom>
            </p:spPr>
          </p:pic>
        </mc:Fallback>
      </mc:AlternateContent>
      <p:pic>
        <p:nvPicPr>
          <p:cNvPr id="5" name="Picture 4" descr="A screenshot of a computer&#10;&#10;AI-generated content may be incorrect.">
            <a:extLst>
              <a:ext uri="{FF2B5EF4-FFF2-40B4-BE49-F238E27FC236}">
                <a16:creationId xmlns:a16="http://schemas.microsoft.com/office/drawing/2014/main" id="{AF78BC4A-796B-E51A-4C6C-B6FB4CCE9D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0548" y="1172175"/>
            <a:ext cx="6077221" cy="5066525"/>
          </a:xfrm>
          <a:prstGeom prst="rect">
            <a:avLst/>
          </a:prstGeom>
        </p:spPr>
      </p:pic>
    </p:spTree>
    <p:extLst>
      <p:ext uri="{BB962C8B-B14F-4D97-AF65-F5344CB8AC3E}">
        <p14:creationId xmlns:p14="http://schemas.microsoft.com/office/powerpoint/2010/main" val="3231259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1D731-1A7F-6F4D-228E-0996EE63C182}"/>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2AE270A3-7275-CF83-8A0E-F7666EE9BEC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2D63B942-35ED-CD1B-0FF2-31697AFB42D5}"/>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1 : Symbolic Regression</a:t>
            </a:r>
          </a:p>
          <a:p>
            <a:endParaRPr lang="en-US" sz="3600" dirty="0"/>
          </a:p>
        </p:txBody>
      </p:sp>
      <p:sp>
        <p:nvSpPr>
          <p:cNvPr id="2" name="TextBox 1">
            <a:extLst>
              <a:ext uri="{FF2B5EF4-FFF2-40B4-BE49-F238E27FC236}">
                <a16:creationId xmlns:a16="http://schemas.microsoft.com/office/drawing/2014/main" id="{0D0287D2-0EDC-6394-A7B5-2E02CEEB3533}"/>
              </a:ext>
            </a:extLst>
          </p:cNvPr>
          <p:cNvSpPr txBox="1"/>
          <p:nvPr/>
        </p:nvSpPr>
        <p:spPr>
          <a:xfrm>
            <a:off x="3220548" y="710510"/>
            <a:ext cx="5969525" cy="461665"/>
          </a:xfrm>
          <a:prstGeom prst="rect">
            <a:avLst/>
          </a:prstGeom>
          <a:noFill/>
        </p:spPr>
        <p:txBody>
          <a:bodyPr wrap="square" rtlCol="0">
            <a:spAutoFit/>
          </a:bodyPr>
          <a:lstStyle/>
          <a:p>
            <a:r>
              <a:rPr lang="en-US" sz="2400" dirty="0"/>
              <a:t>Testing with partially controlled datasets.</a:t>
            </a:r>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37E034F5-C91B-4D5F-4D9D-3CB9B3B026E4}"/>
                  </a:ext>
                </a:extLst>
              </p14:cNvPr>
              <p14:cNvContentPartPr/>
              <p14:nvPr/>
            </p14:nvContentPartPr>
            <p14:xfrm>
              <a:off x="9190073" y="4264163"/>
              <a:ext cx="18360" cy="139320"/>
            </p14:xfrm>
          </p:contentPart>
        </mc:Choice>
        <mc:Fallback xmlns="">
          <p:pic>
            <p:nvPicPr>
              <p:cNvPr id="31" name="Ink 30">
                <a:extLst>
                  <a:ext uri="{FF2B5EF4-FFF2-40B4-BE49-F238E27FC236}">
                    <a16:creationId xmlns:a16="http://schemas.microsoft.com/office/drawing/2014/main" id="{37E034F5-C91B-4D5F-4D9D-3CB9B3B026E4}"/>
                  </a:ext>
                </a:extLst>
              </p:cNvPr>
              <p:cNvPicPr/>
              <p:nvPr/>
            </p:nvPicPr>
            <p:blipFill>
              <a:blip r:embed="rId3"/>
              <a:stretch>
                <a:fillRect/>
              </a:stretch>
            </p:blipFill>
            <p:spPr>
              <a:xfrm>
                <a:off x="9181073" y="4255163"/>
                <a:ext cx="36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89876AC3-847F-49F4-B6DC-352376AF224F}"/>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89876AC3-847F-49F4-B6DC-352376AF224F}"/>
                  </a:ext>
                </a:extLst>
              </p:cNvPr>
              <p:cNvPicPr/>
              <p:nvPr/>
            </p:nvPicPr>
            <p:blipFill>
              <a:blip r:embed="rId5"/>
              <a:stretch>
                <a:fillRect/>
              </a:stretch>
            </p:blipFill>
            <p:spPr>
              <a:xfrm>
                <a:off x="8649713" y="5290523"/>
                <a:ext cx="18000" cy="18000"/>
              </a:xfrm>
              <a:prstGeom prst="rect">
                <a:avLst/>
              </a:prstGeom>
            </p:spPr>
          </p:pic>
        </mc:Fallback>
      </mc:AlternateContent>
      <p:pic>
        <p:nvPicPr>
          <p:cNvPr id="4" name="Picture 3" descr="A graph with red lines&#10;&#10;AI-generated content may be incorrect.">
            <a:extLst>
              <a:ext uri="{FF2B5EF4-FFF2-40B4-BE49-F238E27FC236}">
                <a16:creationId xmlns:a16="http://schemas.microsoft.com/office/drawing/2014/main" id="{B1D1C5B0-20F6-58A0-8E20-0EC8093B1B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138342"/>
            <a:ext cx="4574020" cy="2504493"/>
          </a:xfrm>
          <a:prstGeom prst="rect">
            <a:avLst/>
          </a:prstGeom>
        </p:spPr>
      </p:pic>
      <p:pic>
        <p:nvPicPr>
          <p:cNvPr id="8" name="Picture 7" descr="A graph with blue lines and dots&#10;&#10;AI-generated content may be incorrect.">
            <a:extLst>
              <a:ext uri="{FF2B5EF4-FFF2-40B4-BE49-F238E27FC236}">
                <a16:creationId xmlns:a16="http://schemas.microsoft.com/office/drawing/2014/main" id="{2E4D10E9-73E7-859D-3203-FA080CCED1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7000" y="1101020"/>
            <a:ext cx="4629120" cy="2534663"/>
          </a:xfrm>
          <a:prstGeom prst="rect">
            <a:avLst/>
          </a:prstGeom>
        </p:spPr>
      </p:pic>
      <p:pic>
        <p:nvPicPr>
          <p:cNvPr id="10" name="Picture 9" descr="A graph of a graph with red and blue lines&#10;&#10;AI-generated content may be incorrect.">
            <a:extLst>
              <a:ext uri="{FF2B5EF4-FFF2-40B4-BE49-F238E27FC236}">
                <a16:creationId xmlns:a16="http://schemas.microsoft.com/office/drawing/2014/main" id="{29DECEC0-FAB9-B669-D2A9-2FA2CB8AE5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3619" y="3632598"/>
            <a:ext cx="5890631" cy="3225401"/>
          </a:xfrm>
          <a:prstGeom prst="rect">
            <a:avLst/>
          </a:prstGeom>
        </p:spPr>
      </p:pic>
    </p:spTree>
    <p:extLst>
      <p:ext uri="{BB962C8B-B14F-4D97-AF65-F5344CB8AC3E}">
        <p14:creationId xmlns:p14="http://schemas.microsoft.com/office/powerpoint/2010/main" val="3593370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0D351-44C6-D7DC-2B5F-0D368AB6F031}"/>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DE76E4FC-5376-398D-A87A-8C10ED8B0AA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2E2039DD-19F7-FDBA-7733-502E29BACCB8}"/>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2 : Polynomial Ridge 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72A3A34-5375-02E6-81E1-1DCC6F503714}"/>
                  </a:ext>
                </a:extLst>
              </p:cNvPr>
              <p:cNvSpPr txBox="1"/>
              <p:nvPr/>
            </p:nvSpPr>
            <p:spPr>
              <a:xfrm>
                <a:off x="114300" y="1338877"/>
                <a:ext cx="11963399" cy="2344231"/>
              </a:xfrm>
              <a:prstGeom prst="rect">
                <a:avLst/>
              </a:prstGeom>
              <a:solidFill>
                <a:schemeClr val="bg1"/>
              </a:solidFill>
            </p:spPr>
            <p:txBody>
              <a:bodyPr wrap="square" rtlCol="0">
                <a:spAutoFit/>
              </a:bodyPr>
              <a:lstStyle/>
              <a:p>
                <a:r>
                  <a:rPr lang="en-US" sz="1600" dirty="0"/>
                  <a:t>Score=0.0213+(0.002⋅</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𝑚𝑎𝑙𝑒</m:t>
                        </m:r>
                      </m:sub>
                    </m:sSub>
                  </m:oMath>
                </a14:m>
                <a:r>
                  <a:rPr lang="en-US" sz="1600" dirty="0"/>
                  <a:t>​)+(1.3704⋅</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𝐸</m:t>
                        </m:r>
                      </m:e>
                      <m:sub>
                        <m:r>
                          <a:rPr lang="en-US" sz="1600" i="1">
                            <a:latin typeface="Cambria Math" panose="02040503050406030204" pitchFamily="18" charset="0"/>
                          </a:rPr>
                          <m:t>𝑚𝑎𝑙𝑒</m:t>
                        </m:r>
                      </m:sub>
                    </m:sSub>
                  </m:oMath>
                </a14:m>
                <a:r>
                  <a:rPr lang="en-US" sz="1600" dirty="0"/>
                  <a:t>​)+(−1.5802⋅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𝑓𝑒</m:t>
                        </m:r>
                        <m:r>
                          <a:rPr lang="en-US" sz="1600" i="1">
                            <a:latin typeface="Cambria Math" panose="02040503050406030204" pitchFamily="18" charset="0"/>
                          </a:rPr>
                          <m:t>𝑚𝑎𝑙𝑒</m:t>
                        </m:r>
                      </m:sub>
                    </m:sSub>
                  </m:oMath>
                </a14:m>
                <a:r>
                  <a:rPr lang="en-US" sz="1600" dirty="0"/>
                  <a:t>​)+(0.2166⋅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𝐴</m:t>
                        </m:r>
                      </m:e>
                      <m:sub>
                        <m:r>
                          <a:rPr lang="en-US" sz="1600" i="1">
                            <a:latin typeface="Cambria Math" panose="02040503050406030204" pitchFamily="18" charset="0"/>
                          </a:rPr>
                          <m:t>𝑚𝑎𝑙𝑒</m:t>
                        </m:r>
                      </m:sub>
                    </m:sSub>
                  </m:oMath>
                </a14:m>
                <a:r>
                  <a:rPr lang="en-US" sz="1600" dirty="0"/>
                  <a:t>​)+(−0.1972⋅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𝑓𝑒</m:t>
                        </m:r>
                        <m:r>
                          <a:rPr lang="en-US" sz="1600" i="1">
                            <a:latin typeface="Cambria Math" panose="02040503050406030204" pitchFamily="18" charset="0"/>
                          </a:rPr>
                          <m:t>𝑚𝑎𝑙𝑒</m:t>
                        </m:r>
                      </m:sub>
                    </m:sSub>
                  </m:oMath>
                </a14:m>
                <a:r>
                  <a:rPr lang="en-US" sz="1600" dirty="0"/>
                  <a:t>​​)+(0.4602⋅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𝑃</m:t>
                        </m:r>
                      </m:e>
                      <m:sub>
                        <m:r>
                          <a:rPr lang="en-US" sz="1600" i="1">
                            <a:latin typeface="Cambria Math" panose="02040503050406030204" pitchFamily="18" charset="0"/>
                          </a:rPr>
                          <m:t>𝑚𝑎𝑙𝑒</m:t>
                        </m:r>
                      </m:sub>
                    </m:sSub>
                  </m:oMath>
                </a14:m>
                <a:r>
                  <a:rPr lang="en-US" sz="1600" dirty="0"/>
                  <a:t>​ ​)+(−0.4812⋅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𝑓𝑒</m:t>
                        </m:r>
                        <m:r>
                          <a:rPr lang="en-US" sz="1600" i="1">
                            <a:latin typeface="Cambria Math" panose="02040503050406030204" pitchFamily="18" charset="0"/>
                          </a:rPr>
                          <m:t>𝑚𝑎𝑙𝑒</m:t>
                        </m:r>
                      </m:sub>
                    </m:sSub>
                  </m:oMath>
                </a14:m>
                <a:r>
                  <a:rPr lang="en-US" sz="1600" dirty="0"/>
                  <a:t>​)+(−0.0156⋅ </a:t>
                </a:r>
                <a14:m>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𝐶</m:t>
                        </m:r>
                      </m:e>
                      <m:sub>
                        <m:r>
                          <a:rPr lang="en-US" sz="1600" b="0" i="1" smtClean="0">
                            <a:latin typeface="Cambria Math" panose="02040503050406030204" pitchFamily="18" charset="0"/>
                          </a:rPr>
                          <m:t>𝑓𝑒𝑚𝑎𝑙𝑒</m:t>
                        </m:r>
                      </m:sub>
                      <m:sup>
                        <m:r>
                          <a:rPr lang="en-US" sz="1600" b="0" i="1" smtClean="0">
                            <a:latin typeface="Cambria Math" panose="02040503050406030204" pitchFamily="18" charset="0"/>
                          </a:rPr>
                          <m:t>2</m:t>
                        </m:r>
                      </m:sup>
                    </m:sSubSup>
                  </m:oMath>
                </a14:m>
                <a:r>
                  <a:rPr lang="en-US" sz="1600" dirty="0"/>
                  <a:t>​)+(−0.0084⋅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𝑉</m:t>
                        </m:r>
                      </m:e>
                      <m:sub>
                        <m:r>
                          <a:rPr lang="en-US" sz="1600" i="1">
                            <a:latin typeface="Cambria Math" panose="02040503050406030204" pitchFamily="18" charset="0"/>
                          </a:rPr>
                          <m:t>𝑓𝑒𝑚𝑎𝑙𝑒</m:t>
                        </m:r>
                      </m:sub>
                      <m:sup>
                        <m:r>
                          <a:rPr lang="en-US" sz="1600" i="1">
                            <a:latin typeface="Cambria Math" panose="02040503050406030204" pitchFamily="18" charset="0"/>
                          </a:rPr>
                          <m:t>2</m:t>
                        </m:r>
                      </m:sup>
                    </m:sSubSup>
                    <m:r>
                      <a:rPr lang="en-US" sz="1600" i="1">
                        <a:latin typeface="Cambria Math" panose="02040503050406030204" pitchFamily="18" charset="0"/>
                      </a:rPr>
                      <m:t> </m:t>
                    </m:r>
                  </m:oMath>
                </a14:m>
                <a:r>
                  <a:rPr lang="en-US" sz="1600" dirty="0"/>
                  <a:t>​)+(−0.1626⋅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𝐸</m:t>
                        </m:r>
                      </m:e>
                      <m:sub>
                        <m:r>
                          <a:rPr lang="en-US" sz="1600" i="1">
                            <a:latin typeface="Cambria Math" panose="02040503050406030204" pitchFamily="18" charset="0"/>
                          </a:rPr>
                          <m:t>𝑚𝑎𝑙𝑒</m:t>
                        </m:r>
                      </m:sub>
                      <m:sup>
                        <m:r>
                          <a:rPr lang="en-US" sz="1600" i="1">
                            <a:latin typeface="Cambria Math" panose="02040503050406030204" pitchFamily="18" charset="0"/>
                          </a:rPr>
                          <m:t>2</m:t>
                        </m:r>
                      </m:sup>
                    </m:sSubSup>
                  </m:oMath>
                </a14:m>
                <a:r>
                  <a:rPr lang="en-US" sz="1600" dirty="0"/>
                  <a:t>)+(0.0060⋅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​)+(0.2363⋅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𝐸</m:t>
                        </m:r>
                      </m:e>
                      <m:sub>
                        <m:r>
                          <a:rPr lang="en-US" sz="1600" b="0" i="1" smtClean="0">
                            <a:latin typeface="Cambria Math" panose="02040503050406030204" pitchFamily="18" charset="0"/>
                          </a:rPr>
                          <m:t>𝑓𝑒</m:t>
                        </m:r>
                        <m:r>
                          <a:rPr lang="en-US" sz="1600" i="1">
                            <a:latin typeface="Cambria Math" panose="02040503050406030204" pitchFamily="18" charset="0"/>
                          </a:rPr>
                          <m:t>𝑚𝑎𝑙𝑒</m:t>
                        </m:r>
                      </m:sub>
                      <m:sup>
                        <m:r>
                          <a:rPr lang="en-US" sz="1600" i="1">
                            <a:latin typeface="Cambria Math" panose="02040503050406030204" pitchFamily="18" charset="0"/>
                          </a:rPr>
                          <m:t>2</m:t>
                        </m:r>
                      </m:sup>
                    </m:sSubSup>
                    <m:r>
                      <a:rPr lang="en-US" sz="1600" i="1">
                        <a:latin typeface="Cambria Math" panose="02040503050406030204" pitchFamily="18" charset="0"/>
                      </a:rPr>
                      <m:t> </m:t>
                    </m:r>
                  </m:oMath>
                </a14:m>
                <a:r>
                  <a:rPr lang="en-US" sz="1600" dirty="0"/>
                  <a:t>​)+(0.0338⋅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𝑓𝑒𝑚𝑎𝑙𝑒</m:t>
                        </m:r>
                      </m:sub>
                    </m:sSub>
                  </m:oMath>
                </a14:m>
                <a:r>
                  <a:rPr lang="en-US" sz="1600" dirty="0"/>
                  <a:t>)+(−0.1333⋅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𝑃</m:t>
                        </m:r>
                      </m:e>
                      <m:sub>
                        <m:r>
                          <a:rPr lang="en-US" sz="1600" i="1" smtClean="0">
                            <a:latin typeface="Cambria Math" panose="02040503050406030204" pitchFamily="18" charset="0"/>
                          </a:rPr>
                          <m:t>𝑚𝑎𝑙𝑒</m:t>
                        </m:r>
                      </m:sub>
                      <m:sup>
                        <m:r>
                          <a:rPr lang="en-US" sz="1600" i="1">
                            <a:latin typeface="Cambria Math" panose="02040503050406030204" pitchFamily="18" charset="0"/>
                          </a:rPr>
                          <m:t>2</m:t>
                        </m:r>
                      </m:sup>
                    </m:sSubSup>
                    <m:r>
                      <a:rPr lang="en-US" sz="1600" i="1">
                        <a:latin typeface="Cambria Math" panose="02040503050406030204" pitchFamily="18" charset="0"/>
                      </a:rPr>
                      <m:t> </m:t>
                    </m:r>
                  </m:oMath>
                </a14:m>
                <a:r>
                  <a:rPr lang="en-US" sz="1600" dirty="0"/>
                  <a:t>​)+(0.0004⋅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𝐶</m:t>
                        </m:r>
                      </m:e>
                      <m:sub>
                        <m:r>
                          <a:rPr lang="en-US" sz="1600" i="1">
                            <a:latin typeface="Cambria Math" panose="02040503050406030204" pitchFamily="18" charset="0"/>
                          </a:rPr>
                          <m:t>𝑚𝑎𝑙𝑒</m:t>
                        </m:r>
                      </m:sub>
                      <m:sup>
                        <m:r>
                          <a:rPr lang="en-US" sz="1600" b="0" i="1" smtClean="0">
                            <a:latin typeface="Cambria Math" panose="02040503050406030204" pitchFamily="18" charset="0"/>
                          </a:rPr>
                          <m:t>3</m:t>
                        </m:r>
                      </m:sup>
                    </m:sSubSup>
                  </m:oMath>
                </a14:m>
                <a:r>
                  <a:rPr lang="en-US" sz="1600" dirty="0"/>
                  <a:t>)+(0.0026⋅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𝐶</m:t>
                        </m:r>
                      </m:e>
                      <m:sub>
                        <m:r>
                          <a:rPr lang="en-US" sz="1600" b="0" i="1" smtClean="0">
                            <a:latin typeface="Cambria Math" panose="02040503050406030204" pitchFamily="18" charset="0"/>
                          </a:rPr>
                          <m:t>𝑓𝑒</m:t>
                        </m:r>
                        <m:r>
                          <a:rPr lang="en-US" sz="1600" i="1">
                            <a:latin typeface="Cambria Math" panose="02040503050406030204" pitchFamily="18" charset="0"/>
                          </a:rPr>
                          <m:t>𝑚𝑎𝑙𝑒</m:t>
                        </m:r>
                      </m:sub>
                      <m:sup>
                        <m:r>
                          <a:rPr lang="en-US" sz="1600" i="1">
                            <a:latin typeface="Cambria Math" panose="02040503050406030204" pitchFamily="18" charset="0"/>
                          </a:rPr>
                          <m:t>3</m:t>
                        </m:r>
                      </m:sup>
                    </m:sSubSup>
                    <m:r>
                      <a:rPr lang="en-US" sz="1600" i="1">
                        <a:latin typeface="Cambria Math" panose="02040503050406030204" pitchFamily="18" charset="0"/>
                      </a:rPr>
                      <m:t> </m:t>
                    </m:r>
                  </m:oMath>
                </a14:m>
                <a:r>
                  <a:rPr lang="en-US" sz="1600" dirty="0"/>
                  <a:t>​)+(−0.0186⋅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up>
                        <m:r>
                          <a:rPr lang="en-US" sz="1600" i="1">
                            <a:latin typeface="Cambria Math" panose="02040503050406030204" pitchFamily="18" charset="0"/>
                          </a:rPr>
                          <m:t>2</m:t>
                        </m:r>
                      </m:sup>
                    </m:sSubSup>
                    <m:r>
                      <a:rPr lang="en-US" sz="1600" i="1">
                        <a:latin typeface="Cambria Math" panose="02040503050406030204" pitchFamily="18" charset="0"/>
                      </a:rPr>
                      <m:t> </m:t>
                    </m:r>
                  </m:oMath>
                </a14:m>
                <a:r>
                  <a:rPr lang="en-US" sz="1600" dirty="0"/>
                  <a:t>​)+(0.0024⋅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b="0" i="1" smtClean="0">
                            <a:latin typeface="Cambria Math" panose="02040503050406030204" pitchFamily="18" charset="0"/>
                          </a:rPr>
                          <m:t>𝑓𝑒</m:t>
                        </m:r>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𝐸</m:t>
                        </m:r>
                      </m:e>
                      <m:sub>
                        <m:r>
                          <a:rPr lang="en-US" sz="1600" i="1">
                            <a:latin typeface="Cambria Math" panose="02040503050406030204" pitchFamily="18" charset="0"/>
                          </a:rPr>
                          <m:t>𝑚𝑎𝑙𝑒</m:t>
                        </m:r>
                      </m:sub>
                      <m:sup>
                        <m:r>
                          <a:rPr lang="en-US" sz="1600" i="1">
                            <a:latin typeface="Cambria Math" panose="02040503050406030204" pitchFamily="18" charset="0"/>
                          </a:rPr>
                          <m:t>2</m:t>
                        </m:r>
                      </m:sup>
                    </m:sSubSup>
                  </m:oMath>
                </a14:m>
                <a:r>
                  <a:rPr lang="en-US" sz="1600" dirty="0"/>
                  <a:t>)+(−0.0124⋅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​)+(0.0173⋅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𝑉</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𝑃</m:t>
                        </m:r>
                      </m:e>
                      <m:sub>
                        <m:r>
                          <a:rPr lang="en-US" sz="1600" i="1">
                            <a:latin typeface="Cambria Math" panose="02040503050406030204" pitchFamily="18" charset="0"/>
                          </a:rPr>
                          <m:t>𝑚𝑎𝑙𝑒</m:t>
                        </m:r>
                      </m:sub>
                      <m:sup>
                        <m:r>
                          <a:rPr lang="en-US" sz="1600" i="1">
                            <a:latin typeface="Cambria Math" panose="02040503050406030204" pitchFamily="18" charset="0"/>
                          </a:rPr>
                          <m:t>2</m:t>
                        </m:r>
                      </m:sup>
                    </m:sSubSup>
                    <m:r>
                      <a:rPr lang="en-US" sz="1600" i="1">
                        <a:latin typeface="Cambria Math" panose="02040503050406030204" pitchFamily="18" charset="0"/>
                      </a:rPr>
                      <m:t> </m:t>
                    </m:r>
                  </m:oMath>
                </a14:m>
                <a:r>
                  <a:rPr lang="en-US" sz="1600" dirty="0"/>
                  <a:t>​)+(−0.0183⋅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𝐸</m:t>
                        </m:r>
                      </m:e>
                      <m:sub>
                        <m:r>
                          <a:rPr lang="en-US" sz="1600" i="1">
                            <a:latin typeface="Cambria Math" panose="02040503050406030204" pitchFamily="18" charset="0"/>
                          </a:rPr>
                          <m:t>𝑚𝑎𝑙𝑒</m:t>
                        </m:r>
                      </m:sub>
                      <m:sup>
                        <m:r>
                          <a:rPr lang="en-US" sz="1600" i="1">
                            <a:latin typeface="Cambria Math" panose="02040503050406030204" pitchFamily="18" charset="0"/>
                          </a:rPr>
                          <m:t>3</m:t>
                        </m:r>
                      </m:sup>
                    </m:sSubSup>
                    <m:r>
                      <a:rPr lang="en-US" sz="1600" i="1">
                        <a:latin typeface="Cambria Math" panose="02040503050406030204" pitchFamily="18" charset="0"/>
                      </a:rPr>
                      <m:t> </m:t>
                    </m:r>
                  </m:oMath>
                </a14:m>
                <a:r>
                  <a:rPr lang="en-US" sz="1600" dirty="0"/>
                  <a:t>​)+(0.0062⋅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𝐸</m:t>
                        </m:r>
                      </m:e>
                      <m:sub>
                        <m:r>
                          <a:rPr lang="en-US" sz="1600" i="1">
                            <a:latin typeface="Cambria Math" panose="02040503050406030204" pitchFamily="18" charset="0"/>
                          </a:rPr>
                          <m:t>𝑚𝑎𝑙𝑒</m:t>
                        </m:r>
                      </m:sub>
                      <m:sup>
                        <m:r>
                          <a:rPr lang="en-US" sz="1600" i="1">
                            <a:latin typeface="Cambria Math" panose="02040503050406030204" pitchFamily="18" charset="0"/>
                          </a:rPr>
                          <m:t>2</m:t>
                        </m:r>
                      </m:sup>
                    </m:sSubSup>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​)+(−0.0001⋅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up>
                        <m:r>
                          <a:rPr lang="en-US" sz="1600" i="1">
                            <a:latin typeface="Cambria Math" panose="02040503050406030204" pitchFamily="18" charset="0"/>
                          </a:rPr>
                          <m:t>2</m:t>
                        </m:r>
                      </m:sup>
                    </m:sSubSup>
                    <m:r>
                      <a:rPr lang="en-US" sz="1600" i="1">
                        <a:latin typeface="Cambria Math" panose="02040503050406030204" pitchFamily="18" charset="0"/>
                      </a:rPr>
                      <m:t> </m:t>
                    </m:r>
                  </m:oMath>
                </a14:m>
                <a:r>
                  <a:rPr lang="en-US" sz="1600" dirty="0"/>
                  <a:t>​)+(0.1754⋅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𝑚𝑎𝑙𝑒</m:t>
                        </m:r>
                      </m:sub>
                    </m:sSub>
                  </m:oMath>
                </a14:m>
                <a:r>
                  <a:rPr lang="en-US" sz="1600" dirty="0"/>
                  <a:t>​ ​)+(−0.1450⋅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𝑓𝑒𝑚𝑎𝑙𝑒</m:t>
                        </m:r>
                      </m:sub>
                    </m:sSub>
                  </m:oMath>
                </a14:m>
                <a:r>
                  <a:rPr lang="en-US" sz="1600" dirty="0"/>
                  <a:t>​​ ​)+(0.1335⋅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𝑚𝑎𝑙𝑒</m:t>
                        </m:r>
                      </m:sub>
                    </m:sSub>
                  </m:oMath>
                </a14:m>
                <a:r>
                  <a:rPr lang="en-US" sz="1600" dirty="0"/>
                  <a:t>​ ​)+(−0.1377⋅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​)+(−0.0010⋅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𝐴</m:t>
                        </m:r>
                      </m:e>
                      <m:sub>
                        <m:r>
                          <a:rPr lang="en-US" sz="1600" i="1">
                            <a:latin typeface="Cambria Math" panose="02040503050406030204" pitchFamily="18" charset="0"/>
                          </a:rPr>
                          <m:t>𝑓𝑒𝑚𝑎𝑙𝑒</m:t>
                        </m:r>
                      </m:sub>
                      <m:sup>
                        <m:r>
                          <a:rPr lang="en-US" sz="1600" i="1">
                            <a:latin typeface="Cambria Math" panose="02040503050406030204" pitchFamily="18" charset="0"/>
                          </a:rPr>
                          <m:t>2</m:t>
                        </m:r>
                      </m:sup>
                    </m:sSubSup>
                    <m:r>
                      <a:rPr lang="en-US" sz="1600" i="1">
                        <a:latin typeface="Cambria Math" panose="02040503050406030204" pitchFamily="18" charset="0"/>
                      </a:rPr>
                      <m:t> </m:t>
                    </m:r>
                  </m:oMath>
                </a14:m>
                <a:r>
                  <a:rPr lang="en-US" sz="1600" dirty="0"/>
                  <a:t>​)+(−0.0569⋅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𝑓𝑒𝑚𝑎𝑙𝑒</m:t>
                        </m:r>
                      </m:sub>
                    </m:sSub>
                  </m:oMath>
                </a14:m>
                <a:r>
                  <a:rPr lang="en-US" sz="1600" dirty="0"/>
                  <a:t>​​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​)+(0.0268⋅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​)+(0.0332⋅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𝑚𝑎𝑙𝑒</m:t>
                        </m:r>
                      </m:sub>
                    </m:sSub>
                  </m:oMath>
                </a14:m>
                <a:r>
                  <a:rPr lang="en-US" sz="1600" dirty="0"/>
                  <a:t>​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𝑚𝑎𝑙𝑒</m:t>
                        </m:r>
                      </m:sub>
                    </m:sSub>
                  </m:oMath>
                </a14:m>
                <a:r>
                  <a:rPr lang="en-US" sz="1600" dirty="0"/>
                  <a:t>​ ​)+(0.0011⋅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​⋅Pmale2​)+(0.0128⋅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𝑃</m:t>
                        </m:r>
                      </m:e>
                      <m:sub>
                        <m:r>
                          <a:rPr lang="en-US" sz="1600" i="1">
                            <a:latin typeface="Cambria Math" panose="02040503050406030204" pitchFamily="18" charset="0"/>
                          </a:rPr>
                          <m:t>𝑓𝑒𝑚𝑎𝑙𝑒</m:t>
                        </m:r>
                      </m:sub>
                      <m:sup>
                        <m:r>
                          <a:rPr lang="en-US" sz="1600" i="1">
                            <a:latin typeface="Cambria Math" panose="02040503050406030204" pitchFamily="18" charset="0"/>
                          </a:rPr>
                          <m:t>2</m:t>
                        </m:r>
                      </m:sup>
                    </m:sSubSup>
                    <m:r>
                      <a:rPr lang="en-US" sz="1600" i="1">
                        <a:latin typeface="Cambria Math" panose="02040503050406030204" pitchFamily="18" charset="0"/>
                      </a:rPr>
                      <m:t> </m:t>
                    </m:r>
                  </m:oMath>
                </a14:m>
                <a:r>
                  <a:rPr lang="en-US" sz="1600" dirty="0"/>
                  <a:t>​)+(0.0006⋅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𝐴</m:t>
                        </m:r>
                      </m:e>
                      <m:sub>
                        <m:r>
                          <a:rPr lang="en-US" sz="1600" i="1">
                            <a:latin typeface="Cambria Math" panose="02040503050406030204" pitchFamily="18" charset="0"/>
                          </a:rPr>
                          <m:t>𝑚𝑎𝑙𝑒</m:t>
                        </m:r>
                      </m:sub>
                      <m:sup>
                        <m:r>
                          <a:rPr lang="en-US" sz="1600" i="1">
                            <a:latin typeface="Cambria Math" panose="02040503050406030204" pitchFamily="18" charset="0"/>
                          </a:rPr>
                          <m:t>3</m:t>
                        </m:r>
                      </m:sup>
                    </m:sSubSup>
                    <m:r>
                      <a:rPr lang="en-US" sz="1600" i="1">
                        <a:latin typeface="Cambria Math" panose="02040503050406030204" pitchFamily="18" charset="0"/>
                      </a:rPr>
                      <m:t> </m:t>
                    </m:r>
                  </m:oMath>
                </a14:m>
                <a:r>
                  <a:rPr lang="en-US" sz="1600" dirty="0"/>
                  <a:t>​)+(−0.0035⋅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𝐴</m:t>
                        </m:r>
                      </m:e>
                      <m:sub>
                        <m:r>
                          <a:rPr lang="en-US" sz="1600" i="1">
                            <a:latin typeface="Cambria Math" panose="02040503050406030204" pitchFamily="18" charset="0"/>
                          </a:rPr>
                          <m:t>𝑚𝑎𝑙𝑒</m:t>
                        </m:r>
                      </m:sub>
                      <m:sup>
                        <m:r>
                          <a:rPr lang="en-US" sz="1600" i="1">
                            <a:latin typeface="Cambria Math" panose="02040503050406030204" pitchFamily="18" charset="0"/>
                          </a:rPr>
                          <m:t>2</m:t>
                        </m:r>
                      </m:sup>
                    </m:sSubSup>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𝐴</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​)+(0.0022⋅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𝐴</m:t>
                        </m:r>
                      </m:e>
                      <m:sub>
                        <m:r>
                          <a:rPr lang="en-US" sz="1600" i="1">
                            <a:latin typeface="Cambria Math" panose="02040503050406030204" pitchFamily="18" charset="0"/>
                          </a:rPr>
                          <m:t>𝑓𝑒𝑚𝑎𝑙𝑒</m:t>
                        </m:r>
                      </m:sub>
                      <m:sup>
                        <m:r>
                          <a:rPr lang="en-US" sz="1600" i="1">
                            <a:latin typeface="Cambria Math" panose="02040503050406030204" pitchFamily="18" charset="0"/>
                          </a:rPr>
                          <m:t>3</m:t>
                        </m:r>
                      </m:sup>
                    </m:sSubSup>
                    <m:r>
                      <a:rPr lang="en-US" sz="1600" i="1">
                        <a:latin typeface="Cambria Math" panose="02040503050406030204" pitchFamily="18" charset="0"/>
                      </a:rPr>
                      <m:t> </m:t>
                    </m:r>
                  </m:oMath>
                </a14:m>
                <a:r>
                  <a:rPr lang="en-US" sz="1600" dirty="0"/>
                  <a:t>​)+(0.0048⋅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𝑃</m:t>
                        </m:r>
                      </m:e>
                      <m:sub>
                        <m:r>
                          <a:rPr lang="en-US" sz="1600" i="1">
                            <a:latin typeface="Cambria Math" panose="02040503050406030204" pitchFamily="18" charset="0"/>
                          </a:rPr>
                          <m:t>𝑚𝑎𝑙𝑒</m:t>
                        </m:r>
                      </m:sub>
                      <m:sup>
                        <m:r>
                          <a:rPr lang="en-US" sz="1600" b="0" i="1" smtClean="0">
                            <a:latin typeface="Cambria Math" panose="02040503050406030204" pitchFamily="18" charset="0"/>
                          </a:rPr>
                          <m:t>3</m:t>
                        </m:r>
                      </m:sup>
                    </m:sSubSup>
                    <m:r>
                      <a:rPr lang="en-US" sz="1600" i="1">
                        <a:latin typeface="Cambria Math" panose="02040503050406030204" pitchFamily="18" charset="0"/>
                      </a:rPr>
                      <m:t> </m:t>
                    </m:r>
                  </m:oMath>
                </a14:m>
                <a:r>
                  <a:rPr lang="en-US" sz="1600" dirty="0"/>
                  <a:t>​)+(0.0191⋅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𝑃</m:t>
                        </m:r>
                      </m:e>
                      <m:sub>
                        <m:r>
                          <a:rPr lang="en-US" sz="1600" i="1">
                            <a:latin typeface="Cambria Math" panose="02040503050406030204" pitchFamily="18" charset="0"/>
                          </a:rPr>
                          <m:t>𝑚𝑎𝑙𝑒</m:t>
                        </m:r>
                      </m:sub>
                      <m:sup>
                        <m:r>
                          <a:rPr lang="en-US" sz="1600" i="1">
                            <a:latin typeface="Cambria Math" panose="02040503050406030204" pitchFamily="18" charset="0"/>
                          </a:rPr>
                          <m:t>2</m:t>
                        </m:r>
                      </m:sup>
                    </m:sSubSup>
                    <m:r>
                      <a:rPr lang="en-US" sz="1600" i="1">
                        <a:latin typeface="Cambria Math" panose="02040503050406030204" pitchFamily="18" charset="0"/>
                      </a:rPr>
                      <m:t> </m:t>
                    </m:r>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m:t>
                        </m:r>
                      </m:e>
                      <m:sub>
                        <m:r>
                          <a:rPr lang="en-US" sz="1600" i="1">
                            <a:latin typeface="Cambria Math" panose="02040503050406030204" pitchFamily="18" charset="0"/>
                          </a:rPr>
                          <m:t>𝑓𝑒𝑚𝑎𝑙𝑒</m:t>
                        </m:r>
                      </m:sub>
                    </m:sSub>
                    <m:r>
                      <a:rPr lang="en-US" sz="1600" i="1">
                        <a:latin typeface="Cambria Math" panose="02040503050406030204" pitchFamily="18" charset="0"/>
                      </a:rPr>
                      <m:t> </m:t>
                    </m:r>
                  </m:oMath>
                </a14:m>
                <a:r>
                  <a:rPr lang="en-US" sz="1600" dirty="0"/>
                  <a:t>​)+(0.0167⋅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𝑃</m:t>
                        </m:r>
                      </m:e>
                      <m:sub>
                        <m:r>
                          <a:rPr lang="en-US" sz="1600" i="1">
                            <a:latin typeface="Cambria Math" panose="02040503050406030204" pitchFamily="18" charset="0"/>
                          </a:rPr>
                          <m:t>𝑓𝑒𝑚𝑎𝑙𝑒</m:t>
                        </m:r>
                      </m:sub>
                      <m:sup>
                        <m:r>
                          <a:rPr lang="en-US" sz="1600" i="1">
                            <a:latin typeface="Cambria Math" panose="02040503050406030204" pitchFamily="18" charset="0"/>
                          </a:rPr>
                          <m:t>3</m:t>
                        </m:r>
                      </m:sup>
                    </m:sSubSup>
                    <m:r>
                      <a:rPr lang="en-US" sz="1600" i="1">
                        <a:latin typeface="Cambria Math" panose="02040503050406030204" pitchFamily="18" charset="0"/>
                      </a:rPr>
                      <m:t> </m:t>
                    </m:r>
                  </m:oMath>
                </a14:m>
                <a:r>
                  <a:rPr lang="en-US" sz="1600" dirty="0"/>
                  <a:t>​)</a:t>
                </a:r>
              </a:p>
            </p:txBody>
          </p:sp>
        </mc:Choice>
        <mc:Fallback xmlns="">
          <p:sp>
            <p:nvSpPr>
              <p:cNvPr id="2" name="TextBox 1">
                <a:extLst>
                  <a:ext uri="{FF2B5EF4-FFF2-40B4-BE49-F238E27FC236}">
                    <a16:creationId xmlns:a16="http://schemas.microsoft.com/office/drawing/2014/main" id="{772A3A34-5375-02E6-81E1-1DCC6F503714}"/>
                  </a:ext>
                </a:extLst>
              </p:cNvPr>
              <p:cNvSpPr txBox="1">
                <a:spLocks noRot="1" noChangeAspect="1" noMove="1" noResize="1" noEditPoints="1" noAdjustHandles="1" noChangeArrowheads="1" noChangeShapeType="1" noTextEdit="1"/>
              </p:cNvSpPr>
              <p:nvPr/>
            </p:nvSpPr>
            <p:spPr>
              <a:xfrm>
                <a:off x="114300" y="1338877"/>
                <a:ext cx="11963399" cy="2344231"/>
              </a:xfrm>
              <a:prstGeom prst="rect">
                <a:avLst/>
              </a:prstGeom>
              <a:blipFill>
                <a:blip r:embed="rId2"/>
                <a:stretch>
                  <a:fillRect l="-306" t="-1042" b="-1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078736-8DAA-5D58-04E3-700061AA6985}"/>
                  </a:ext>
                </a:extLst>
              </p:cNvPr>
              <p:cNvSpPr txBox="1"/>
              <p:nvPr/>
            </p:nvSpPr>
            <p:spPr>
              <a:xfrm>
                <a:off x="432141" y="3869934"/>
                <a:ext cx="5275083" cy="2315762"/>
              </a:xfrm>
              <a:prstGeom prst="rect">
                <a:avLst/>
              </a:prstGeom>
              <a:solidFill>
                <a:schemeClr val="bg1"/>
              </a:solidFill>
            </p:spPr>
            <p:txBody>
              <a:bodyPr wrap="square"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𝑚𝑎𝑙𝑒</m:t>
                        </m:r>
                      </m:sub>
                    </m:sSub>
                  </m:oMath>
                </a14:m>
                <a:r>
                  <a:rPr lang="en-US" sz="1400" dirty="0"/>
                  <a:t> : Number of male speaker audios.</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𝑚𝑎𝑙𝑒</m:t>
                        </m:r>
                      </m:sub>
                    </m:sSub>
                    <m:r>
                      <a:rPr lang="en-US" sz="1400" b="0" i="0" smtClean="0">
                        <a:latin typeface="Cambria Math" panose="02040503050406030204" pitchFamily="18" charset="0"/>
                      </a:rPr>
                      <m:t> </m:t>
                    </m:r>
                  </m:oMath>
                </a14:m>
                <a:r>
                  <a:rPr lang="en-US" sz="1400" dirty="0"/>
                  <a:t>: Number of female speaker audios.</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𝑚𝑎𝑙𝑒</m:t>
                        </m:r>
                      </m:sub>
                    </m:sSub>
                  </m:oMath>
                </a14:m>
                <a:r>
                  <a:rPr lang="en-US" sz="1400" dirty="0"/>
                  <a:t> : Voice Activity of 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𝑓𝑒𝑚𝑎𝑙𝑒</m:t>
                        </m:r>
                      </m:sub>
                    </m:sSub>
                  </m:oMath>
                </a14:m>
                <a:r>
                  <a:rPr lang="en-US" sz="1400" dirty="0"/>
                  <a:t> : Voice Activity of female.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𝑚𝑎𝑙𝑒</m:t>
                        </m:r>
                      </m:sub>
                    </m:sSub>
                  </m:oMath>
                </a14:m>
                <a:r>
                  <a:rPr lang="en-US" sz="1400" dirty="0"/>
                  <a:t> : Standard deviation of Energy levels 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𝑓𝑒𝑚𝑎𝑙𝑒</m:t>
                        </m:r>
                      </m:sub>
                    </m:sSub>
                  </m:oMath>
                </a14:m>
                <a:r>
                  <a:rPr lang="en-US" sz="1400" dirty="0"/>
                  <a:t> : Standard deviation of Energy levels female.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𝑚𝑎𝑙𝑒</m:t>
                        </m:r>
                      </m:sub>
                    </m:sSub>
                  </m:oMath>
                </a14:m>
                <a:r>
                  <a:rPr lang="en-US" sz="1400" dirty="0"/>
                  <a:t> : Standard deviation of amplitudes 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𝑓𝑒𝑚𝑎𝑙𝑒</m:t>
                        </m:r>
                      </m:sub>
                    </m:sSub>
                  </m:oMath>
                </a14:m>
                <a:r>
                  <a:rPr lang="en-US" sz="1400" dirty="0"/>
                  <a:t> : Standard deviation of amplitudes female.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𝑚𝑎𝑙𝑒</m:t>
                        </m:r>
                      </m:sub>
                    </m:sSub>
                  </m:oMath>
                </a14:m>
                <a:r>
                  <a:rPr lang="en-US" sz="1400" dirty="0"/>
                  <a:t> : Standard deviation of pitch 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𝑓𝑒𝑚𝑎𝑙𝑒</m:t>
                        </m:r>
                      </m:sub>
                    </m:sSub>
                  </m:oMath>
                </a14:m>
                <a:r>
                  <a:rPr lang="en-US" sz="1400" dirty="0"/>
                  <a:t> : Standard deviation of pitch female.</a:t>
                </a:r>
              </a:p>
            </p:txBody>
          </p:sp>
        </mc:Choice>
        <mc:Fallback xmlns="">
          <p:sp>
            <p:nvSpPr>
              <p:cNvPr id="5" name="TextBox 4">
                <a:extLst>
                  <a:ext uri="{FF2B5EF4-FFF2-40B4-BE49-F238E27FC236}">
                    <a16:creationId xmlns:a16="http://schemas.microsoft.com/office/drawing/2014/main" id="{14078736-8DAA-5D58-04E3-700061AA6985}"/>
                  </a:ext>
                </a:extLst>
              </p:cNvPr>
              <p:cNvSpPr txBox="1">
                <a:spLocks noRot="1" noChangeAspect="1" noMove="1" noResize="1" noEditPoints="1" noAdjustHandles="1" noChangeArrowheads="1" noChangeShapeType="1" noTextEdit="1"/>
              </p:cNvSpPr>
              <p:nvPr/>
            </p:nvSpPr>
            <p:spPr>
              <a:xfrm>
                <a:off x="432141" y="3869934"/>
                <a:ext cx="5275083" cy="2315762"/>
              </a:xfrm>
              <a:prstGeom prst="rect">
                <a:avLst/>
              </a:prstGeom>
              <a:blipFill>
                <a:blip r:embed="rId3"/>
                <a:stretch>
                  <a:fillRect t="-789" b="-526"/>
                </a:stretch>
              </a:blipFill>
            </p:spPr>
            <p:txBody>
              <a:bodyPr/>
              <a:lstStyle/>
              <a:p>
                <a:r>
                  <a:rPr lang="en-US">
                    <a:noFill/>
                  </a:rPr>
                  <a:t> </a:t>
                </a:r>
              </a:p>
            </p:txBody>
          </p:sp>
        </mc:Fallback>
      </mc:AlternateContent>
      <p:pic>
        <p:nvPicPr>
          <p:cNvPr id="4" name="Picture 3" descr="A screenshot of a computer&#10;&#10;AI-generated content may be incorrect.">
            <a:extLst>
              <a:ext uri="{FF2B5EF4-FFF2-40B4-BE49-F238E27FC236}">
                <a16:creationId xmlns:a16="http://schemas.microsoft.com/office/drawing/2014/main" id="{F426E25A-785F-3D32-F0C9-ED1DEECDD981}"/>
              </a:ext>
            </a:extLst>
          </p:cNvPr>
          <p:cNvPicPr>
            <a:picLocks noChangeAspect="1"/>
          </p:cNvPicPr>
          <p:nvPr/>
        </p:nvPicPr>
        <p:blipFill>
          <a:blip r:embed="rId4">
            <a:extLst>
              <a:ext uri="{28A0092B-C50C-407E-A947-70E740481C1C}">
                <a14:useLocalDpi xmlns:a14="http://schemas.microsoft.com/office/drawing/2010/main" val="0"/>
              </a:ext>
            </a:extLst>
          </a:blip>
          <a:srcRect t="45781" r="25473" b="36214"/>
          <a:stretch/>
        </p:blipFill>
        <p:spPr>
          <a:xfrm>
            <a:off x="6324600" y="4443163"/>
            <a:ext cx="4977872" cy="644827"/>
          </a:xfrm>
          <a:prstGeom prst="rect">
            <a:avLst/>
          </a:prstGeom>
        </p:spPr>
      </p:pic>
    </p:spTree>
    <p:extLst>
      <p:ext uri="{BB962C8B-B14F-4D97-AF65-F5344CB8AC3E}">
        <p14:creationId xmlns:p14="http://schemas.microsoft.com/office/powerpoint/2010/main" val="2700128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1617-3006-4B1F-2F6E-55FE88422A0E}"/>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EB4E5977-3B49-C802-89E2-6AFC48852F0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CD584266-DD2A-4AE1-4C2B-E7338BD57D2E}"/>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2 : Polynomial Ridge Regression.</a:t>
            </a:r>
          </a:p>
        </p:txBody>
      </p:sp>
      <p:sp>
        <p:nvSpPr>
          <p:cNvPr id="2" name="TextBox 1">
            <a:extLst>
              <a:ext uri="{FF2B5EF4-FFF2-40B4-BE49-F238E27FC236}">
                <a16:creationId xmlns:a16="http://schemas.microsoft.com/office/drawing/2014/main" id="{C9834F12-96F7-F88E-F35A-955795EFA56E}"/>
              </a:ext>
            </a:extLst>
          </p:cNvPr>
          <p:cNvSpPr txBox="1"/>
          <p:nvPr/>
        </p:nvSpPr>
        <p:spPr>
          <a:xfrm>
            <a:off x="3198777" y="1420919"/>
            <a:ext cx="5969525" cy="461665"/>
          </a:xfrm>
          <a:prstGeom prst="rect">
            <a:avLst/>
          </a:prstGeom>
          <a:noFill/>
        </p:spPr>
        <p:txBody>
          <a:bodyPr wrap="square" rtlCol="0">
            <a:spAutoFit/>
          </a:bodyPr>
          <a:lstStyle/>
          <a:p>
            <a:r>
              <a:rPr lang="en-US" sz="2400" dirty="0"/>
              <a:t>Testing with Manually controlled datasets.</a:t>
            </a:r>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AEA75C3B-0E9E-C3E2-644F-FFD4FC5C1038}"/>
                  </a:ext>
                </a:extLst>
              </p14:cNvPr>
              <p14:cNvContentPartPr/>
              <p14:nvPr/>
            </p14:nvContentPartPr>
            <p14:xfrm>
              <a:off x="9190073" y="4264163"/>
              <a:ext cx="18360" cy="139320"/>
            </p14:xfrm>
          </p:contentPart>
        </mc:Choice>
        <mc:Fallback xmlns="">
          <p:pic>
            <p:nvPicPr>
              <p:cNvPr id="31" name="Ink 30">
                <a:extLst>
                  <a:ext uri="{FF2B5EF4-FFF2-40B4-BE49-F238E27FC236}">
                    <a16:creationId xmlns:a16="http://schemas.microsoft.com/office/drawing/2014/main" id="{AEA75C3B-0E9E-C3E2-644F-FFD4FC5C1038}"/>
                  </a:ext>
                </a:extLst>
              </p:cNvPr>
              <p:cNvPicPr/>
              <p:nvPr/>
            </p:nvPicPr>
            <p:blipFill>
              <a:blip r:embed="rId3"/>
              <a:stretch>
                <a:fillRect/>
              </a:stretch>
            </p:blipFill>
            <p:spPr>
              <a:xfrm>
                <a:off x="9181073" y="4255163"/>
                <a:ext cx="36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B7192DFD-4C0B-BCC5-F163-658D19D300A6}"/>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B7192DFD-4C0B-BCC5-F163-658D19D300A6}"/>
                  </a:ext>
                </a:extLst>
              </p:cNvPr>
              <p:cNvPicPr/>
              <p:nvPr/>
            </p:nvPicPr>
            <p:blipFill>
              <a:blip r:embed="rId5"/>
              <a:stretch>
                <a:fillRect/>
              </a:stretch>
            </p:blipFill>
            <p:spPr>
              <a:xfrm>
                <a:off x="8649713" y="5290523"/>
                <a:ext cx="18000" cy="18000"/>
              </a:xfrm>
              <a:prstGeom prst="rect">
                <a:avLst/>
              </a:prstGeom>
            </p:spPr>
          </p:pic>
        </mc:Fallback>
      </mc:AlternateContent>
      <p:pic>
        <p:nvPicPr>
          <p:cNvPr id="34" name="Picture 33" descr="A screenshot of a spreadsheet&#10;&#10;AI-generated content may be incorrect.">
            <a:extLst>
              <a:ext uri="{FF2B5EF4-FFF2-40B4-BE49-F238E27FC236}">
                <a16:creationId xmlns:a16="http://schemas.microsoft.com/office/drawing/2014/main" id="{620BA5B8-3FEA-2885-AD1D-762B41A2A5D7}"/>
              </a:ext>
            </a:extLst>
          </p:cNvPr>
          <p:cNvPicPr>
            <a:picLocks noChangeAspect="1"/>
          </p:cNvPicPr>
          <p:nvPr/>
        </p:nvPicPr>
        <p:blipFill>
          <a:blip r:embed="rId6">
            <a:extLst>
              <a:ext uri="{28A0092B-C50C-407E-A947-70E740481C1C}">
                <a14:useLocalDpi xmlns:a14="http://schemas.microsoft.com/office/drawing/2010/main" val="0"/>
              </a:ext>
            </a:extLst>
          </a:blip>
          <a:srcRect r="16091"/>
          <a:stretch/>
        </p:blipFill>
        <p:spPr>
          <a:xfrm>
            <a:off x="240367" y="2348326"/>
            <a:ext cx="5486399" cy="3831673"/>
          </a:xfrm>
          <a:prstGeom prst="rect">
            <a:avLst/>
          </a:prstGeom>
        </p:spPr>
      </p:pic>
      <p:pic>
        <p:nvPicPr>
          <p:cNvPr id="36" name="Picture 35" descr="A screenshot of a spreadsheet&#10;&#10;AI-generated content may be incorrect.">
            <a:extLst>
              <a:ext uri="{FF2B5EF4-FFF2-40B4-BE49-F238E27FC236}">
                <a16:creationId xmlns:a16="http://schemas.microsoft.com/office/drawing/2014/main" id="{9549F28F-540D-78ED-05EB-CA1122E352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5065" y="2348326"/>
            <a:ext cx="5436696" cy="3638314"/>
          </a:xfrm>
          <a:prstGeom prst="rect">
            <a:avLst/>
          </a:prstGeom>
        </p:spPr>
      </p:pic>
    </p:spTree>
    <p:extLst>
      <p:ext uri="{BB962C8B-B14F-4D97-AF65-F5344CB8AC3E}">
        <p14:creationId xmlns:p14="http://schemas.microsoft.com/office/powerpoint/2010/main" val="3452639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A4860-0F35-E95F-9A13-605953D23BA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A879D686-148A-7401-3905-3736C167EB5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D3BBF7D7-C6FF-69FF-7C7D-CA86C62153A6}"/>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2 : Polynomial Ridge Regression.</a:t>
            </a:r>
          </a:p>
        </p:txBody>
      </p:sp>
      <p:sp>
        <p:nvSpPr>
          <p:cNvPr id="2" name="TextBox 1">
            <a:extLst>
              <a:ext uri="{FF2B5EF4-FFF2-40B4-BE49-F238E27FC236}">
                <a16:creationId xmlns:a16="http://schemas.microsoft.com/office/drawing/2014/main" id="{D34A998D-ED6C-909F-4E23-961C7D4AC288}"/>
              </a:ext>
            </a:extLst>
          </p:cNvPr>
          <p:cNvSpPr txBox="1"/>
          <p:nvPr/>
        </p:nvSpPr>
        <p:spPr>
          <a:xfrm>
            <a:off x="3198777" y="1420919"/>
            <a:ext cx="5969525" cy="461665"/>
          </a:xfrm>
          <a:prstGeom prst="rect">
            <a:avLst/>
          </a:prstGeom>
          <a:noFill/>
        </p:spPr>
        <p:txBody>
          <a:bodyPr wrap="square" rtlCol="0">
            <a:spAutoFit/>
          </a:bodyPr>
          <a:lstStyle/>
          <a:p>
            <a:r>
              <a:rPr lang="en-US" sz="2400" dirty="0"/>
              <a:t>Testing with Manually controlled datasets.</a:t>
            </a:r>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4C72B8BC-D885-B9F7-5B89-AE1A9D9A93E1}"/>
                  </a:ext>
                </a:extLst>
              </p14:cNvPr>
              <p14:cNvContentPartPr/>
              <p14:nvPr/>
            </p14:nvContentPartPr>
            <p14:xfrm>
              <a:off x="9190073" y="4264163"/>
              <a:ext cx="18360" cy="139320"/>
            </p14:xfrm>
          </p:contentPart>
        </mc:Choice>
        <mc:Fallback xmlns="">
          <p:pic>
            <p:nvPicPr>
              <p:cNvPr id="31" name="Ink 30">
                <a:extLst>
                  <a:ext uri="{FF2B5EF4-FFF2-40B4-BE49-F238E27FC236}">
                    <a16:creationId xmlns:a16="http://schemas.microsoft.com/office/drawing/2014/main" id="{4C72B8BC-D885-B9F7-5B89-AE1A9D9A93E1}"/>
                  </a:ext>
                </a:extLst>
              </p:cNvPr>
              <p:cNvPicPr/>
              <p:nvPr/>
            </p:nvPicPr>
            <p:blipFill>
              <a:blip r:embed="rId3"/>
              <a:stretch>
                <a:fillRect/>
              </a:stretch>
            </p:blipFill>
            <p:spPr>
              <a:xfrm>
                <a:off x="9181073" y="4255163"/>
                <a:ext cx="36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7B9285CB-E544-14EF-C3C4-6979412426B1}"/>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7B9285CB-E544-14EF-C3C4-6979412426B1}"/>
                  </a:ext>
                </a:extLst>
              </p:cNvPr>
              <p:cNvPicPr/>
              <p:nvPr/>
            </p:nvPicPr>
            <p:blipFill>
              <a:blip r:embed="rId5"/>
              <a:stretch>
                <a:fillRect/>
              </a:stretch>
            </p:blipFill>
            <p:spPr>
              <a:xfrm>
                <a:off x="8649713" y="5290523"/>
                <a:ext cx="18000" cy="18000"/>
              </a:xfrm>
              <a:prstGeom prst="rect">
                <a:avLst/>
              </a:prstGeom>
            </p:spPr>
          </p:pic>
        </mc:Fallback>
      </mc:AlternateContent>
      <p:pic>
        <p:nvPicPr>
          <p:cNvPr id="4" name="Picture 3" descr="A graph of a person's bias&#10;&#10;AI-generated content may be incorrect.">
            <a:extLst>
              <a:ext uri="{FF2B5EF4-FFF2-40B4-BE49-F238E27FC236}">
                <a16:creationId xmlns:a16="http://schemas.microsoft.com/office/drawing/2014/main" id="{6A93C17E-F5F3-021B-1BC8-11AD4E24C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939" y="2093994"/>
            <a:ext cx="5866061" cy="3205530"/>
          </a:xfrm>
          <a:prstGeom prst="rect">
            <a:avLst/>
          </a:prstGeom>
        </p:spPr>
      </p:pic>
      <p:pic>
        <p:nvPicPr>
          <p:cNvPr id="6" name="Picture 5" descr="A graph of different colored lines&#10;&#10;AI-generated content may be incorrect.">
            <a:extLst>
              <a:ext uri="{FF2B5EF4-FFF2-40B4-BE49-F238E27FC236}">
                <a16:creationId xmlns:a16="http://schemas.microsoft.com/office/drawing/2014/main" id="{3A6BCFA7-0804-E23B-1088-CF662F6C5D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3539" y="2130904"/>
            <a:ext cx="5866062" cy="3211948"/>
          </a:xfrm>
          <a:prstGeom prst="rect">
            <a:avLst/>
          </a:prstGeom>
        </p:spPr>
      </p:pic>
    </p:spTree>
    <p:extLst>
      <p:ext uri="{BB962C8B-B14F-4D97-AF65-F5344CB8AC3E}">
        <p14:creationId xmlns:p14="http://schemas.microsoft.com/office/powerpoint/2010/main" val="953715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88607-8055-4F21-B00A-51AFF20998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10CCAF1-2699-47B8-F454-08CFAC7FEE70}"/>
              </a:ext>
            </a:extLst>
          </p:cNvPr>
          <p:cNvSpPr>
            <a:spLocks noGrp="1"/>
          </p:cNvSpPr>
          <p:nvPr>
            <p:ph type="title"/>
          </p:nvPr>
        </p:nvSpPr>
        <p:spPr>
          <a:xfrm>
            <a:off x="304800" y="304800"/>
            <a:ext cx="11684000" cy="792162"/>
          </a:xfrm>
        </p:spPr>
        <p:txBody>
          <a:bodyPr anchor="ctr">
            <a:normAutofit/>
          </a:bodyPr>
          <a:lstStyle/>
          <a:p>
            <a:r>
              <a:rPr lang="en-US" dirty="0"/>
              <a:t>WHAT IS BIAS?</a:t>
            </a:r>
          </a:p>
        </p:txBody>
      </p:sp>
      <p:sp>
        <p:nvSpPr>
          <p:cNvPr id="18" name="TextBox 17">
            <a:extLst>
              <a:ext uri="{FF2B5EF4-FFF2-40B4-BE49-F238E27FC236}">
                <a16:creationId xmlns:a16="http://schemas.microsoft.com/office/drawing/2014/main" id="{779D45EC-A4C0-D3B8-A9CD-0E92ED58D03E}"/>
              </a:ext>
            </a:extLst>
          </p:cNvPr>
          <p:cNvSpPr txBox="1"/>
          <p:nvPr/>
        </p:nvSpPr>
        <p:spPr>
          <a:xfrm>
            <a:off x="1066800" y="1096962"/>
            <a:ext cx="9144000" cy="4704878"/>
          </a:xfrm>
          <a:prstGeom prst="rect">
            <a:avLst/>
          </a:prstGeom>
          <a:noFill/>
        </p:spPr>
        <p:txBody>
          <a:bodyPr wrap="square">
            <a:spAutoFit/>
          </a:bodyPr>
          <a:lstStyle/>
          <a:p>
            <a:pPr marR="0" lvl="1" algn="ctr">
              <a:lnSpc>
                <a:spcPct val="90000"/>
              </a:lnSpc>
              <a:spcBef>
                <a:spcPts val="0"/>
              </a:spcBef>
              <a:spcAft>
                <a:spcPts val="800"/>
              </a:spcAft>
              <a:buSzPct val="100000"/>
              <a:tabLst>
                <a:tab pos="914400" algn="l"/>
              </a:tabLst>
            </a:pPr>
            <a:r>
              <a:rPr lang="en-US" sz="2400" dirty="0">
                <a:latin typeface="Amasis MT Pro Black" panose="02040A04050005020304" pitchFamily="18" charset="0"/>
              </a:rPr>
              <a:t>According to </a:t>
            </a:r>
            <a:r>
              <a:rPr lang="en-US" sz="2400" dirty="0">
                <a:solidFill>
                  <a:srgbClr val="FF0000"/>
                </a:solidFill>
                <a:latin typeface="Amasis MT Pro Black" panose="02040A04050005020304" pitchFamily="18" charset="0"/>
              </a:rPr>
              <a:t>PWC</a:t>
            </a:r>
            <a:r>
              <a:rPr lang="en-US" sz="2400" dirty="0">
                <a:latin typeface="Amasis MT Pro Black" panose="02040A04050005020304" pitchFamily="18" charset="0"/>
              </a:rPr>
              <a:t> it is a Situation where a model performs </a:t>
            </a:r>
            <a:r>
              <a:rPr lang="en-US" sz="2400" dirty="0">
                <a:solidFill>
                  <a:srgbClr val="FF0000"/>
                </a:solidFill>
                <a:latin typeface="Amasis MT Pro Black" panose="02040A04050005020304" pitchFamily="18" charset="0"/>
              </a:rPr>
              <a:t>inconsistently</a:t>
            </a:r>
            <a:r>
              <a:rPr lang="en-US" sz="2400" dirty="0">
                <a:latin typeface="Amasis MT Pro Black" panose="02040A04050005020304" pitchFamily="18" charset="0"/>
              </a:rPr>
              <a:t> across different </a:t>
            </a:r>
            <a:r>
              <a:rPr lang="en-US" sz="2400" dirty="0">
                <a:solidFill>
                  <a:srgbClr val="FF0000"/>
                </a:solidFill>
                <a:latin typeface="Amasis MT Pro Black" panose="02040A04050005020304" pitchFamily="18" charset="0"/>
              </a:rPr>
              <a:t>demographic</a:t>
            </a:r>
            <a:r>
              <a:rPr lang="en-US" sz="2400" dirty="0">
                <a:latin typeface="Amasis MT Pro Black" panose="02040A04050005020304" pitchFamily="18" charset="0"/>
              </a:rPr>
              <a:t> groups.</a:t>
            </a:r>
          </a:p>
          <a:p>
            <a:pPr marR="0" lvl="1" algn="ctr">
              <a:lnSpc>
                <a:spcPct val="90000"/>
              </a:lnSpc>
              <a:spcBef>
                <a:spcPts val="0"/>
              </a:spcBef>
              <a:spcAft>
                <a:spcPts val="800"/>
              </a:spcAft>
              <a:buSzPct val="100000"/>
              <a:tabLst>
                <a:tab pos="914400" algn="l"/>
              </a:tabLst>
            </a:pPr>
            <a:endParaRPr lang="en-US" sz="2400" dirty="0">
              <a:latin typeface="Amasis MT Pro Black" panose="02040A04050005020304" pitchFamily="18" charset="0"/>
            </a:endParaRPr>
          </a:p>
          <a:p>
            <a:pPr marL="342900" indent="-342900">
              <a:spcBef>
                <a:spcPct val="20000"/>
              </a:spcBef>
              <a:buFont typeface="Arial" pitchFamily="34" charset="0"/>
              <a:buChar char="•"/>
            </a:pPr>
            <a:r>
              <a:rPr lang="en-US" sz="2000" dirty="0"/>
              <a:t>According to </a:t>
            </a:r>
            <a:r>
              <a:rPr lang="en-US" sz="2000" b="1" dirty="0">
                <a:solidFill>
                  <a:srgbClr val="FF0000"/>
                </a:solidFill>
              </a:rPr>
              <a:t>PWC </a:t>
            </a:r>
            <a:r>
              <a:rPr lang="en-US" sz="2000" dirty="0"/>
              <a:t>there is four types of bias that is the cause of inconsistent performance across different groups  in An Artificial Intelligence System.</a:t>
            </a:r>
          </a:p>
          <a:p>
            <a:pPr marL="971550" lvl="1" indent="-514350">
              <a:spcBef>
                <a:spcPct val="20000"/>
              </a:spcBef>
              <a:buFont typeface="+mj-lt"/>
              <a:buAutoNum type="arabicPeriod"/>
            </a:pPr>
            <a:r>
              <a:rPr lang="en-US" sz="2000" dirty="0"/>
              <a:t>Data bias.</a:t>
            </a:r>
          </a:p>
          <a:p>
            <a:pPr marL="971550" lvl="1" indent="-514350">
              <a:spcBef>
                <a:spcPct val="20000"/>
              </a:spcBef>
              <a:buFont typeface="+mj-lt"/>
              <a:buAutoNum type="arabicPeriod"/>
            </a:pPr>
            <a:r>
              <a:rPr lang="en-US" sz="2000" dirty="0"/>
              <a:t>Algorithmic Bias.</a:t>
            </a:r>
          </a:p>
          <a:p>
            <a:pPr marL="971550" lvl="1" indent="-514350">
              <a:spcBef>
                <a:spcPct val="20000"/>
              </a:spcBef>
              <a:buFont typeface="+mj-lt"/>
              <a:buAutoNum type="arabicPeriod"/>
            </a:pPr>
            <a:r>
              <a:rPr lang="en-US" sz="2000" dirty="0"/>
              <a:t>Prejudice Bias.</a:t>
            </a:r>
          </a:p>
          <a:p>
            <a:pPr marL="971550" lvl="1" indent="-514350">
              <a:spcBef>
                <a:spcPct val="20000"/>
              </a:spcBef>
              <a:buFont typeface="+mj-lt"/>
              <a:buAutoNum type="arabicPeriod"/>
            </a:pPr>
            <a:r>
              <a:rPr lang="en-US" sz="2000" dirty="0"/>
              <a:t>Exclusion Bias.</a:t>
            </a:r>
          </a:p>
          <a:p>
            <a:pPr lvl="1">
              <a:spcBef>
                <a:spcPct val="20000"/>
              </a:spcBef>
            </a:pPr>
            <a:endParaRPr lang="en-US" sz="2000" dirty="0"/>
          </a:p>
          <a:p>
            <a:pPr marL="342900" indent="-342900">
              <a:lnSpc>
                <a:spcPct val="90000"/>
              </a:lnSpc>
              <a:spcAft>
                <a:spcPts val="800"/>
              </a:spcAft>
              <a:buSzPct val="100000"/>
              <a:buFont typeface="Arial" panose="020B0604020202020204" pitchFamily="34" charset="0"/>
              <a:buChar char="•"/>
              <a:tabLst>
                <a:tab pos="914400" algn="l"/>
              </a:tabLst>
            </a:pPr>
            <a:r>
              <a:rPr lang="en-US" sz="2000" dirty="0">
                <a:latin typeface="Cambria (Body)"/>
              </a:rPr>
              <a:t>This research primarily focus on : </a:t>
            </a:r>
            <a:r>
              <a:rPr lang="en-US" sz="2000" b="1" u="sng" dirty="0">
                <a:solidFill>
                  <a:srgbClr val="FF0000"/>
                </a:solidFill>
                <a:latin typeface="Cambria (Body)"/>
              </a:rPr>
              <a:t>Data bias with a focus on demography          gender</a:t>
            </a:r>
          </a:p>
        </p:txBody>
      </p:sp>
      <p:pic>
        <p:nvPicPr>
          <p:cNvPr id="4" name="Picture 3" descr="A person with a robot head&#10;&#10;Description automatically generated">
            <a:extLst>
              <a:ext uri="{FF2B5EF4-FFF2-40B4-BE49-F238E27FC236}">
                <a16:creationId xmlns:a16="http://schemas.microsoft.com/office/drawing/2014/main" id="{44D32D36-7D1D-7230-F2DE-56123D540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8400" y="2845916"/>
            <a:ext cx="3200400" cy="3200400"/>
          </a:xfrm>
          <a:prstGeom prst="rect">
            <a:avLst/>
          </a:prstGeom>
        </p:spPr>
      </p:pic>
    </p:spTree>
    <p:extLst>
      <p:ext uri="{BB962C8B-B14F-4D97-AF65-F5344CB8AC3E}">
        <p14:creationId xmlns:p14="http://schemas.microsoft.com/office/powerpoint/2010/main" val="254235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B78CC-786F-4FB3-1D48-1940FE0D144D}"/>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F486EDC9-6672-09A9-7D8E-E7ABACE2DB2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717754A0-DD3E-64A4-C08D-8B64B676B490}"/>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2 : Polynomial Ridge Regression.</a:t>
            </a:r>
          </a:p>
        </p:txBody>
      </p:sp>
      <p:sp>
        <p:nvSpPr>
          <p:cNvPr id="2" name="TextBox 1">
            <a:extLst>
              <a:ext uri="{FF2B5EF4-FFF2-40B4-BE49-F238E27FC236}">
                <a16:creationId xmlns:a16="http://schemas.microsoft.com/office/drawing/2014/main" id="{D6AE4036-54B1-566E-B781-02C52150C716}"/>
              </a:ext>
            </a:extLst>
          </p:cNvPr>
          <p:cNvSpPr txBox="1"/>
          <p:nvPr/>
        </p:nvSpPr>
        <p:spPr>
          <a:xfrm>
            <a:off x="3111237" y="1108044"/>
            <a:ext cx="5969525" cy="461665"/>
          </a:xfrm>
          <a:prstGeom prst="rect">
            <a:avLst/>
          </a:prstGeom>
          <a:noFill/>
        </p:spPr>
        <p:txBody>
          <a:bodyPr wrap="square" rtlCol="0">
            <a:spAutoFit/>
          </a:bodyPr>
          <a:lstStyle/>
          <a:p>
            <a:r>
              <a:rPr lang="en-US" sz="2400" dirty="0"/>
              <a:t>Testing with partially controlled datasets.</a:t>
            </a:r>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D7C6B590-CAB1-1B20-7CFE-F7BAAB45BD22}"/>
                  </a:ext>
                </a:extLst>
              </p14:cNvPr>
              <p14:cNvContentPartPr/>
              <p14:nvPr/>
            </p14:nvContentPartPr>
            <p14:xfrm>
              <a:off x="9190073" y="4264163"/>
              <a:ext cx="18360" cy="139320"/>
            </p14:xfrm>
          </p:contentPart>
        </mc:Choice>
        <mc:Fallback xmlns="">
          <p:pic>
            <p:nvPicPr>
              <p:cNvPr id="31" name="Ink 30">
                <a:extLst>
                  <a:ext uri="{FF2B5EF4-FFF2-40B4-BE49-F238E27FC236}">
                    <a16:creationId xmlns:a16="http://schemas.microsoft.com/office/drawing/2014/main" id="{D7C6B590-CAB1-1B20-7CFE-F7BAAB45BD22}"/>
                  </a:ext>
                </a:extLst>
              </p:cNvPr>
              <p:cNvPicPr/>
              <p:nvPr/>
            </p:nvPicPr>
            <p:blipFill>
              <a:blip r:embed="rId3"/>
              <a:stretch>
                <a:fillRect/>
              </a:stretch>
            </p:blipFill>
            <p:spPr>
              <a:xfrm>
                <a:off x="9181073" y="4255163"/>
                <a:ext cx="36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18F8B9E5-0324-EB87-CB51-4F135EFAE765}"/>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18F8B9E5-0324-EB87-CB51-4F135EFAE765}"/>
                  </a:ext>
                </a:extLst>
              </p:cNvPr>
              <p:cNvPicPr/>
              <p:nvPr/>
            </p:nvPicPr>
            <p:blipFill>
              <a:blip r:embed="rId5"/>
              <a:stretch>
                <a:fillRect/>
              </a:stretch>
            </p:blipFill>
            <p:spPr>
              <a:xfrm>
                <a:off x="8649713" y="5290523"/>
                <a:ext cx="18000" cy="18000"/>
              </a:xfrm>
              <a:prstGeom prst="rect">
                <a:avLst/>
              </a:prstGeom>
            </p:spPr>
          </p:pic>
        </mc:Fallback>
      </mc:AlternateContent>
      <p:pic>
        <p:nvPicPr>
          <p:cNvPr id="4" name="Picture 3" descr="A screenshot of a computer&#10;&#10;AI-generated content may be incorrect.">
            <a:extLst>
              <a:ext uri="{FF2B5EF4-FFF2-40B4-BE49-F238E27FC236}">
                <a16:creationId xmlns:a16="http://schemas.microsoft.com/office/drawing/2014/main" id="{A4D83B21-CB4C-36EF-A73F-21174CFB6A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1615" y="1643347"/>
            <a:ext cx="6557638" cy="4680302"/>
          </a:xfrm>
          <a:prstGeom prst="rect">
            <a:avLst/>
          </a:prstGeom>
        </p:spPr>
      </p:pic>
    </p:spTree>
    <p:extLst>
      <p:ext uri="{BB962C8B-B14F-4D97-AF65-F5344CB8AC3E}">
        <p14:creationId xmlns:p14="http://schemas.microsoft.com/office/powerpoint/2010/main" val="3832866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588DD-5C3C-A4DE-0CEE-96230ADECB53}"/>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663C5D3C-F1B4-10BB-7CD8-794CAAE9977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1B8329B8-4E95-4443-0405-846118BAC0CC}"/>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2 : Polynomial Ridge Regression.</a:t>
            </a:r>
          </a:p>
        </p:txBody>
      </p:sp>
      <p:sp>
        <p:nvSpPr>
          <p:cNvPr id="2" name="TextBox 1">
            <a:extLst>
              <a:ext uri="{FF2B5EF4-FFF2-40B4-BE49-F238E27FC236}">
                <a16:creationId xmlns:a16="http://schemas.microsoft.com/office/drawing/2014/main" id="{58C41094-FAEE-711C-95CE-7EA9DBEB459A}"/>
              </a:ext>
            </a:extLst>
          </p:cNvPr>
          <p:cNvSpPr txBox="1"/>
          <p:nvPr/>
        </p:nvSpPr>
        <p:spPr>
          <a:xfrm>
            <a:off x="3111237" y="1108044"/>
            <a:ext cx="5969525" cy="461665"/>
          </a:xfrm>
          <a:prstGeom prst="rect">
            <a:avLst/>
          </a:prstGeom>
          <a:noFill/>
        </p:spPr>
        <p:txBody>
          <a:bodyPr wrap="square" rtlCol="0">
            <a:spAutoFit/>
          </a:bodyPr>
          <a:lstStyle/>
          <a:p>
            <a:r>
              <a:rPr lang="en-US" sz="2400" dirty="0"/>
              <a:t>Testing with partially controlled datasets.</a:t>
            </a:r>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C963E157-7D1C-5F00-A8F5-E2CACD808BD7}"/>
                  </a:ext>
                </a:extLst>
              </p14:cNvPr>
              <p14:cNvContentPartPr/>
              <p14:nvPr/>
            </p14:nvContentPartPr>
            <p14:xfrm>
              <a:off x="9190073" y="4264163"/>
              <a:ext cx="18360" cy="139320"/>
            </p14:xfrm>
          </p:contentPart>
        </mc:Choice>
        <mc:Fallback xmlns="">
          <p:pic>
            <p:nvPicPr>
              <p:cNvPr id="31" name="Ink 30">
                <a:extLst>
                  <a:ext uri="{FF2B5EF4-FFF2-40B4-BE49-F238E27FC236}">
                    <a16:creationId xmlns:a16="http://schemas.microsoft.com/office/drawing/2014/main" id="{C963E157-7D1C-5F00-A8F5-E2CACD808BD7}"/>
                  </a:ext>
                </a:extLst>
              </p:cNvPr>
              <p:cNvPicPr/>
              <p:nvPr/>
            </p:nvPicPr>
            <p:blipFill>
              <a:blip r:embed="rId3"/>
              <a:stretch>
                <a:fillRect/>
              </a:stretch>
            </p:blipFill>
            <p:spPr>
              <a:xfrm>
                <a:off x="9181073" y="4255163"/>
                <a:ext cx="36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44F93033-E242-94CC-474D-46555727B6E4}"/>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44F93033-E242-94CC-474D-46555727B6E4}"/>
                  </a:ext>
                </a:extLst>
              </p:cNvPr>
              <p:cNvPicPr/>
              <p:nvPr/>
            </p:nvPicPr>
            <p:blipFill>
              <a:blip r:embed="rId5"/>
              <a:stretch>
                <a:fillRect/>
              </a:stretch>
            </p:blipFill>
            <p:spPr>
              <a:xfrm>
                <a:off x="8649713" y="5290523"/>
                <a:ext cx="18000" cy="18000"/>
              </a:xfrm>
              <a:prstGeom prst="rect">
                <a:avLst/>
              </a:prstGeom>
            </p:spPr>
          </p:pic>
        </mc:Fallback>
      </mc:AlternateContent>
      <p:pic>
        <p:nvPicPr>
          <p:cNvPr id="5" name="Picture 4" descr="A graph showing the difference between the average bias and the average bias&#10;&#10;AI-generated content may be incorrect.">
            <a:extLst>
              <a:ext uri="{FF2B5EF4-FFF2-40B4-BE49-F238E27FC236}">
                <a16:creationId xmlns:a16="http://schemas.microsoft.com/office/drawing/2014/main" id="{DB1909CE-24FD-C4B1-0E7A-2409386722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725" y="2357041"/>
            <a:ext cx="4741683" cy="2604117"/>
          </a:xfrm>
          <a:prstGeom prst="rect">
            <a:avLst/>
          </a:prstGeom>
        </p:spPr>
      </p:pic>
      <p:pic>
        <p:nvPicPr>
          <p:cNvPr id="7" name="Picture 6" descr="A graph with red lines&#10;&#10;AI-generated content may be incorrect.">
            <a:extLst>
              <a:ext uri="{FF2B5EF4-FFF2-40B4-BE49-F238E27FC236}">
                <a16:creationId xmlns:a16="http://schemas.microsoft.com/office/drawing/2014/main" id="{83543F43-5A22-5B93-52C9-4ADB71DF44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200" y="2330604"/>
            <a:ext cx="5048065" cy="2739377"/>
          </a:xfrm>
          <a:prstGeom prst="rect">
            <a:avLst/>
          </a:prstGeom>
        </p:spPr>
      </p:pic>
    </p:spTree>
    <p:extLst>
      <p:ext uri="{BB962C8B-B14F-4D97-AF65-F5344CB8AC3E}">
        <p14:creationId xmlns:p14="http://schemas.microsoft.com/office/powerpoint/2010/main" val="1824289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FE77D-781D-B577-9B1D-83FF4BD2BDCD}"/>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E0F2455-EE33-CD7D-4563-35889D029AF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32" name="Ink 31">
                <a:extLst>
                  <a:ext uri="{FF2B5EF4-FFF2-40B4-BE49-F238E27FC236}">
                    <a16:creationId xmlns:a16="http://schemas.microsoft.com/office/drawing/2014/main" id="{8EBF77C3-DEBF-17ED-77C9-58A1332CD569}"/>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8EBF77C3-DEBF-17ED-77C9-58A1332CD569}"/>
                  </a:ext>
                </a:extLst>
              </p:cNvPr>
              <p:cNvPicPr/>
              <p:nvPr/>
            </p:nvPicPr>
            <p:blipFill>
              <a:blip r:embed="rId3"/>
              <a:stretch>
                <a:fillRect/>
              </a:stretch>
            </p:blipFill>
            <p:spPr>
              <a:xfrm>
                <a:off x="8649713" y="5290523"/>
                <a:ext cx="18000" cy="18000"/>
              </a:xfrm>
              <a:prstGeom prst="rect">
                <a:avLst/>
              </a:prstGeom>
            </p:spPr>
          </p:pic>
        </mc:Fallback>
      </mc:AlternateContent>
      <p:sp>
        <p:nvSpPr>
          <p:cNvPr id="4" name="TextBox 3">
            <a:extLst>
              <a:ext uri="{FF2B5EF4-FFF2-40B4-BE49-F238E27FC236}">
                <a16:creationId xmlns:a16="http://schemas.microsoft.com/office/drawing/2014/main" id="{FC457F60-A7F5-D474-5006-6FA468509054}"/>
              </a:ext>
            </a:extLst>
          </p:cNvPr>
          <p:cNvSpPr txBox="1"/>
          <p:nvPr/>
        </p:nvSpPr>
        <p:spPr>
          <a:xfrm>
            <a:off x="0" y="1915"/>
            <a:ext cx="12419520" cy="523220"/>
          </a:xfrm>
          <a:prstGeom prst="rect">
            <a:avLst/>
          </a:prstGeom>
          <a:noFill/>
        </p:spPr>
        <p:txBody>
          <a:bodyPr wrap="square">
            <a:spAutoFit/>
          </a:bodyPr>
          <a:lstStyle/>
          <a:p>
            <a:r>
              <a:rPr lang="en-US" sz="2800" b="1" dirty="0"/>
              <a:t>Polynomial Ridge Regression Implementation :Generating the </a:t>
            </a:r>
            <a:r>
              <a:rPr lang="en-US" sz="2800" b="1" dirty="0" err="1"/>
              <a:t>eqaution</a:t>
            </a:r>
            <a:r>
              <a:rPr lang="en-US" sz="2800" b="1" dirty="0"/>
              <a:t>.</a:t>
            </a:r>
          </a:p>
        </p:txBody>
      </p:sp>
      <p:pic>
        <p:nvPicPr>
          <p:cNvPr id="13" name="Picture 12" descr="A screenshot of a computer&#10;&#10;AI-generated content may be incorrect.">
            <a:extLst>
              <a:ext uri="{FF2B5EF4-FFF2-40B4-BE49-F238E27FC236}">
                <a16:creationId xmlns:a16="http://schemas.microsoft.com/office/drawing/2014/main" id="{F99EA08A-B29E-E817-E942-9E9AE0FCA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977655"/>
            <a:ext cx="4812450" cy="5272658"/>
          </a:xfrm>
          <a:prstGeom prst="rect">
            <a:avLst/>
          </a:prstGeom>
        </p:spPr>
      </p:pic>
      <p:pic>
        <p:nvPicPr>
          <p:cNvPr id="15" name="Picture 14" descr="A screenshot of a computer program&#10;&#10;AI-generated content may be incorrect.">
            <a:extLst>
              <a:ext uri="{FF2B5EF4-FFF2-40B4-BE49-F238E27FC236}">
                <a16:creationId xmlns:a16="http://schemas.microsoft.com/office/drawing/2014/main" id="{7C733A03-B396-60F7-8D4C-11A751EE8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138" y="977655"/>
            <a:ext cx="5201788" cy="5371413"/>
          </a:xfrm>
          <a:prstGeom prst="rect">
            <a:avLst/>
          </a:prstGeom>
        </p:spPr>
      </p:pic>
    </p:spTree>
    <p:extLst>
      <p:ext uri="{BB962C8B-B14F-4D97-AF65-F5344CB8AC3E}">
        <p14:creationId xmlns:p14="http://schemas.microsoft.com/office/powerpoint/2010/main" val="1676189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89D91-E181-5793-C32C-55989F11944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079B9329-A945-1C62-B0F2-C3AEE9CB8C8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0ACD7A48-C79F-C057-56D2-325660876FAA}"/>
              </a:ext>
            </a:extLst>
          </p:cNvPr>
          <p:cNvSpPr txBox="1"/>
          <p:nvPr/>
        </p:nvSpPr>
        <p:spPr>
          <a:xfrm>
            <a:off x="439917" y="138548"/>
            <a:ext cx="11201399" cy="1200329"/>
          </a:xfrm>
          <a:prstGeom prst="rect">
            <a:avLst/>
          </a:prstGeom>
          <a:noFill/>
        </p:spPr>
        <p:txBody>
          <a:bodyPr wrap="square">
            <a:spAutoFit/>
          </a:bodyPr>
          <a:lstStyle/>
          <a:p>
            <a:r>
              <a:rPr lang="en-US" sz="3600" dirty="0"/>
              <a:t>Generating the equation Method 2 : Polynomial Ridge Regression.</a:t>
            </a:r>
          </a:p>
        </p:txBody>
      </p:sp>
      <mc:AlternateContent xmlns:mc="http://schemas.openxmlformats.org/markup-compatibility/2006" xmlns:p14="http://schemas.microsoft.com/office/powerpoint/2010/main">
        <mc:Choice Requires="p14">
          <p:contentPart p14:bwMode="auto" r:id="rId2">
            <p14:nvContentPartPr>
              <p14:cNvPr id="32" name="Ink 31">
                <a:extLst>
                  <a:ext uri="{FF2B5EF4-FFF2-40B4-BE49-F238E27FC236}">
                    <a16:creationId xmlns:a16="http://schemas.microsoft.com/office/drawing/2014/main" id="{07A15D9A-3F94-DD91-1AEF-0917A5CB0205}"/>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07A15D9A-3F94-DD91-1AEF-0917A5CB0205}"/>
                  </a:ext>
                </a:extLst>
              </p:cNvPr>
              <p:cNvPicPr/>
              <p:nvPr/>
            </p:nvPicPr>
            <p:blipFill>
              <a:blip r:embed="rId5"/>
              <a:stretch>
                <a:fillRect/>
              </a:stretch>
            </p:blipFill>
            <p:spPr>
              <a:xfrm>
                <a:off x="8649713" y="5290523"/>
                <a:ext cx="18000" cy="18000"/>
              </a:xfrm>
              <a:prstGeom prst="rect">
                <a:avLst/>
              </a:prstGeom>
            </p:spPr>
          </p:pic>
        </mc:Fallback>
      </mc:AlternateContent>
      <p:sp>
        <p:nvSpPr>
          <p:cNvPr id="4" name="TextBox 3">
            <a:extLst>
              <a:ext uri="{FF2B5EF4-FFF2-40B4-BE49-F238E27FC236}">
                <a16:creationId xmlns:a16="http://schemas.microsoft.com/office/drawing/2014/main" id="{29C74FA4-09B1-9750-6EA6-7D3AB6182B73}"/>
              </a:ext>
            </a:extLst>
          </p:cNvPr>
          <p:cNvSpPr txBox="1"/>
          <p:nvPr/>
        </p:nvSpPr>
        <p:spPr>
          <a:xfrm>
            <a:off x="2133600" y="1338877"/>
            <a:ext cx="9507715" cy="461665"/>
          </a:xfrm>
          <a:prstGeom prst="rect">
            <a:avLst/>
          </a:prstGeom>
          <a:noFill/>
        </p:spPr>
        <p:txBody>
          <a:bodyPr wrap="square">
            <a:spAutoFit/>
          </a:bodyPr>
          <a:lstStyle/>
          <a:p>
            <a:r>
              <a:rPr lang="en-US" sz="2400" dirty="0"/>
              <a:t>Calculating and Displaying the Results in an Interpretable way</a:t>
            </a:r>
            <a:r>
              <a:rPr lang="en-US" sz="2400" b="1" dirty="0"/>
              <a:t>.</a:t>
            </a:r>
          </a:p>
        </p:txBody>
      </p:sp>
      <p:sp>
        <p:nvSpPr>
          <p:cNvPr id="5" name="TextBox 4">
            <a:extLst>
              <a:ext uri="{FF2B5EF4-FFF2-40B4-BE49-F238E27FC236}">
                <a16:creationId xmlns:a16="http://schemas.microsoft.com/office/drawing/2014/main" id="{3C3CB274-8EA2-03B6-EC03-431F4BB5B9B4}"/>
              </a:ext>
            </a:extLst>
          </p:cNvPr>
          <p:cNvSpPr txBox="1"/>
          <p:nvPr/>
        </p:nvSpPr>
        <p:spPr>
          <a:xfrm>
            <a:off x="990600" y="2173250"/>
            <a:ext cx="8610600" cy="2831544"/>
          </a:xfrm>
          <a:prstGeom prst="rect">
            <a:avLst/>
          </a:prstGeom>
          <a:noFill/>
        </p:spPr>
        <p:txBody>
          <a:bodyPr wrap="square" rtlCol="0">
            <a:spAutoFit/>
          </a:bodyPr>
          <a:lstStyle/>
          <a:p>
            <a:pPr marL="342900" indent="-342900">
              <a:buFont typeface="+mj-lt"/>
              <a:buAutoNum type="arabicPeriod"/>
            </a:pPr>
            <a:r>
              <a:rPr lang="en-US" sz="2000" dirty="0"/>
              <a:t>Extracts Features From the new dataset.</a:t>
            </a:r>
          </a:p>
          <a:p>
            <a:pPr marL="342900" indent="-342900">
              <a:buFont typeface="+mj-lt"/>
              <a:buAutoNum type="arabicPeriod"/>
            </a:pPr>
            <a:r>
              <a:rPr lang="en-US" sz="2000" dirty="0"/>
              <a:t>Calculate the score.</a:t>
            </a:r>
          </a:p>
          <a:p>
            <a:pPr marL="1257300" lvl="2" indent="-342900">
              <a:buFont typeface="Arial" panose="020B0604020202020204" pitchFamily="34" charset="0"/>
              <a:buChar char="•"/>
            </a:pPr>
            <a:r>
              <a:rPr lang="en-US" sz="2000" dirty="0"/>
              <a:t>Calculate the Score for individual genders.</a:t>
            </a:r>
          </a:p>
          <a:p>
            <a:pPr marL="1257300" lvl="2" indent="-342900">
              <a:buFont typeface="Arial" panose="020B0604020202020204" pitchFamily="34" charset="0"/>
              <a:buChar char="•"/>
            </a:pPr>
            <a:r>
              <a:rPr lang="en-US" sz="2000" dirty="0"/>
              <a:t>Calculate the total score.</a:t>
            </a:r>
          </a:p>
          <a:p>
            <a:pPr marL="1257300" lvl="2" indent="-342900">
              <a:buFont typeface="Arial" panose="020B0604020202020204" pitchFamily="34" charset="0"/>
              <a:buChar char="•"/>
            </a:pPr>
            <a:r>
              <a:rPr lang="en-US" sz="2000" dirty="0"/>
              <a:t>Get a comparison value as a percentage.</a:t>
            </a:r>
          </a:p>
          <a:p>
            <a:pPr marL="342900" indent="-342900">
              <a:buFont typeface="+mj-lt"/>
              <a:buAutoNum type="arabicPeriod"/>
            </a:pPr>
            <a:r>
              <a:rPr lang="en-US" sz="2000" dirty="0"/>
              <a:t>Display the Results as :</a:t>
            </a:r>
          </a:p>
          <a:p>
            <a:pPr marL="1257300" lvl="2" indent="-342900">
              <a:buFont typeface="Arial" panose="020B0604020202020204" pitchFamily="34" charset="0"/>
              <a:buChar char="•"/>
            </a:pPr>
            <a:r>
              <a:rPr lang="en-US" sz="2000" dirty="0"/>
              <a:t>The dataset is { calculate percentage value } biased towards {Gender}.</a:t>
            </a:r>
          </a:p>
          <a:p>
            <a:pPr lvl="1"/>
            <a:endParaRPr lang="en-US" dirty="0"/>
          </a:p>
        </p:txBody>
      </p:sp>
    </p:spTree>
    <p:extLst>
      <p:ext uri="{BB962C8B-B14F-4D97-AF65-F5344CB8AC3E}">
        <p14:creationId xmlns:p14="http://schemas.microsoft.com/office/powerpoint/2010/main" val="1827102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5BCFF-38A0-76F3-7D38-95115D45B592}"/>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1AC3766-538D-1F2E-DF3F-E439AF04197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32" name="Ink 31">
                <a:extLst>
                  <a:ext uri="{FF2B5EF4-FFF2-40B4-BE49-F238E27FC236}">
                    <a16:creationId xmlns:a16="http://schemas.microsoft.com/office/drawing/2014/main" id="{B32BE114-F384-C827-675C-BCF6E1FB579E}"/>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B32BE114-F384-C827-675C-BCF6E1FB579E}"/>
                  </a:ext>
                </a:extLst>
              </p:cNvPr>
              <p:cNvPicPr/>
              <p:nvPr/>
            </p:nvPicPr>
            <p:blipFill>
              <a:blip r:embed="rId3"/>
              <a:stretch>
                <a:fillRect/>
              </a:stretch>
            </p:blipFill>
            <p:spPr>
              <a:xfrm>
                <a:off x="8649713" y="5290523"/>
                <a:ext cx="18000" cy="18000"/>
              </a:xfrm>
              <a:prstGeom prst="rect">
                <a:avLst/>
              </a:prstGeom>
            </p:spPr>
          </p:pic>
        </mc:Fallback>
      </mc:AlternateContent>
      <p:sp>
        <p:nvSpPr>
          <p:cNvPr id="4" name="TextBox 3">
            <a:extLst>
              <a:ext uri="{FF2B5EF4-FFF2-40B4-BE49-F238E27FC236}">
                <a16:creationId xmlns:a16="http://schemas.microsoft.com/office/drawing/2014/main" id="{27103ED3-B57A-12EA-B930-36BE9D4F0270}"/>
              </a:ext>
            </a:extLst>
          </p:cNvPr>
          <p:cNvSpPr txBox="1"/>
          <p:nvPr/>
        </p:nvSpPr>
        <p:spPr>
          <a:xfrm>
            <a:off x="0" y="1915"/>
            <a:ext cx="12419520" cy="954107"/>
          </a:xfrm>
          <a:prstGeom prst="rect">
            <a:avLst/>
          </a:prstGeom>
          <a:noFill/>
        </p:spPr>
        <p:txBody>
          <a:bodyPr wrap="square">
            <a:spAutoFit/>
          </a:bodyPr>
          <a:lstStyle/>
          <a:p>
            <a:r>
              <a:rPr lang="en-US" sz="2800" b="1" dirty="0"/>
              <a:t>Polynomial Ridge Regression Implementation :Calculating and Displaying the Results in an Interpretable way.</a:t>
            </a:r>
          </a:p>
        </p:txBody>
      </p:sp>
      <p:pic>
        <p:nvPicPr>
          <p:cNvPr id="7" name="Picture 6" descr="A screenshot of a computer&#10;&#10;AI-generated content may be incorrect.">
            <a:extLst>
              <a:ext uri="{FF2B5EF4-FFF2-40B4-BE49-F238E27FC236}">
                <a16:creationId xmlns:a16="http://schemas.microsoft.com/office/drawing/2014/main" id="{646AA992-1317-E484-C9BA-0715E0370630}"/>
              </a:ext>
            </a:extLst>
          </p:cNvPr>
          <p:cNvPicPr>
            <a:picLocks noChangeAspect="1"/>
          </p:cNvPicPr>
          <p:nvPr/>
        </p:nvPicPr>
        <p:blipFill>
          <a:blip r:embed="rId4">
            <a:extLst>
              <a:ext uri="{28A0092B-C50C-407E-A947-70E740481C1C}">
                <a14:useLocalDpi xmlns:a14="http://schemas.microsoft.com/office/drawing/2010/main" val="0"/>
              </a:ext>
            </a:extLst>
          </a:blip>
          <a:srcRect r="53753"/>
          <a:stretch/>
        </p:blipFill>
        <p:spPr>
          <a:xfrm>
            <a:off x="1554" y="960687"/>
            <a:ext cx="5935671" cy="5895398"/>
          </a:xfrm>
          <a:prstGeom prst="rect">
            <a:avLst/>
          </a:prstGeom>
        </p:spPr>
      </p:pic>
      <p:pic>
        <p:nvPicPr>
          <p:cNvPr id="9" name="Picture 8" descr="A white background with black text&#10;&#10;AI-generated content may be incorrect.">
            <a:extLst>
              <a:ext uri="{FF2B5EF4-FFF2-40B4-BE49-F238E27FC236}">
                <a16:creationId xmlns:a16="http://schemas.microsoft.com/office/drawing/2014/main" id="{4B7CA7D7-0AAA-80B6-D8B1-C07A405E4295}"/>
              </a:ext>
            </a:extLst>
          </p:cNvPr>
          <p:cNvPicPr>
            <a:picLocks noChangeAspect="1"/>
          </p:cNvPicPr>
          <p:nvPr/>
        </p:nvPicPr>
        <p:blipFill>
          <a:blip r:embed="rId5">
            <a:extLst>
              <a:ext uri="{28A0092B-C50C-407E-A947-70E740481C1C}">
                <a14:useLocalDpi xmlns:a14="http://schemas.microsoft.com/office/drawing/2010/main" val="0"/>
              </a:ext>
            </a:extLst>
          </a:blip>
          <a:srcRect r="53205"/>
          <a:stretch/>
        </p:blipFill>
        <p:spPr>
          <a:xfrm>
            <a:off x="6209760" y="2495469"/>
            <a:ext cx="5563115" cy="1867062"/>
          </a:xfrm>
          <a:prstGeom prst="rect">
            <a:avLst/>
          </a:prstGeom>
        </p:spPr>
      </p:pic>
      <p:sp>
        <p:nvSpPr>
          <p:cNvPr id="10" name="TextBox 9">
            <a:extLst>
              <a:ext uri="{FF2B5EF4-FFF2-40B4-BE49-F238E27FC236}">
                <a16:creationId xmlns:a16="http://schemas.microsoft.com/office/drawing/2014/main" id="{169B0C31-745C-90A1-1049-942DDE8EC3BB}"/>
              </a:ext>
            </a:extLst>
          </p:cNvPr>
          <p:cNvSpPr txBox="1"/>
          <p:nvPr/>
        </p:nvSpPr>
        <p:spPr>
          <a:xfrm>
            <a:off x="6254777" y="1997075"/>
            <a:ext cx="2051023"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3127513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64B9D-DF8E-CC8D-3BAA-9CC728CD20E2}"/>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436CB9E-3D1C-8E6F-D136-20EE7E6E6A3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32" name="Ink 31">
                <a:extLst>
                  <a:ext uri="{FF2B5EF4-FFF2-40B4-BE49-F238E27FC236}">
                    <a16:creationId xmlns:a16="http://schemas.microsoft.com/office/drawing/2014/main" id="{EF12C69D-5F39-E474-F859-F93250D62D06}"/>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EF12C69D-5F39-E474-F859-F93250D62D06}"/>
                  </a:ext>
                </a:extLst>
              </p:cNvPr>
              <p:cNvPicPr/>
              <p:nvPr/>
            </p:nvPicPr>
            <p:blipFill>
              <a:blip r:embed="rId3"/>
              <a:stretch>
                <a:fillRect/>
              </a:stretch>
            </p:blipFill>
            <p:spPr>
              <a:xfrm>
                <a:off x="8649713" y="5290523"/>
                <a:ext cx="18000" cy="18000"/>
              </a:xfrm>
              <a:prstGeom prst="rect">
                <a:avLst/>
              </a:prstGeom>
            </p:spPr>
          </p:pic>
        </mc:Fallback>
      </mc:AlternateContent>
      <p:sp>
        <p:nvSpPr>
          <p:cNvPr id="4" name="TextBox 3">
            <a:extLst>
              <a:ext uri="{FF2B5EF4-FFF2-40B4-BE49-F238E27FC236}">
                <a16:creationId xmlns:a16="http://schemas.microsoft.com/office/drawing/2014/main" id="{FAC076F4-980D-129E-1A1E-C950318B1604}"/>
              </a:ext>
            </a:extLst>
          </p:cNvPr>
          <p:cNvSpPr txBox="1"/>
          <p:nvPr/>
        </p:nvSpPr>
        <p:spPr>
          <a:xfrm>
            <a:off x="0" y="1915"/>
            <a:ext cx="12419520" cy="954107"/>
          </a:xfrm>
          <a:prstGeom prst="rect">
            <a:avLst/>
          </a:prstGeom>
          <a:noFill/>
        </p:spPr>
        <p:txBody>
          <a:bodyPr wrap="square">
            <a:spAutoFit/>
          </a:bodyPr>
          <a:lstStyle/>
          <a:p>
            <a:r>
              <a:rPr lang="en-US" sz="2800" b="1" dirty="0"/>
              <a:t>Polynomial Ridge Regression Implementation :Calculating and Displaying the Results in an Interpretable way.</a:t>
            </a:r>
          </a:p>
        </p:txBody>
      </p:sp>
      <p:sp>
        <p:nvSpPr>
          <p:cNvPr id="10" name="TextBox 9">
            <a:extLst>
              <a:ext uri="{FF2B5EF4-FFF2-40B4-BE49-F238E27FC236}">
                <a16:creationId xmlns:a16="http://schemas.microsoft.com/office/drawing/2014/main" id="{0CE6DA7D-BB47-DA81-028A-083C00B223F2}"/>
              </a:ext>
            </a:extLst>
          </p:cNvPr>
          <p:cNvSpPr txBox="1"/>
          <p:nvPr/>
        </p:nvSpPr>
        <p:spPr>
          <a:xfrm>
            <a:off x="6254777" y="1997075"/>
            <a:ext cx="2051023" cy="369332"/>
          </a:xfrm>
          <a:prstGeom prst="rect">
            <a:avLst/>
          </a:prstGeom>
          <a:noFill/>
        </p:spPr>
        <p:txBody>
          <a:bodyPr wrap="square" rtlCol="0">
            <a:spAutoFit/>
          </a:bodyPr>
          <a:lstStyle/>
          <a:p>
            <a:r>
              <a:rPr lang="en-US" dirty="0"/>
              <a:t>Output:</a:t>
            </a:r>
          </a:p>
        </p:txBody>
      </p:sp>
      <p:pic>
        <p:nvPicPr>
          <p:cNvPr id="3" name="Picture 2" descr="A screenshot of a computer&#10;&#10;AI-generated content may be incorrect.">
            <a:extLst>
              <a:ext uri="{FF2B5EF4-FFF2-40B4-BE49-F238E27FC236}">
                <a16:creationId xmlns:a16="http://schemas.microsoft.com/office/drawing/2014/main" id="{48BE1ABB-FEC0-D68A-3811-DC05A5FABC8E}"/>
              </a:ext>
            </a:extLst>
          </p:cNvPr>
          <p:cNvPicPr>
            <a:picLocks noChangeAspect="1"/>
          </p:cNvPicPr>
          <p:nvPr/>
        </p:nvPicPr>
        <p:blipFill>
          <a:blip r:embed="rId4">
            <a:extLst>
              <a:ext uri="{28A0092B-C50C-407E-A947-70E740481C1C}">
                <a14:useLocalDpi xmlns:a14="http://schemas.microsoft.com/office/drawing/2010/main" val="0"/>
              </a:ext>
            </a:extLst>
          </a:blip>
          <a:srcRect r="21875" b="7766"/>
          <a:stretch/>
        </p:blipFill>
        <p:spPr>
          <a:xfrm>
            <a:off x="457200" y="926475"/>
            <a:ext cx="10134600" cy="5339876"/>
          </a:xfrm>
          <a:prstGeom prst="rect">
            <a:avLst/>
          </a:prstGeom>
        </p:spPr>
      </p:pic>
      <p:pic>
        <p:nvPicPr>
          <p:cNvPr id="6" name="Picture 5">
            <a:extLst>
              <a:ext uri="{FF2B5EF4-FFF2-40B4-BE49-F238E27FC236}">
                <a16:creationId xmlns:a16="http://schemas.microsoft.com/office/drawing/2014/main" id="{39744292-218A-79F0-ACE0-DA33D2408E0A}"/>
              </a:ext>
            </a:extLst>
          </p:cNvPr>
          <p:cNvPicPr>
            <a:picLocks noChangeAspect="1"/>
          </p:cNvPicPr>
          <p:nvPr/>
        </p:nvPicPr>
        <p:blipFill>
          <a:blip r:embed="rId5">
            <a:extLst>
              <a:ext uri="{28A0092B-C50C-407E-A947-70E740481C1C}">
                <a14:useLocalDpi xmlns:a14="http://schemas.microsoft.com/office/drawing/2010/main" val="0"/>
              </a:ext>
            </a:extLst>
          </a:blip>
          <a:srcRect r="40741"/>
          <a:stretch/>
        </p:blipFill>
        <p:spPr>
          <a:xfrm>
            <a:off x="5410200" y="1997014"/>
            <a:ext cx="5638800" cy="534579"/>
          </a:xfrm>
          <a:prstGeom prst="rect">
            <a:avLst/>
          </a:prstGeom>
        </p:spPr>
      </p:pic>
    </p:spTree>
    <p:extLst>
      <p:ext uri="{BB962C8B-B14F-4D97-AF65-F5344CB8AC3E}">
        <p14:creationId xmlns:p14="http://schemas.microsoft.com/office/powerpoint/2010/main" val="2683142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IT21387562 | </a:t>
            </a:r>
            <a:r>
              <a:rPr lang="en-US" dirty="0" err="1"/>
              <a:t>E.M.A.M.Ekanayake</a:t>
            </a: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2" name="Picture 1">
            <a:extLst>
              <a:ext uri="{FF2B5EF4-FFF2-40B4-BE49-F238E27FC236}">
                <a16:creationId xmlns:a16="http://schemas.microsoft.com/office/drawing/2014/main" id="{D0B1DD8E-8B43-F49D-9C94-EC2FDF6B2C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71410" y="28303"/>
            <a:ext cx="2120590" cy="2998076"/>
          </a:xfrm>
          <a:prstGeom prst="rect">
            <a:avLst/>
          </a:prstGeom>
        </p:spPr>
      </p:pic>
    </p:spTree>
    <p:extLst>
      <p:ext uri="{BB962C8B-B14F-4D97-AF65-F5344CB8AC3E}">
        <p14:creationId xmlns:p14="http://schemas.microsoft.com/office/powerpoint/2010/main" val="2784668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2000" y="1029438"/>
            <a:ext cx="10363200" cy="1362075"/>
          </a:xfrm>
          <a:solidFill>
            <a:schemeClr val="bg1">
              <a:alpha val="52000"/>
            </a:schemeClr>
          </a:solidFill>
        </p:spPr>
        <p:txBody>
          <a:bodyPr>
            <a:normAutofit fontScale="90000"/>
          </a:bodyPr>
          <a:lstStyle/>
          <a:p>
            <a:r>
              <a:rPr lang="en-GB" dirty="0"/>
              <a:t>Developing Metrics for Measure Gender Bias in Image Datasets Using Contextual Factors: Objects, Scenes, and Spatial Relationships</a:t>
            </a:r>
            <a:br>
              <a:rPr lang="en-US" dirty="0"/>
            </a:br>
            <a:endParaRPr lang="en-US" dirty="0"/>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a:xfrm>
            <a:off x="5181600" y="3200400"/>
            <a:ext cx="5943600" cy="2209800"/>
          </a:xfrm>
          <a:solidFill>
            <a:schemeClr val="bg1">
              <a:alpha val="54000"/>
            </a:schemeClr>
          </a:solidFill>
        </p:spPr>
        <p:txBody>
          <a:bodyPr>
            <a:normAutofit fontScale="92500" lnSpcReduction="20000"/>
          </a:bodyPr>
          <a:lstStyle/>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7472" indent="-347472" algn="l" rtl="0" eaLnBrk="1" latinLnBrk="0" hangingPunct="1">
              <a:spcBef>
                <a:spcPts val="480"/>
              </a:spcBef>
              <a:buClrTx/>
              <a:buSzPts val="2000"/>
              <a:buFont typeface="Arial" panose="020B0604020202020204" pitchFamily="34" charset="0"/>
              <a:buChar char="•"/>
            </a:pPr>
            <a:r>
              <a:rPr lang="en-US" sz="2200" kern="1200" dirty="0">
                <a:solidFill>
                  <a:srgbClr val="000000"/>
                </a:solidFill>
                <a:effectLst/>
                <a:latin typeface="Cambria" panose="02040503050406030204" pitchFamily="18" charset="0"/>
                <a:ea typeface="+mn-ea"/>
                <a:cs typeface="+mn-cs"/>
              </a:rPr>
              <a:t>What is Contextual Bias?</a:t>
            </a:r>
            <a:endParaRPr lang="en-GB" sz="2200" dirty="0">
              <a:effectLst/>
            </a:endParaRPr>
          </a:p>
          <a:p>
            <a:pPr marL="342900" indent="-342900">
              <a:buFont typeface="Arial" panose="020B0604020202020204" pitchFamily="34" charset="0"/>
              <a:buChar char="•"/>
            </a:pPr>
            <a:r>
              <a:rPr lang="en-US" sz="2200" dirty="0">
                <a:solidFill>
                  <a:schemeClr val="tx1"/>
                </a:solidFill>
              </a:rPr>
              <a:t>Related works focusing on Image data.</a:t>
            </a:r>
          </a:p>
          <a:p>
            <a:pPr marL="342900" indent="-342900">
              <a:buFont typeface="Arial" panose="020B0604020202020204" pitchFamily="34" charset="0"/>
              <a:buChar char="•"/>
            </a:pPr>
            <a:r>
              <a:rPr lang="en-US" sz="2200" dirty="0">
                <a:solidFill>
                  <a:schemeClr val="tx1"/>
                </a:solidFill>
              </a:rPr>
              <a:t>Factors that will be considered.</a:t>
            </a:r>
          </a:p>
          <a:p>
            <a:pPr marL="342900" indent="-342900">
              <a:buFont typeface="Arial" panose="020B0604020202020204" pitchFamily="34" charset="0"/>
              <a:buChar char="•"/>
            </a:pPr>
            <a:r>
              <a:rPr lang="en-US" sz="2200" dirty="0">
                <a:solidFill>
                  <a:schemeClr val="tx1"/>
                </a:solidFill>
              </a:rPr>
              <a:t>Process of metric creation and proof of completion.</a:t>
            </a:r>
          </a:p>
          <a:p>
            <a:endParaRPr lang="en-US" dirty="0"/>
          </a:p>
        </p:txBody>
      </p:sp>
      <p:sp>
        <p:nvSpPr>
          <p:cNvPr id="4" name="Rectangle 3">
            <a:extLst>
              <a:ext uri="{FF2B5EF4-FFF2-40B4-BE49-F238E27FC236}">
                <a16:creationId xmlns:a16="http://schemas.microsoft.com/office/drawing/2014/main" id="{DB3406EA-7A78-CBCD-765E-BB4F446DA157}"/>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9BB3CE-097C-F74F-5C0C-4787F7095BE9}"/>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10" name="Picture 9" descr="A cartoon of a person looking through binoculars">
            <a:extLst>
              <a:ext uri="{FF2B5EF4-FFF2-40B4-BE49-F238E27FC236}">
                <a16:creationId xmlns:a16="http://schemas.microsoft.com/office/drawing/2014/main" id="{08962FAA-F438-349D-3059-868277788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1" y="2878015"/>
            <a:ext cx="4191000" cy="3675185"/>
          </a:xfrm>
          <a:prstGeom prst="rect">
            <a:avLst/>
          </a:prstGeom>
        </p:spPr>
      </p:pic>
    </p:spTree>
    <p:extLst>
      <p:ext uri="{BB962C8B-B14F-4D97-AF65-F5344CB8AC3E}">
        <p14:creationId xmlns:p14="http://schemas.microsoft.com/office/powerpoint/2010/main" val="3609177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74533E-7EEE-82EE-21AD-37DE0741C88A}"/>
              </a:ext>
            </a:extLst>
          </p:cNvPr>
          <p:cNvSpPr>
            <a:spLocks noGrp="1"/>
          </p:cNvSpPr>
          <p:nvPr>
            <p:ph type="title"/>
          </p:nvPr>
        </p:nvSpPr>
        <p:spPr>
          <a:xfrm>
            <a:off x="304800" y="304800"/>
            <a:ext cx="11684000" cy="792162"/>
          </a:xfrm>
        </p:spPr>
        <p:txBody>
          <a:bodyPr anchor="ctr">
            <a:normAutofit fontScale="90000"/>
          </a:bodyPr>
          <a:lstStyle/>
          <a:p>
            <a:pPr>
              <a:lnSpc>
                <a:spcPct val="90000"/>
              </a:lnSpc>
            </a:pPr>
            <a:r>
              <a:rPr lang="en-US" sz="3600" dirty="0"/>
              <a:t>WHAT IS CONTEXUAL BIAS IN IMAGS?</a:t>
            </a:r>
            <a:br>
              <a:rPr lang="en-US" sz="2400" dirty="0"/>
            </a:br>
            <a:endParaRPr lang="en-GB" sz="2400" dirty="0"/>
          </a:p>
        </p:txBody>
      </p:sp>
      <p:sp>
        <p:nvSpPr>
          <p:cNvPr id="5" name="Content Placeholder 4">
            <a:extLst>
              <a:ext uri="{FF2B5EF4-FFF2-40B4-BE49-F238E27FC236}">
                <a16:creationId xmlns:a16="http://schemas.microsoft.com/office/drawing/2014/main" id="{E7650C6B-FD00-AD93-51D4-0CF18633A6FC}"/>
              </a:ext>
            </a:extLst>
          </p:cNvPr>
          <p:cNvSpPr>
            <a:spLocks noGrp="1"/>
          </p:cNvSpPr>
          <p:nvPr>
            <p:ph sz="half" idx="1"/>
          </p:nvPr>
        </p:nvSpPr>
        <p:spPr>
          <a:xfrm>
            <a:off x="609599" y="1371601"/>
            <a:ext cx="5435601" cy="4754564"/>
          </a:xfrm>
        </p:spPr>
        <p:txBody>
          <a:bodyPr>
            <a:normAutofit/>
          </a:bodyPr>
          <a:lstStyle/>
          <a:p>
            <a:r>
              <a:rPr lang="en-US" dirty="0"/>
              <a:t>The term "contextual bias" describes how background information (objects) or the surrounding context (background scene) can affect the way the main subject of the image is perceived and interpreted.</a:t>
            </a:r>
          </a:p>
        </p:txBody>
      </p:sp>
      <p:pic>
        <p:nvPicPr>
          <p:cNvPr id="2050" name="Picture 2" descr="Gender Roles in Socialization">
            <a:extLst>
              <a:ext uri="{FF2B5EF4-FFF2-40B4-BE49-F238E27FC236}">
                <a16:creationId xmlns:a16="http://schemas.microsoft.com/office/drawing/2014/main" id="{1FACC7A1-471D-F15D-9E42-FFF2B482F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117" r="18394" b="-1"/>
          <a:stretch/>
        </p:blipFill>
        <p:spPr bwMode="auto">
          <a:xfrm>
            <a:off x="6146800" y="1371600"/>
            <a:ext cx="5682082" cy="4602164"/>
          </a:xfrm>
          <a:prstGeom prst="rect">
            <a:avLst/>
          </a:prstGeom>
          <a:solidFill>
            <a:srgbClr val="FFFFFF"/>
          </a:solidFill>
        </p:spPr>
      </p:pic>
      <p:sp>
        <p:nvSpPr>
          <p:cNvPr id="7" name="TextBox 6">
            <a:extLst>
              <a:ext uri="{FF2B5EF4-FFF2-40B4-BE49-F238E27FC236}">
                <a16:creationId xmlns:a16="http://schemas.microsoft.com/office/drawing/2014/main" id="{C69CBF45-641B-E050-1680-13DCE8383322}"/>
              </a:ext>
            </a:extLst>
          </p:cNvPr>
          <p:cNvSpPr txBox="1"/>
          <p:nvPr/>
        </p:nvSpPr>
        <p:spPr>
          <a:xfrm>
            <a:off x="2514600" y="6488668"/>
            <a:ext cx="6097554" cy="369332"/>
          </a:xfrm>
          <a:prstGeom prst="rect">
            <a:avLst/>
          </a:prstGeom>
          <a:noFill/>
        </p:spPr>
        <p:txBody>
          <a:bodyPr wrap="square">
            <a:spAutoFit/>
          </a:bodyP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2168682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32D9AB-BEEA-4FFF-9962-15B876DE039C}"/>
              </a:ext>
            </a:extLst>
          </p:cNvPr>
          <p:cNvSpPr/>
          <p:nvPr/>
        </p:nvSpPr>
        <p:spPr>
          <a:xfrm>
            <a:off x="1600200" y="685800"/>
            <a:ext cx="8286750" cy="769441"/>
          </a:xfrm>
          <a:prstGeom prst="rect">
            <a:avLst/>
          </a:prstGeom>
        </p:spPr>
        <p:txBody>
          <a:bodyPr wrap="square">
            <a:spAutoFit/>
          </a:bodyPr>
          <a:lstStyle/>
          <a:p>
            <a:r>
              <a:rPr lang="en-US" sz="4400" u="sng" dirty="0"/>
              <a:t>Existing Metric &amp; Related Works</a:t>
            </a:r>
            <a:endParaRPr lang="en-US" sz="4400" dirty="0"/>
          </a:p>
        </p:txBody>
      </p:sp>
      <p:sp>
        <p:nvSpPr>
          <p:cNvPr id="52" name="Rectangle 51">
            <a:extLst>
              <a:ext uri="{FF2B5EF4-FFF2-40B4-BE49-F238E27FC236}">
                <a16:creationId xmlns:a16="http://schemas.microsoft.com/office/drawing/2014/main" id="{8B5B035C-9C45-4C70-BA9F-8ED790982C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5" name="Picture 4"/>
          <p:cNvPicPr>
            <a:picLocks noChangeAspect="1"/>
          </p:cNvPicPr>
          <p:nvPr/>
        </p:nvPicPr>
        <p:blipFill>
          <a:blip r:embed="rId2"/>
          <a:stretch>
            <a:fillRect/>
          </a:stretch>
        </p:blipFill>
        <p:spPr>
          <a:xfrm>
            <a:off x="609600" y="1479190"/>
            <a:ext cx="10487819" cy="4637830"/>
          </a:xfrm>
          <a:prstGeom prst="rect">
            <a:avLst/>
          </a:prstGeom>
        </p:spPr>
      </p:pic>
    </p:spTree>
    <p:extLst>
      <p:ext uri="{BB962C8B-B14F-4D97-AF65-F5344CB8AC3E}">
        <p14:creationId xmlns:p14="http://schemas.microsoft.com/office/powerpoint/2010/main" val="1989810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79B01-6869-4979-ADC9-18D9486D0A9E}"/>
              </a:ext>
            </a:extLst>
          </p:cNvPr>
          <p:cNvSpPr>
            <a:spLocks noGrp="1"/>
          </p:cNvSpPr>
          <p:nvPr>
            <p:ph type="title"/>
          </p:nvPr>
        </p:nvSpPr>
        <p:spPr>
          <a:xfrm>
            <a:off x="304800" y="304800"/>
            <a:ext cx="11684000" cy="792162"/>
          </a:xfrm>
        </p:spPr>
        <p:txBody>
          <a:bodyPr vert="horz" lIns="91440" tIns="45720" rIns="91440" bIns="45720" rtlCol="0" anchor="ctr">
            <a:normAutofit/>
          </a:bodyPr>
          <a:lstStyle/>
          <a:p>
            <a:r>
              <a:rPr lang="en-US" kern="1200" dirty="0">
                <a:latin typeface="Adobe Devanagari" pitchFamily="18" charset="0"/>
                <a:ea typeface="+mj-ea"/>
                <a:cs typeface="Adobe Devanagari" pitchFamily="18" charset="0"/>
              </a:rPr>
              <a:t>Can Bias be </a:t>
            </a:r>
            <a:r>
              <a:rPr lang="en-US" dirty="0"/>
              <a:t>Detected or Measured</a:t>
            </a:r>
            <a:r>
              <a:rPr lang="en-US" kern="1200" dirty="0">
                <a:latin typeface="Adobe Devanagari" pitchFamily="18" charset="0"/>
                <a:ea typeface="+mj-ea"/>
                <a:cs typeface="Adobe Devanagari" pitchFamily="18" charset="0"/>
              </a:rPr>
              <a:t>?</a:t>
            </a:r>
          </a:p>
        </p:txBody>
      </p:sp>
      <p:sp>
        <p:nvSpPr>
          <p:cNvPr id="5" name="Content Placeholder 4">
            <a:extLst>
              <a:ext uri="{FF2B5EF4-FFF2-40B4-BE49-F238E27FC236}">
                <a16:creationId xmlns:a16="http://schemas.microsoft.com/office/drawing/2014/main" id="{2A4C11C0-9458-44AA-961E-D5AA11BE53E4}"/>
              </a:ext>
            </a:extLst>
          </p:cNvPr>
          <p:cNvSpPr>
            <a:spLocks/>
          </p:cNvSpPr>
          <p:nvPr/>
        </p:nvSpPr>
        <p:spPr>
          <a:xfrm>
            <a:off x="396861" y="1789595"/>
            <a:ext cx="5384800" cy="3925405"/>
          </a:xfrm>
          <a:prstGeom prst="rect">
            <a:avLst/>
          </a:prstGeom>
          <a:solidFill>
            <a:schemeClr val="bg1">
              <a:alpha val="34000"/>
            </a:schemeClr>
          </a:solidFill>
        </p:spPr>
        <p:txBody>
          <a:bodyPr vert="horz" lIns="91440" tIns="45720" rIns="91440" bIns="45720" rtlCol="0">
            <a:normAutofit fontScale="77500" lnSpcReduction="20000"/>
          </a:bodyPr>
          <a:lstStyle/>
          <a:p>
            <a:pPr>
              <a:lnSpc>
                <a:spcPct val="90000"/>
              </a:lnSpc>
              <a:spcBef>
                <a:spcPct val="20000"/>
              </a:spcBef>
              <a:spcAft>
                <a:spcPts val="600"/>
              </a:spcAft>
            </a:pPr>
            <a:endParaRPr lang="en-US" sz="2200" dirty="0"/>
          </a:p>
          <a:p>
            <a:pPr>
              <a:lnSpc>
                <a:spcPct val="90000"/>
              </a:lnSpc>
              <a:spcBef>
                <a:spcPct val="20000"/>
              </a:spcBef>
              <a:spcAft>
                <a:spcPts val="600"/>
              </a:spcAft>
            </a:pPr>
            <a:r>
              <a:rPr lang="en-US" sz="2200" b="1" dirty="0"/>
              <a:t>Existing Tools used for Bias Detection:</a:t>
            </a:r>
          </a:p>
          <a:p>
            <a:pPr marL="342900" lvl="1" indent="-342900">
              <a:lnSpc>
                <a:spcPct val="90000"/>
              </a:lnSpc>
              <a:spcBef>
                <a:spcPct val="20000"/>
              </a:spcBef>
              <a:spcAft>
                <a:spcPts val="600"/>
              </a:spcAft>
              <a:buFont typeface="Arial" pitchFamily="34" charset="0"/>
              <a:buChar char="•"/>
            </a:pPr>
            <a:r>
              <a:rPr lang="en-US" sz="2200" dirty="0"/>
              <a:t>AI Fairness 360</a:t>
            </a:r>
          </a:p>
          <a:p>
            <a:pPr marL="342900" lvl="1" indent="-342900">
              <a:lnSpc>
                <a:spcPct val="90000"/>
              </a:lnSpc>
              <a:spcBef>
                <a:spcPct val="20000"/>
              </a:spcBef>
              <a:spcAft>
                <a:spcPts val="600"/>
              </a:spcAft>
              <a:buFont typeface="Arial" pitchFamily="34" charset="0"/>
              <a:buChar char="•"/>
            </a:pPr>
            <a:r>
              <a:rPr lang="en-US" sz="2200" dirty="0" err="1"/>
              <a:t>Fairlearn</a:t>
            </a:r>
            <a:endParaRPr lang="en-US" sz="2200" dirty="0"/>
          </a:p>
          <a:p>
            <a:pPr marL="342900" lvl="1" indent="-342900">
              <a:lnSpc>
                <a:spcPct val="90000"/>
              </a:lnSpc>
              <a:spcBef>
                <a:spcPct val="20000"/>
              </a:spcBef>
              <a:spcAft>
                <a:spcPts val="600"/>
              </a:spcAft>
              <a:buFont typeface="Arial" pitchFamily="34" charset="0"/>
              <a:buChar char="•"/>
            </a:pPr>
            <a:r>
              <a:rPr lang="en-US" sz="2200" dirty="0"/>
              <a:t>Google’s What-If Tool</a:t>
            </a:r>
          </a:p>
          <a:p>
            <a:pPr marL="342900" lvl="1" indent="-342900">
              <a:lnSpc>
                <a:spcPct val="90000"/>
              </a:lnSpc>
              <a:spcBef>
                <a:spcPct val="20000"/>
              </a:spcBef>
              <a:spcAft>
                <a:spcPts val="600"/>
              </a:spcAft>
              <a:buFont typeface="Arial" pitchFamily="34" charset="0"/>
              <a:buChar char="•"/>
            </a:pPr>
            <a:r>
              <a:rPr lang="en-US" sz="2200" dirty="0"/>
              <a:t>TensorFlow Fairness Indicators</a:t>
            </a:r>
          </a:p>
          <a:p>
            <a:pPr>
              <a:lnSpc>
                <a:spcPct val="90000"/>
              </a:lnSpc>
              <a:spcBef>
                <a:spcPct val="20000"/>
              </a:spcBef>
              <a:spcAft>
                <a:spcPts val="600"/>
              </a:spcAft>
            </a:pPr>
            <a:r>
              <a:rPr lang="en-US" sz="2200" b="1" dirty="0"/>
              <a:t>Metrics used by Existing Tools used for Bias Detection:</a:t>
            </a:r>
          </a:p>
          <a:p>
            <a:pPr marL="342900" lvl="1" indent="-342900">
              <a:lnSpc>
                <a:spcPct val="90000"/>
              </a:lnSpc>
              <a:spcBef>
                <a:spcPct val="20000"/>
              </a:spcBef>
              <a:spcAft>
                <a:spcPts val="600"/>
              </a:spcAft>
              <a:buFont typeface="Arial" pitchFamily="34" charset="0"/>
              <a:buChar char="•"/>
            </a:pPr>
            <a:r>
              <a:rPr lang="en-US" sz="2200" dirty="0"/>
              <a:t>Demographic parity</a:t>
            </a:r>
          </a:p>
          <a:p>
            <a:pPr marL="342900" lvl="1" indent="-342900">
              <a:lnSpc>
                <a:spcPct val="90000"/>
              </a:lnSpc>
              <a:spcBef>
                <a:spcPct val="20000"/>
              </a:spcBef>
              <a:spcAft>
                <a:spcPts val="600"/>
              </a:spcAft>
              <a:buFont typeface="Arial" pitchFamily="34" charset="0"/>
              <a:buChar char="•"/>
            </a:pPr>
            <a:r>
              <a:rPr lang="en-US" sz="2200" dirty="0"/>
              <a:t>Equalized odds.</a:t>
            </a:r>
          </a:p>
          <a:p>
            <a:pPr marL="342900" lvl="1" indent="-342900">
              <a:lnSpc>
                <a:spcPct val="90000"/>
              </a:lnSpc>
              <a:spcBef>
                <a:spcPct val="20000"/>
              </a:spcBef>
              <a:spcAft>
                <a:spcPts val="600"/>
              </a:spcAft>
              <a:buFont typeface="Arial" pitchFamily="34" charset="0"/>
              <a:buChar char="•"/>
            </a:pPr>
            <a:r>
              <a:rPr lang="en-US" sz="2200" dirty="0"/>
              <a:t>Disparate Impact.</a:t>
            </a:r>
          </a:p>
          <a:p>
            <a:pPr marL="342900" lvl="1" indent="-342900">
              <a:lnSpc>
                <a:spcPct val="90000"/>
              </a:lnSpc>
              <a:spcBef>
                <a:spcPct val="20000"/>
              </a:spcBef>
              <a:spcAft>
                <a:spcPts val="600"/>
              </a:spcAft>
              <a:buFont typeface="Arial" pitchFamily="34" charset="0"/>
              <a:buChar char="•"/>
            </a:pPr>
            <a:r>
              <a:rPr lang="en-US" sz="2200" dirty="0"/>
              <a:t>Average Odds difference </a:t>
            </a:r>
          </a:p>
          <a:p>
            <a:pPr marL="0" lvl="1">
              <a:lnSpc>
                <a:spcPct val="90000"/>
              </a:lnSpc>
              <a:spcBef>
                <a:spcPct val="20000"/>
              </a:spcBef>
              <a:spcAft>
                <a:spcPts val="600"/>
              </a:spcAft>
            </a:pPr>
            <a:endParaRPr lang="en-US" sz="2200" dirty="0"/>
          </a:p>
          <a:p>
            <a:pPr>
              <a:lnSpc>
                <a:spcPct val="90000"/>
              </a:lnSpc>
              <a:spcBef>
                <a:spcPct val="20000"/>
              </a:spcBef>
              <a:spcAft>
                <a:spcPts val="600"/>
              </a:spcAft>
            </a:pPr>
            <a:endParaRPr lang="en-US" sz="2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3238" y="1600201"/>
            <a:ext cx="5293523" cy="4525963"/>
          </a:xfrm>
          <a:prstGeom prst="rect">
            <a:avLst/>
          </a:prstGeom>
          <a:noFill/>
        </p:spPr>
      </p:pic>
      <p:pic>
        <p:nvPicPr>
          <p:cNvPr id="8" name="Picture 7" descr="A blue text on a black background&#10;&#10;Description automatically generated">
            <a:extLst>
              <a:ext uri="{FF2B5EF4-FFF2-40B4-BE49-F238E27FC236}">
                <a16:creationId xmlns:a16="http://schemas.microsoft.com/office/drawing/2014/main" id="{5FB95B3F-901B-5A24-EACA-01A90C246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661" y="1393515"/>
            <a:ext cx="2526720" cy="792161"/>
          </a:xfrm>
          <a:prstGeom prst="rect">
            <a:avLst/>
          </a:prstGeom>
        </p:spPr>
      </p:pic>
      <p:pic>
        <p:nvPicPr>
          <p:cNvPr id="10" name="Picture 9" descr="A colorful logo on a black background&#10;&#10;Description automatically generated">
            <a:extLst>
              <a:ext uri="{FF2B5EF4-FFF2-40B4-BE49-F238E27FC236}">
                <a16:creationId xmlns:a16="http://schemas.microsoft.com/office/drawing/2014/main" id="{9CD05AC2-80D9-4DAF-F43C-09DA5EC7240C}"/>
              </a:ext>
            </a:extLst>
          </p:cNvPr>
          <p:cNvPicPr>
            <a:picLocks noChangeAspect="1"/>
          </p:cNvPicPr>
          <p:nvPr/>
        </p:nvPicPr>
        <p:blipFill rotWithShape="1">
          <a:blip r:embed="rId4">
            <a:extLst>
              <a:ext uri="{28A0092B-C50C-407E-A947-70E740481C1C}">
                <a14:useLocalDpi xmlns:a14="http://schemas.microsoft.com/office/drawing/2010/main" val="0"/>
              </a:ext>
            </a:extLst>
          </a:blip>
          <a:srcRect l="37949" t="17039" r="35771" b="24372"/>
          <a:stretch/>
        </p:blipFill>
        <p:spPr>
          <a:xfrm>
            <a:off x="10871199" y="1096963"/>
            <a:ext cx="1008960" cy="1266562"/>
          </a:xfrm>
          <a:prstGeom prst="rect">
            <a:avLst/>
          </a:prstGeom>
        </p:spPr>
      </p:pic>
      <p:pic>
        <p:nvPicPr>
          <p:cNvPr id="12" name="Picture 11" descr="A logo on a black background&#10;&#10;Description automatically generated">
            <a:extLst>
              <a:ext uri="{FF2B5EF4-FFF2-40B4-BE49-F238E27FC236}">
                <a16:creationId xmlns:a16="http://schemas.microsoft.com/office/drawing/2014/main" id="{93DA9976-4D9D-4F08-4564-5B559FCC04F3}"/>
              </a:ext>
            </a:extLst>
          </p:cNvPr>
          <p:cNvPicPr>
            <a:picLocks noChangeAspect="1"/>
          </p:cNvPicPr>
          <p:nvPr/>
        </p:nvPicPr>
        <p:blipFill rotWithShape="1">
          <a:blip r:embed="rId5">
            <a:extLst>
              <a:ext uri="{28A0092B-C50C-407E-A947-70E740481C1C}">
                <a14:useLocalDpi xmlns:a14="http://schemas.microsoft.com/office/drawing/2010/main" val="0"/>
              </a:ext>
            </a:extLst>
          </a:blip>
          <a:srcRect l="40390" t="20978" r="39189" b="43600"/>
          <a:stretch/>
        </p:blipFill>
        <p:spPr>
          <a:xfrm>
            <a:off x="5917340" y="5029200"/>
            <a:ext cx="1295401" cy="1265238"/>
          </a:xfrm>
          <a:prstGeom prst="rect">
            <a:avLst/>
          </a:prstGeom>
        </p:spPr>
      </p:pic>
      <p:pic>
        <p:nvPicPr>
          <p:cNvPr id="14" name="Picture 13" descr="A blue text on a black background&#10;&#10;Description automatically generated">
            <a:extLst>
              <a:ext uri="{FF2B5EF4-FFF2-40B4-BE49-F238E27FC236}">
                <a16:creationId xmlns:a16="http://schemas.microsoft.com/office/drawing/2014/main" id="{2364AB2E-5262-5F92-7BD6-4D492B6742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5540" y="5522428"/>
            <a:ext cx="2716860" cy="821108"/>
          </a:xfrm>
          <a:prstGeom prst="rect">
            <a:avLst/>
          </a:prstGeom>
        </p:spPr>
      </p:pic>
    </p:spTree>
    <p:extLst>
      <p:ext uri="{BB962C8B-B14F-4D97-AF65-F5344CB8AC3E}">
        <p14:creationId xmlns:p14="http://schemas.microsoft.com/office/powerpoint/2010/main" val="1609823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32D9AB-BEEA-4FFF-9962-15B876DE039C}"/>
              </a:ext>
            </a:extLst>
          </p:cNvPr>
          <p:cNvSpPr/>
          <p:nvPr/>
        </p:nvSpPr>
        <p:spPr>
          <a:xfrm>
            <a:off x="1600200" y="685800"/>
            <a:ext cx="8286750" cy="769441"/>
          </a:xfrm>
          <a:prstGeom prst="rect">
            <a:avLst/>
          </a:prstGeom>
        </p:spPr>
        <p:txBody>
          <a:bodyPr wrap="square">
            <a:spAutoFit/>
          </a:bodyPr>
          <a:lstStyle/>
          <a:p>
            <a:r>
              <a:rPr lang="en-US" sz="4400" u="sng" dirty="0"/>
              <a:t>Existing Metric &amp; Related Works</a:t>
            </a:r>
            <a:endParaRPr lang="en-US" sz="4400" dirty="0"/>
          </a:p>
        </p:txBody>
      </p:sp>
      <p:sp>
        <p:nvSpPr>
          <p:cNvPr id="52" name="Rectangle 51">
            <a:extLst>
              <a:ext uri="{FF2B5EF4-FFF2-40B4-BE49-F238E27FC236}">
                <a16:creationId xmlns:a16="http://schemas.microsoft.com/office/drawing/2014/main" id="{8B5B035C-9C45-4C70-BA9F-8ED790982C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2" name="Picture 1"/>
          <p:cNvPicPr>
            <a:picLocks noChangeAspect="1"/>
          </p:cNvPicPr>
          <p:nvPr/>
        </p:nvPicPr>
        <p:blipFill>
          <a:blip r:embed="rId2"/>
          <a:stretch>
            <a:fillRect/>
          </a:stretch>
        </p:blipFill>
        <p:spPr>
          <a:xfrm>
            <a:off x="134292" y="1508151"/>
            <a:ext cx="11812649" cy="5010849"/>
          </a:xfrm>
          <a:prstGeom prst="rect">
            <a:avLst/>
          </a:prstGeom>
        </p:spPr>
      </p:pic>
    </p:spTree>
    <p:extLst>
      <p:ext uri="{BB962C8B-B14F-4D97-AF65-F5344CB8AC3E}">
        <p14:creationId xmlns:p14="http://schemas.microsoft.com/office/powerpoint/2010/main" val="1404171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32D9AB-BEEA-4FFF-9962-15B876DE039C}"/>
              </a:ext>
            </a:extLst>
          </p:cNvPr>
          <p:cNvSpPr/>
          <p:nvPr/>
        </p:nvSpPr>
        <p:spPr>
          <a:xfrm>
            <a:off x="2305050" y="685800"/>
            <a:ext cx="7581900" cy="769441"/>
          </a:xfrm>
          <a:prstGeom prst="rect">
            <a:avLst/>
          </a:prstGeom>
        </p:spPr>
        <p:txBody>
          <a:bodyPr wrap="square">
            <a:spAutoFit/>
          </a:bodyPr>
          <a:lstStyle/>
          <a:p>
            <a:r>
              <a:rPr lang="en-US" sz="4400" u="sng" dirty="0"/>
              <a:t>Limitations of existing metrics</a:t>
            </a:r>
            <a:r>
              <a:rPr lang="en-US" sz="3200" b="1" u="sng" dirty="0"/>
              <a:t>.</a:t>
            </a:r>
            <a:endParaRPr lang="en-US" sz="4400" dirty="0"/>
          </a:p>
        </p:txBody>
      </p:sp>
      <p:sp>
        <p:nvSpPr>
          <p:cNvPr id="52" name="Rectangle 51">
            <a:extLst>
              <a:ext uri="{FF2B5EF4-FFF2-40B4-BE49-F238E27FC236}">
                <a16:creationId xmlns:a16="http://schemas.microsoft.com/office/drawing/2014/main" id="{8B5B035C-9C45-4C70-BA9F-8ED790982C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C0C3D260-2B01-5A45-9582-49D587FFF7D5}"/>
              </a:ext>
            </a:extLst>
          </p:cNvPr>
          <p:cNvSpPr>
            <a:spLocks noGrp="1"/>
          </p:cNvSpPr>
          <p:nvPr>
            <p:ph idx="1"/>
          </p:nvPr>
        </p:nvSpPr>
        <p:spPr>
          <a:xfrm>
            <a:off x="198617" y="1537842"/>
            <a:ext cx="11684000" cy="1630364"/>
          </a:xfrm>
        </p:spPr>
        <p:txBody>
          <a:bodyPr/>
          <a:lstStyle/>
          <a:p>
            <a:pPr algn="ctr"/>
            <a:r>
              <a:rPr lang="en-GB" dirty="0"/>
              <a:t>Most existing metrics focus on object co-occurrence, ignoring important factors like object size, distance, and scene context needed to understand gender bias in datasets.</a:t>
            </a:r>
            <a:endParaRPr lang="en-US" dirty="0"/>
          </a:p>
        </p:txBody>
      </p:sp>
      <p:pic>
        <p:nvPicPr>
          <p:cNvPr id="4" name="Picture 3" descr="A cartoon of a person with a question mark&#10;&#10;Description automatically generated">
            <a:extLst>
              <a:ext uri="{FF2B5EF4-FFF2-40B4-BE49-F238E27FC236}">
                <a16:creationId xmlns:a16="http://schemas.microsoft.com/office/drawing/2014/main" id="{9214284E-2905-90AA-CD79-8B4EFB795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367" y="2438400"/>
            <a:ext cx="4762500" cy="4762500"/>
          </a:xfrm>
          <a:prstGeom prst="rect">
            <a:avLst/>
          </a:prstGeom>
        </p:spPr>
      </p:pic>
    </p:spTree>
    <p:extLst>
      <p:ext uri="{BB962C8B-B14F-4D97-AF65-F5344CB8AC3E}">
        <p14:creationId xmlns:p14="http://schemas.microsoft.com/office/powerpoint/2010/main" val="3173517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FD26-3B96-6A2E-C922-8686E999AA4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C218F3E-8D14-1BA8-F05B-21E5A0BBB642}"/>
              </a:ext>
            </a:extLst>
          </p:cNvPr>
          <p:cNvSpPr/>
          <p:nvPr/>
        </p:nvSpPr>
        <p:spPr>
          <a:xfrm>
            <a:off x="3334633" y="76200"/>
            <a:ext cx="5522733" cy="769441"/>
          </a:xfrm>
          <a:prstGeom prst="rect">
            <a:avLst/>
          </a:prstGeom>
        </p:spPr>
        <p:txBody>
          <a:bodyPr wrap="square">
            <a:spAutoFit/>
          </a:bodyPr>
          <a:lstStyle/>
          <a:p>
            <a:r>
              <a:rPr lang="en-US" sz="4400" u="sng" dirty="0"/>
              <a:t>Building The Metric.</a:t>
            </a:r>
            <a:endParaRPr lang="en-US" sz="4400" dirty="0"/>
          </a:p>
        </p:txBody>
      </p:sp>
      <p:sp>
        <p:nvSpPr>
          <p:cNvPr id="52" name="Rectangle 51">
            <a:extLst>
              <a:ext uri="{FF2B5EF4-FFF2-40B4-BE49-F238E27FC236}">
                <a16:creationId xmlns:a16="http://schemas.microsoft.com/office/drawing/2014/main" id="{81DC3795-C04B-AEDB-B59E-71CD3F3C36A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12" name="Diagram 11"/>
          <p:cNvGraphicFramePr/>
          <p:nvPr/>
        </p:nvGraphicFramePr>
        <p:xfrm>
          <a:off x="2438400" y="1066800"/>
          <a:ext cx="7315200" cy="5261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3129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FD26-3B96-6A2E-C922-8686E999AA4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C218F3E-8D14-1BA8-F05B-21E5A0BBB642}"/>
              </a:ext>
            </a:extLst>
          </p:cNvPr>
          <p:cNvSpPr/>
          <p:nvPr/>
        </p:nvSpPr>
        <p:spPr>
          <a:xfrm>
            <a:off x="3334633" y="76200"/>
            <a:ext cx="5522733" cy="769441"/>
          </a:xfrm>
          <a:prstGeom prst="rect">
            <a:avLst/>
          </a:prstGeom>
        </p:spPr>
        <p:txBody>
          <a:bodyPr wrap="square">
            <a:spAutoFit/>
          </a:bodyPr>
          <a:lstStyle/>
          <a:p>
            <a:r>
              <a:rPr lang="en-US" sz="4400" u="sng" dirty="0"/>
              <a:t>Building The Metrics.</a:t>
            </a:r>
            <a:endParaRPr lang="en-US" sz="4400" dirty="0"/>
          </a:p>
        </p:txBody>
      </p:sp>
      <p:sp>
        <p:nvSpPr>
          <p:cNvPr id="52" name="Rectangle 51">
            <a:extLst>
              <a:ext uri="{FF2B5EF4-FFF2-40B4-BE49-F238E27FC236}">
                <a16:creationId xmlns:a16="http://schemas.microsoft.com/office/drawing/2014/main" id="{81DC3795-C04B-AEDB-B59E-71CD3F3C36A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5" name="Diagram 4">
            <a:extLst>
              <a:ext uri="{FF2B5EF4-FFF2-40B4-BE49-F238E27FC236}">
                <a16:creationId xmlns:a16="http://schemas.microsoft.com/office/drawing/2014/main" id="{1EC989C0-249A-B1E5-91D9-8875B1161887}"/>
              </a:ext>
            </a:extLst>
          </p:cNvPr>
          <p:cNvGraphicFramePr/>
          <p:nvPr/>
        </p:nvGraphicFramePr>
        <p:xfrm>
          <a:off x="533400" y="927149"/>
          <a:ext cx="10591800" cy="5003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342402D9-0827-22B5-AB5B-8B0AF8E94A87}"/>
              </a:ext>
            </a:extLst>
          </p:cNvPr>
          <p:cNvSpPr txBox="1"/>
          <p:nvPr/>
        </p:nvSpPr>
        <p:spPr>
          <a:xfrm>
            <a:off x="8872917" y="1981200"/>
            <a:ext cx="18288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Generating synthetic data and testing the created metric </a:t>
            </a:r>
          </a:p>
        </p:txBody>
      </p:sp>
      <p:grpSp>
        <p:nvGrpSpPr>
          <p:cNvPr id="2" name="Group 1">
            <a:extLst>
              <a:ext uri="{FF2B5EF4-FFF2-40B4-BE49-F238E27FC236}">
                <a16:creationId xmlns:a16="http://schemas.microsoft.com/office/drawing/2014/main" id="{52A39CAC-1120-E3EE-0A1A-7CFFA81DBB50}"/>
              </a:ext>
            </a:extLst>
          </p:cNvPr>
          <p:cNvGrpSpPr/>
          <p:nvPr/>
        </p:nvGrpSpPr>
        <p:grpSpPr>
          <a:xfrm>
            <a:off x="6858000" y="1981200"/>
            <a:ext cx="1832877" cy="3864825"/>
            <a:chOff x="4150351" y="1119051"/>
            <a:chExt cx="1832877" cy="3864825"/>
          </a:xfrm>
        </p:grpSpPr>
        <p:sp>
          <p:nvSpPr>
            <p:cNvPr id="3" name="Rectangle 2">
              <a:extLst>
                <a:ext uri="{FF2B5EF4-FFF2-40B4-BE49-F238E27FC236}">
                  <a16:creationId xmlns:a16="http://schemas.microsoft.com/office/drawing/2014/main" id="{01418E60-7811-646B-69B6-25A0BC5A22A6}"/>
                </a:ext>
              </a:extLst>
            </p:cNvPr>
            <p:cNvSpPr/>
            <p:nvPr/>
          </p:nvSpPr>
          <p:spPr>
            <a:xfrm>
              <a:off x="4150351" y="1119051"/>
              <a:ext cx="1832877" cy="378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4" name="TextBox 3">
              <a:extLst>
                <a:ext uri="{FF2B5EF4-FFF2-40B4-BE49-F238E27FC236}">
                  <a16:creationId xmlns:a16="http://schemas.microsoft.com/office/drawing/2014/main" id="{8E71E3D1-E3FF-8175-C2B9-AE179130D1D6}"/>
                </a:ext>
              </a:extLst>
            </p:cNvPr>
            <p:cNvSpPr txBox="1"/>
            <p:nvPr/>
          </p:nvSpPr>
          <p:spPr>
            <a:xfrm>
              <a:off x="4150351" y="1203876"/>
              <a:ext cx="1832877" cy="378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GB" sz="1600" dirty="0"/>
                <a:t>Develop a bias metric library capable of evaluating contextual bias in datasets.</a:t>
              </a:r>
              <a:endParaRPr lang="en-US" sz="1600" kern="1200" dirty="0"/>
            </a:p>
          </p:txBody>
        </p:sp>
      </p:grpSp>
    </p:spTree>
    <p:extLst>
      <p:ext uri="{BB962C8B-B14F-4D97-AF65-F5344CB8AC3E}">
        <p14:creationId xmlns:p14="http://schemas.microsoft.com/office/powerpoint/2010/main" val="3905226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4A337-79E3-0EE8-52DA-7CC38ADB020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8454BC6-9976-738E-A2AC-0849C68AF8EB}"/>
              </a:ext>
            </a:extLst>
          </p:cNvPr>
          <p:cNvSpPr/>
          <p:nvPr/>
        </p:nvSpPr>
        <p:spPr>
          <a:xfrm>
            <a:off x="3334633" y="76200"/>
            <a:ext cx="5522733" cy="769441"/>
          </a:xfrm>
          <a:prstGeom prst="rect">
            <a:avLst/>
          </a:prstGeom>
        </p:spPr>
        <p:txBody>
          <a:bodyPr wrap="square">
            <a:spAutoFit/>
          </a:bodyPr>
          <a:lstStyle/>
          <a:p>
            <a:r>
              <a:rPr lang="en-US" sz="4400" u="sng" dirty="0"/>
              <a:t>Level of completion.</a:t>
            </a:r>
            <a:endParaRPr lang="en-US" sz="4400" dirty="0"/>
          </a:p>
        </p:txBody>
      </p:sp>
      <p:sp>
        <p:nvSpPr>
          <p:cNvPr id="52" name="Rectangle 51">
            <a:extLst>
              <a:ext uri="{FF2B5EF4-FFF2-40B4-BE49-F238E27FC236}">
                <a16:creationId xmlns:a16="http://schemas.microsoft.com/office/drawing/2014/main" id="{B63B33D6-E785-300A-94D6-B79298F63A9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5" name="Diagram 4">
            <a:extLst>
              <a:ext uri="{FF2B5EF4-FFF2-40B4-BE49-F238E27FC236}">
                <a16:creationId xmlns:a16="http://schemas.microsoft.com/office/drawing/2014/main" id="{84A589E1-CC0F-9776-2C64-7D0AEF9529EC}"/>
              </a:ext>
            </a:extLst>
          </p:cNvPr>
          <p:cNvGraphicFramePr/>
          <p:nvPr/>
        </p:nvGraphicFramePr>
        <p:xfrm>
          <a:off x="264933" y="845641"/>
          <a:ext cx="11582400" cy="5085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1534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676400" y="227634"/>
            <a:ext cx="9448800" cy="769441"/>
          </a:xfrm>
          <a:prstGeom prst="rect">
            <a:avLst/>
          </a:prstGeom>
        </p:spPr>
        <p:txBody>
          <a:bodyPr wrap="square">
            <a:spAutoFit/>
          </a:bodyPr>
          <a:lstStyle/>
          <a:p>
            <a:pPr algn="ctr"/>
            <a:r>
              <a:rPr lang="en-US" sz="4400" u="sng" dirty="0"/>
              <a:t>Data Preprocessing</a:t>
            </a:r>
            <a:endParaRPr lang="en-US" sz="4400"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BF65E6D3-B135-ED04-84A9-638BA288EB12}"/>
              </a:ext>
            </a:extLst>
          </p:cNvPr>
          <p:cNvSpPr>
            <a:spLocks noGrp="1"/>
          </p:cNvSpPr>
          <p:nvPr>
            <p:ph idx="1"/>
          </p:nvPr>
        </p:nvSpPr>
        <p:spPr/>
        <p:txBody>
          <a:bodyPr>
            <a:normAutofit/>
          </a:bodyPr>
          <a:lstStyle/>
          <a:p>
            <a:r>
              <a:rPr lang="en-GB" sz="2800" dirty="0"/>
              <a:t>Extracted Metadata Per Image in the Dataset.</a:t>
            </a:r>
          </a:p>
        </p:txBody>
      </p:sp>
      <p:sp>
        <p:nvSpPr>
          <p:cNvPr id="2" name="Rectangle 1"/>
          <p:cNvSpPr/>
          <p:nvPr/>
        </p:nvSpPr>
        <p:spPr>
          <a:xfrm>
            <a:off x="1155700" y="1600200"/>
            <a:ext cx="9982200" cy="1200329"/>
          </a:xfrm>
          <a:prstGeom prst="rect">
            <a:avLst/>
          </a:prstGeom>
        </p:spPr>
        <p:txBody>
          <a:bodyPr wrap="square">
            <a:spAutoFit/>
          </a:bodyPr>
          <a:lstStyle/>
          <a:p>
            <a:pPr marL="285750" indent="-285750">
              <a:buFont typeface="Arial" panose="020B0604020202020204" pitchFamily="34" charset="0"/>
              <a:buChar char="•"/>
            </a:pPr>
            <a:r>
              <a:rPr lang="en-US" dirty="0"/>
              <a:t>Object Details: Bounding box, segmentation mask, confidence score.</a:t>
            </a:r>
          </a:p>
          <a:p>
            <a:pPr marL="285750" indent="-285750">
              <a:buFont typeface="Arial" panose="020B0604020202020204" pitchFamily="34" charset="0"/>
              <a:buChar char="•"/>
            </a:pPr>
            <a:r>
              <a:rPr lang="en-US" dirty="0"/>
              <a:t>Depth &amp; Spatial Metrics: Object size, 3D distance, normalized depth.</a:t>
            </a:r>
          </a:p>
          <a:p>
            <a:pPr marL="285750" indent="-285750">
              <a:buFont typeface="Arial" panose="020B0604020202020204" pitchFamily="34" charset="0"/>
              <a:buChar char="•"/>
            </a:pPr>
            <a:r>
              <a:rPr lang="en-US" dirty="0"/>
              <a:t>Scene Embedding: 512-dimensional feature vector for scene classification.</a:t>
            </a:r>
          </a:p>
          <a:p>
            <a:pPr marL="285750" indent="-285750">
              <a:buFont typeface="Arial" panose="020B0604020202020204" pitchFamily="34" charset="0"/>
              <a:buChar char="•"/>
            </a:pPr>
            <a:r>
              <a:rPr lang="en-US" dirty="0"/>
              <a:t>Gender Annotation: Assigned to detected person instances.</a:t>
            </a:r>
          </a:p>
        </p:txBody>
      </p:sp>
      <p:pic>
        <p:nvPicPr>
          <p:cNvPr id="4" name="Picture 3"/>
          <p:cNvPicPr>
            <a:picLocks noChangeAspect="1"/>
          </p:cNvPicPr>
          <p:nvPr/>
        </p:nvPicPr>
        <p:blipFill>
          <a:blip r:embed="rId2"/>
          <a:stretch>
            <a:fillRect/>
          </a:stretch>
        </p:blipFill>
        <p:spPr>
          <a:xfrm>
            <a:off x="914400" y="2921144"/>
            <a:ext cx="5853612" cy="3443661"/>
          </a:xfrm>
          <a:prstGeom prst="rect">
            <a:avLst/>
          </a:prstGeom>
        </p:spPr>
      </p:pic>
      <p:pic>
        <p:nvPicPr>
          <p:cNvPr id="9" name="Picture 8">
            <a:extLst>
              <a:ext uri="{FF2B5EF4-FFF2-40B4-BE49-F238E27FC236}">
                <a16:creationId xmlns:a16="http://schemas.microsoft.com/office/drawing/2014/main" id="{0E9F50AA-8A1A-838B-7E9B-F065849CACAE}"/>
              </a:ext>
            </a:extLst>
          </p:cNvPr>
          <p:cNvPicPr>
            <a:picLocks noChangeAspect="1"/>
          </p:cNvPicPr>
          <p:nvPr/>
        </p:nvPicPr>
        <p:blipFill>
          <a:blip r:embed="rId3"/>
          <a:stretch>
            <a:fillRect/>
          </a:stretch>
        </p:blipFill>
        <p:spPr>
          <a:xfrm>
            <a:off x="7901929" y="2928599"/>
            <a:ext cx="3070871" cy="3261214"/>
          </a:xfrm>
          <a:prstGeom prst="rect">
            <a:avLst/>
          </a:prstGeom>
        </p:spPr>
      </p:pic>
    </p:spTree>
    <p:extLst>
      <p:ext uri="{BB962C8B-B14F-4D97-AF65-F5344CB8AC3E}">
        <p14:creationId xmlns:p14="http://schemas.microsoft.com/office/powerpoint/2010/main" val="48393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676400" y="227634"/>
            <a:ext cx="9448800" cy="769441"/>
          </a:xfrm>
          <a:prstGeom prst="rect">
            <a:avLst/>
          </a:prstGeom>
        </p:spPr>
        <p:txBody>
          <a:bodyPr wrap="square">
            <a:spAutoFit/>
          </a:bodyPr>
          <a:lstStyle/>
          <a:p>
            <a:pPr algn="ctr"/>
            <a:r>
              <a:rPr lang="en-US" sz="4400" u="sng" dirty="0"/>
              <a:t>Scene Similarity Bias</a:t>
            </a:r>
            <a:endParaRPr lang="en-US" sz="4400"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BF65E6D3-B135-ED04-84A9-638BA288EB12}"/>
              </a:ext>
            </a:extLst>
          </p:cNvPr>
          <p:cNvSpPr>
            <a:spLocks noGrp="1"/>
          </p:cNvSpPr>
          <p:nvPr>
            <p:ph idx="1"/>
          </p:nvPr>
        </p:nvSpPr>
        <p:spPr/>
        <p:txBody>
          <a:bodyPr>
            <a:normAutofit/>
          </a:bodyPr>
          <a:lstStyle/>
          <a:p>
            <a:r>
              <a:rPr lang="en-US" sz="2800" dirty="0"/>
              <a:t>Scene context is stored as high-dimensional </a:t>
            </a:r>
            <a:r>
              <a:rPr lang="en-US" sz="2800" dirty="0" err="1"/>
              <a:t>embeddings</a:t>
            </a:r>
            <a:r>
              <a:rPr lang="en-US" sz="2800" dirty="0"/>
              <a:t>.</a:t>
            </a:r>
            <a:endParaRPr lang="en-GB" sz="2800" dirty="0"/>
          </a:p>
        </p:txBody>
      </p:sp>
      <p:sp>
        <p:nvSpPr>
          <p:cNvPr id="2" name="Rectangle 1"/>
          <p:cNvSpPr/>
          <p:nvPr/>
        </p:nvSpPr>
        <p:spPr>
          <a:xfrm>
            <a:off x="1155700" y="1600200"/>
            <a:ext cx="9982200" cy="369332"/>
          </a:xfrm>
          <a:prstGeom prst="rect">
            <a:avLst/>
          </a:prstGeom>
        </p:spPr>
        <p:txBody>
          <a:bodyPr wrap="square">
            <a:spAutoFit/>
          </a:bodyPr>
          <a:lstStyle/>
          <a:p>
            <a:pPr marL="285750" indent="-285750">
              <a:buFont typeface="Arial" panose="020B0604020202020204" pitchFamily="34" charset="0"/>
              <a:buChar char="•"/>
            </a:pPr>
            <a:r>
              <a:rPr lang="en-US" dirty="0"/>
              <a:t>To quantify scene influence on gender bias, we need a single numerical value.</a:t>
            </a:r>
          </a:p>
        </p:txBody>
      </p:sp>
      <p:pic>
        <p:nvPicPr>
          <p:cNvPr id="5" name="Picture 4"/>
          <p:cNvPicPr>
            <a:picLocks noChangeAspect="1"/>
          </p:cNvPicPr>
          <p:nvPr/>
        </p:nvPicPr>
        <p:blipFill>
          <a:blip r:embed="rId2"/>
          <a:stretch>
            <a:fillRect/>
          </a:stretch>
        </p:blipFill>
        <p:spPr>
          <a:xfrm>
            <a:off x="902965" y="2137806"/>
            <a:ext cx="2133600" cy="4116339"/>
          </a:xfrm>
          <a:prstGeom prst="rect">
            <a:avLst/>
          </a:prstGeom>
        </p:spPr>
      </p:pic>
      <p:sp>
        <p:nvSpPr>
          <p:cNvPr id="10" name="Rectangle 9"/>
          <p:cNvSpPr/>
          <p:nvPr/>
        </p:nvSpPr>
        <p:spPr>
          <a:xfrm>
            <a:off x="2580406" y="4744774"/>
            <a:ext cx="4887194" cy="369332"/>
          </a:xfrm>
          <a:prstGeom prst="rect">
            <a:avLst/>
          </a:prstGeom>
        </p:spPr>
        <p:txBody>
          <a:bodyPr wrap="square">
            <a:spAutoFit/>
          </a:bodyPr>
          <a:lstStyle/>
          <a:p>
            <a:pPr algn="ctr"/>
            <a:r>
              <a:rPr lang="en-US" dirty="0"/>
              <a:t>SSB = Similarity (Male) - Similarity (Female)</a:t>
            </a:r>
          </a:p>
        </p:txBody>
      </p:sp>
      <p:pic>
        <p:nvPicPr>
          <p:cNvPr id="6" name="Picture 5"/>
          <p:cNvPicPr>
            <a:picLocks noChangeAspect="1"/>
          </p:cNvPicPr>
          <p:nvPr/>
        </p:nvPicPr>
        <p:blipFill>
          <a:blip r:embed="rId3"/>
          <a:stretch>
            <a:fillRect/>
          </a:stretch>
        </p:blipFill>
        <p:spPr>
          <a:xfrm>
            <a:off x="6914413" y="3793741"/>
            <a:ext cx="5277587" cy="866896"/>
          </a:xfrm>
          <a:prstGeom prst="rect">
            <a:avLst/>
          </a:prstGeom>
        </p:spPr>
      </p:pic>
      <p:sp>
        <p:nvSpPr>
          <p:cNvPr id="7" name="Right Arrow 6"/>
          <p:cNvSpPr/>
          <p:nvPr/>
        </p:nvSpPr>
        <p:spPr>
          <a:xfrm>
            <a:off x="2895600" y="4267200"/>
            <a:ext cx="4191000" cy="76200"/>
          </a:xfrm>
          <a:prstGeom prst="rightArrow">
            <a:avLst/>
          </a:prstGeom>
          <a:solidFill>
            <a:srgbClr val="C00000"/>
          </a:solidFill>
        </p:spPr>
        <p:txBody>
          <a:bodyPr rtlCol="0" anchor="ctr"/>
          <a:lstStyle/>
          <a:p>
            <a:pPr algn="ctr">
              <a:buChar char="•"/>
            </a:pPr>
            <a:endParaRPr lang="en-US" sz="3200" dirty="0">
              <a:ln w="0"/>
              <a:effectLst>
                <a:outerShdw blurRad="38100" dist="19050" dir="2700000" algn="tl" rotWithShape="0">
                  <a:schemeClr val="dk1">
                    <a:alpha val="40000"/>
                  </a:schemeClr>
                </a:outerShdw>
              </a:effectLst>
            </a:endParaRPr>
          </a:p>
        </p:txBody>
      </p:sp>
      <p:sp>
        <p:nvSpPr>
          <p:cNvPr id="12" name="Rectangle 11"/>
          <p:cNvSpPr/>
          <p:nvPr/>
        </p:nvSpPr>
        <p:spPr>
          <a:xfrm>
            <a:off x="3919852" y="2290206"/>
            <a:ext cx="6519548" cy="923330"/>
          </a:xfrm>
          <a:prstGeom prst="rect">
            <a:avLst/>
          </a:prstGeom>
        </p:spPr>
        <p:txBody>
          <a:bodyPr wrap="square">
            <a:spAutoFit/>
          </a:bodyPr>
          <a:lstStyle/>
          <a:p>
            <a:pPr algn="ctr"/>
            <a:r>
              <a:rPr lang="en-US" b="1" dirty="0"/>
              <a:t>For each image</a:t>
            </a:r>
            <a:r>
              <a:rPr lang="en-US" dirty="0"/>
              <a:t>, we compute cosine similarity of scene </a:t>
            </a:r>
            <a:r>
              <a:rPr lang="en-US" dirty="0" err="1"/>
              <a:t>embeddings</a:t>
            </a:r>
            <a:r>
              <a:rPr lang="en-US" dirty="0"/>
              <a:t> with predefined </a:t>
            </a:r>
            <a:r>
              <a:rPr lang="en-US" b="1" dirty="0"/>
              <a:t>male-dominated</a:t>
            </a:r>
            <a:r>
              <a:rPr lang="en-US" dirty="0"/>
              <a:t> and </a:t>
            </a:r>
            <a:r>
              <a:rPr lang="en-US" b="1" dirty="0"/>
              <a:t>female-dominated</a:t>
            </a:r>
            <a:r>
              <a:rPr lang="en-US" dirty="0"/>
              <a:t> scene vectors.</a:t>
            </a:r>
          </a:p>
        </p:txBody>
      </p:sp>
    </p:spTree>
    <p:extLst>
      <p:ext uri="{BB962C8B-B14F-4D97-AF65-F5344CB8AC3E}">
        <p14:creationId xmlns:p14="http://schemas.microsoft.com/office/powerpoint/2010/main" val="668793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676400" y="227634"/>
            <a:ext cx="9448800" cy="769441"/>
          </a:xfrm>
          <a:prstGeom prst="rect">
            <a:avLst/>
          </a:prstGeom>
        </p:spPr>
        <p:txBody>
          <a:bodyPr wrap="square">
            <a:spAutoFit/>
          </a:bodyPr>
          <a:lstStyle/>
          <a:p>
            <a:pPr algn="ctr"/>
            <a:r>
              <a:rPr lang="en-US" sz="4400" u="sng" dirty="0"/>
              <a:t>Scene Similarity Bias</a:t>
            </a:r>
            <a:endParaRPr lang="en-US" sz="4400"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2"/>
          <a:stretch>
            <a:fillRect/>
          </a:stretch>
        </p:blipFill>
        <p:spPr>
          <a:xfrm>
            <a:off x="460375" y="1010618"/>
            <a:ext cx="4340225" cy="2935116"/>
          </a:xfrm>
          <a:prstGeom prst="rect">
            <a:avLst/>
          </a:prstGeom>
        </p:spPr>
      </p:pic>
      <p:pic>
        <p:nvPicPr>
          <p:cNvPr id="22" name="Picture 21"/>
          <p:cNvPicPr>
            <a:picLocks noChangeAspect="1"/>
          </p:cNvPicPr>
          <p:nvPr/>
        </p:nvPicPr>
        <p:blipFill>
          <a:blip r:embed="rId3"/>
          <a:stretch>
            <a:fillRect/>
          </a:stretch>
        </p:blipFill>
        <p:spPr>
          <a:xfrm>
            <a:off x="6731549" y="2624943"/>
            <a:ext cx="4959708" cy="2771775"/>
          </a:xfrm>
          <a:prstGeom prst="rect">
            <a:avLst/>
          </a:prstGeom>
        </p:spPr>
      </p:pic>
      <p:pic>
        <p:nvPicPr>
          <p:cNvPr id="23" name="Picture 22"/>
          <p:cNvPicPr>
            <a:picLocks noChangeAspect="1"/>
          </p:cNvPicPr>
          <p:nvPr/>
        </p:nvPicPr>
        <p:blipFill>
          <a:blip r:embed="rId4"/>
          <a:stretch>
            <a:fillRect/>
          </a:stretch>
        </p:blipFill>
        <p:spPr>
          <a:xfrm>
            <a:off x="6977478" y="1143000"/>
            <a:ext cx="4467849" cy="1314633"/>
          </a:xfrm>
          <a:prstGeom prst="rect">
            <a:avLst/>
          </a:prstGeom>
        </p:spPr>
      </p:pic>
      <p:pic>
        <p:nvPicPr>
          <p:cNvPr id="3" name="Picture 2"/>
          <p:cNvPicPr>
            <a:picLocks noChangeAspect="1"/>
          </p:cNvPicPr>
          <p:nvPr/>
        </p:nvPicPr>
        <p:blipFill>
          <a:blip r:embed="rId5"/>
          <a:stretch>
            <a:fillRect/>
          </a:stretch>
        </p:blipFill>
        <p:spPr>
          <a:xfrm>
            <a:off x="1828800" y="3910900"/>
            <a:ext cx="4800599" cy="2654448"/>
          </a:xfrm>
          <a:prstGeom prst="rect">
            <a:avLst/>
          </a:prstGeom>
        </p:spPr>
      </p:pic>
    </p:spTree>
    <p:extLst>
      <p:ext uri="{BB962C8B-B14F-4D97-AF65-F5344CB8AC3E}">
        <p14:creationId xmlns:p14="http://schemas.microsoft.com/office/powerpoint/2010/main" val="3492012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612775" y="227634"/>
            <a:ext cx="11274425" cy="769441"/>
          </a:xfrm>
          <a:prstGeom prst="rect">
            <a:avLst/>
          </a:prstGeom>
        </p:spPr>
        <p:txBody>
          <a:bodyPr wrap="square">
            <a:spAutoFit/>
          </a:bodyPr>
          <a:lstStyle/>
          <a:p>
            <a:pPr algn="ctr"/>
            <a:r>
              <a:rPr lang="en-US" sz="4400" u="sng" dirty="0"/>
              <a:t>Collecting the data and Creating the dataset</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307975" y="1216772"/>
            <a:ext cx="5400752" cy="3279028"/>
          </a:xfrm>
          <a:prstGeom prst="rect">
            <a:avLst/>
          </a:prstGeom>
        </p:spPr>
      </p:pic>
      <p:pic>
        <p:nvPicPr>
          <p:cNvPr id="3" name="Picture 2"/>
          <p:cNvPicPr>
            <a:picLocks noChangeAspect="1"/>
          </p:cNvPicPr>
          <p:nvPr/>
        </p:nvPicPr>
        <p:blipFill>
          <a:blip r:embed="rId3"/>
          <a:stretch>
            <a:fillRect/>
          </a:stretch>
        </p:blipFill>
        <p:spPr>
          <a:xfrm>
            <a:off x="5943601" y="2507809"/>
            <a:ext cx="5943600" cy="3947811"/>
          </a:xfrm>
          <a:prstGeom prst="rect">
            <a:avLst/>
          </a:prstGeom>
        </p:spPr>
      </p:pic>
      <p:sp>
        <p:nvSpPr>
          <p:cNvPr id="4" name="Bent-Up Arrow 3"/>
          <p:cNvSpPr/>
          <p:nvPr/>
        </p:nvSpPr>
        <p:spPr>
          <a:xfrm rot="5400000">
            <a:off x="4246582" y="4017982"/>
            <a:ext cx="1143000" cy="2098636"/>
          </a:xfrm>
          <a:prstGeom prst="bentUpArrow">
            <a:avLst>
              <a:gd name="adj1" fmla="val 5393"/>
              <a:gd name="adj2" fmla="val 8686"/>
              <a:gd name="adj3" fmla="val 25000"/>
            </a:avLst>
          </a:prstGeom>
          <a:solidFill>
            <a:srgbClr val="C00000"/>
          </a:solidFill>
        </p:spPr>
        <p:txBody>
          <a:bodyPr rtlCol="0" anchor="ctr"/>
          <a:lstStyle/>
          <a:p>
            <a:pPr algn="ctr">
              <a:buChar char="•"/>
            </a:pPr>
            <a:endParaRPr lang="en-US" sz="3200" dirty="0"/>
          </a:p>
        </p:txBody>
      </p:sp>
      <p:sp>
        <p:nvSpPr>
          <p:cNvPr id="16" name="Rectangle 15"/>
          <p:cNvSpPr/>
          <p:nvPr/>
        </p:nvSpPr>
        <p:spPr>
          <a:xfrm>
            <a:off x="755727" y="4848005"/>
            <a:ext cx="2895600" cy="646331"/>
          </a:xfrm>
          <a:prstGeom prst="rect">
            <a:avLst/>
          </a:prstGeom>
        </p:spPr>
        <p:txBody>
          <a:bodyPr wrap="square">
            <a:spAutoFit/>
          </a:bodyPr>
          <a:lstStyle/>
          <a:p>
            <a:pPr algn="ctr"/>
            <a:r>
              <a:rPr lang="en-US" dirty="0"/>
              <a:t>Normalized Features using Min-Max Scaling</a:t>
            </a:r>
          </a:p>
        </p:txBody>
      </p:sp>
    </p:spTree>
    <p:extLst>
      <p:ext uri="{BB962C8B-B14F-4D97-AF65-F5344CB8AC3E}">
        <p14:creationId xmlns:p14="http://schemas.microsoft.com/office/powerpoint/2010/main" val="680938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612775" y="227634"/>
            <a:ext cx="11274425" cy="769441"/>
          </a:xfrm>
          <a:prstGeom prst="rect">
            <a:avLst/>
          </a:prstGeom>
        </p:spPr>
        <p:txBody>
          <a:bodyPr wrap="square">
            <a:spAutoFit/>
          </a:bodyPr>
          <a:lstStyle/>
          <a:p>
            <a:pPr algn="ctr"/>
            <a:r>
              <a:rPr lang="en-US" sz="4400" u="sng" dirty="0"/>
              <a:t>How Do we Measure Bias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GB" sz="2800" dirty="0"/>
                  <a:t>Do the object Size, Distance and Depth effect Bias? </a:t>
                </a:r>
              </a:p>
              <a:p>
                <a:pPr marL="0" indent="0">
                  <a:buNone/>
                </a:pPr>
                <a:r>
                  <a:rPr lang="en-US" sz="2000" dirty="0"/>
                  <a:t>Measures how much an object affects gender classification.</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𝑂𝐼𝑆</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1 ∗</m:t>
                      </m:r>
                      <m:r>
                        <a:rPr lang="en-US" sz="2000" b="0" i="1" smtClean="0">
                          <a:latin typeface="Cambria Math" panose="02040503050406030204" pitchFamily="18" charset="0"/>
                        </a:rPr>
                        <m:t>𝑅𝑒𝑙𝑎𝑡𝑖𝑣𝑒</m:t>
                      </m:r>
                      <m:r>
                        <a:rPr lang="en-US" sz="2000" b="0" i="1" smtClean="0">
                          <a:latin typeface="Cambria Math" panose="02040503050406030204" pitchFamily="18" charset="0"/>
                        </a:rPr>
                        <m:t> </m:t>
                      </m:r>
                      <m:r>
                        <a:rPr lang="en-US" sz="2000" b="0" i="1" smtClean="0">
                          <a:latin typeface="Cambria Math" panose="02040503050406030204" pitchFamily="18" charset="0"/>
                        </a:rPr>
                        <m:t>𝑆𝑖𝑧𝑒</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2 ∗3</m:t>
                      </m:r>
                      <m:r>
                        <a:rPr lang="en-US" sz="2000" b="0" i="1" smtClean="0">
                          <a:latin typeface="Cambria Math" panose="02040503050406030204" pitchFamily="18" charset="0"/>
                        </a:rPr>
                        <m:t>𝐷</m:t>
                      </m:r>
                      <m:r>
                        <a:rPr lang="en-US" sz="2000" b="0" i="1" smtClean="0">
                          <a:latin typeface="Cambria Math" panose="02040503050406030204" pitchFamily="18" charset="0"/>
                        </a:rPr>
                        <m:t> </m:t>
                      </m:r>
                      <m:r>
                        <a:rPr lang="en-US" sz="2000" b="0" i="1" smtClean="0">
                          <a:latin typeface="Cambria Math" panose="02040503050406030204" pitchFamily="18" charset="0"/>
                        </a:rPr>
                        <m:t>𝐷𝑖𝑠𝑡𝑎𝑛𝑐𝑒</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3 ∗</m:t>
                      </m:r>
                      <m:r>
                        <a:rPr lang="en-US" sz="2000" b="0" i="1" smtClean="0">
                          <a:latin typeface="Cambria Math" panose="02040503050406030204" pitchFamily="18" charset="0"/>
                        </a:rPr>
                        <m:t>𝐷𝑒𝑝𝑡h</m:t>
                      </m:r>
                    </m:oMath>
                  </m:oMathPara>
                </a14:m>
                <a:endParaRPr lang="en-US" sz="2000" b="0" dirty="0"/>
              </a:p>
              <a:p>
                <a:pPr marL="0" indent="0">
                  <a:buNone/>
                </a:pPr>
                <a:endParaRPr lang="en-GB" sz="2000" dirty="0"/>
              </a:p>
            </p:txBody>
          </p:sp>
        </mc:Choice>
        <mc:Fallback xmlns="">
          <p:sp>
            <p:nvSpPr>
              <p:cNvPr id="10" name="Content Placeholder 2">
                <a:extLst>
                  <a:ext uri="{FF2B5EF4-FFF2-40B4-BE49-F238E27FC236}">
                    <a16:creationId xmlns:a16="http://schemas.microsoft.com/office/drawing/2014/main" id="{BF65E6D3-B135-ED04-84A9-638BA288EB12}"/>
                  </a:ext>
                </a:extLst>
              </p:cNvPr>
              <p:cNvSpPr>
                <a:spLocks noGrp="1" noRot="1" noChangeAspect="1" noMove="1" noResize="1" noEditPoints="1" noAdjustHandles="1" noChangeArrowheads="1" noChangeShapeType="1" noTextEdit="1"/>
              </p:cNvSpPr>
              <p:nvPr>
                <p:ph idx="1"/>
              </p:nvPr>
            </p:nvSpPr>
            <p:spPr>
              <a:xfrm>
                <a:off x="304800" y="1143000"/>
                <a:ext cx="11684000" cy="5181600"/>
              </a:xfrm>
              <a:blipFill>
                <a:blip r:embed="rId2"/>
                <a:stretch>
                  <a:fillRect l="-939" t="-129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278674" y="2399383"/>
            <a:ext cx="7916091" cy="4009354"/>
          </a:xfrm>
          <a:prstGeom prst="rect">
            <a:avLst/>
          </a:prstGeom>
        </p:spPr>
      </p:pic>
      <p:pic>
        <p:nvPicPr>
          <p:cNvPr id="11" name="Picture 10"/>
          <p:cNvPicPr>
            <a:picLocks noChangeAspect="1"/>
          </p:cNvPicPr>
          <p:nvPr/>
        </p:nvPicPr>
        <p:blipFill>
          <a:blip r:embed="rId4"/>
          <a:stretch>
            <a:fillRect/>
          </a:stretch>
        </p:blipFill>
        <p:spPr>
          <a:xfrm>
            <a:off x="8686800" y="2362372"/>
            <a:ext cx="2831919" cy="2047875"/>
          </a:xfrm>
          <a:prstGeom prst="rect">
            <a:avLst/>
          </a:prstGeom>
        </p:spPr>
      </p:pic>
      <p:pic>
        <p:nvPicPr>
          <p:cNvPr id="19" name="Picture 18"/>
          <p:cNvPicPr>
            <a:picLocks noChangeAspect="1"/>
          </p:cNvPicPr>
          <p:nvPr/>
        </p:nvPicPr>
        <p:blipFill rotWithShape="1">
          <a:blip r:embed="rId5"/>
          <a:srcRect t="1199" r="14658"/>
          <a:stretch/>
        </p:blipFill>
        <p:spPr>
          <a:xfrm>
            <a:off x="8686800" y="4494384"/>
            <a:ext cx="2438037" cy="2046909"/>
          </a:xfrm>
          <a:prstGeom prst="rect">
            <a:avLst/>
          </a:prstGeom>
        </p:spPr>
      </p:pic>
    </p:spTree>
    <p:extLst>
      <p:ext uri="{BB962C8B-B14F-4D97-AF65-F5344CB8AC3E}">
        <p14:creationId xmlns:p14="http://schemas.microsoft.com/office/powerpoint/2010/main" val="407036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13885-D1F0-075D-D4EA-1EC14191F83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6FE88AF-9C0B-9AA5-3A87-BD353A0F327C}"/>
              </a:ext>
            </a:extLst>
          </p:cNvPr>
          <p:cNvSpPr>
            <a:spLocks noGrp="1"/>
          </p:cNvSpPr>
          <p:nvPr>
            <p:ph type="title"/>
          </p:nvPr>
        </p:nvSpPr>
        <p:spPr>
          <a:xfrm>
            <a:off x="304800" y="0"/>
            <a:ext cx="11684000" cy="792162"/>
          </a:xfrm>
        </p:spPr>
        <p:txBody>
          <a:bodyPr vert="horz" lIns="91440" tIns="45720" rIns="91440" bIns="45720" rtlCol="0" anchor="ctr">
            <a:normAutofit/>
          </a:bodyPr>
          <a:lstStyle/>
          <a:p>
            <a:r>
              <a:rPr lang="en-US" kern="1200" dirty="0">
                <a:latin typeface="Adobe Devanagari" pitchFamily="18" charset="0"/>
                <a:ea typeface="+mj-ea"/>
                <a:cs typeface="Adobe Devanagari" pitchFamily="18" charset="0"/>
              </a:rPr>
              <a:t>Can Bias be </a:t>
            </a:r>
            <a:r>
              <a:rPr lang="en-US" dirty="0"/>
              <a:t>Detected or Measured</a:t>
            </a:r>
            <a:r>
              <a:rPr lang="en-US" kern="1200" dirty="0">
                <a:latin typeface="Adobe Devanagari" pitchFamily="18" charset="0"/>
                <a:ea typeface="+mj-ea"/>
                <a:cs typeface="Adobe Devanagari" pitchFamily="18" charset="0"/>
              </a:rPr>
              <a: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119D221-8A4E-838C-E096-8EFFE1AE8451}"/>
                  </a:ext>
                </a:extLst>
              </p:cNvPr>
              <p:cNvSpPr>
                <a:spLocks/>
              </p:cNvSpPr>
              <p:nvPr/>
            </p:nvSpPr>
            <p:spPr>
              <a:xfrm>
                <a:off x="203200" y="792162"/>
                <a:ext cx="11887200" cy="5456238"/>
              </a:xfrm>
              <a:prstGeom prst="rect">
                <a:avLst/>
              </a:prstGeom>
              <a:solidFill>
                <a:schemeClr val="bg1">
                  <a:alpha val="34000"/>
                </a:schemeClr>
              </a:solidFill>
            </p:spPr>
            <p:txBody>
              <a:bodyPr vert="horz" lIns="91440" tIns="45720" rIns="91440" bIns="45720" rtlCol="0">
                <a:normAutofit/>
              </a:bodyPr>
              <a:lstStyle/>
              <a:p>
                <a:pPr>
                  <a:lnSpc>
                    <a:spcPct val="90000"/>
                  </a:lnSpc>
                  <a:spcBef>
                    <a:spcPct val="20000"/>
                  </a:spcBef>
                  <a:spcAft>
                    <a:spcPts val="600"/>
                  </a:spcAft>
                </a:pPr>
                <a:r>
                  <a:rPr lang="en-US" sz="2200" b="1" dirty="0"/>
                  <a:t>Existing Measurements  used for Bias Detection:</a:t>
                </a:r>
              </a:p>
              <a:p>
                <a:pPr marL="342900" indent="-342900">
                  <a:lnSpc>
                    <a:spcPct val="90000"/>
                  </a:lnSpc>
                  <a:spcBef>
                    <a:spcPct val="20000"/>
                  </a:spcBef>
                  <a:spcAft>
                    <a:spcPts val="600"/>
                  </a:spcAft>
                  <a:buFont typeface="Arial" pitchFamily="34" charset="0"/>
                  <a:buChar char="•"/>
                </a:pPr>
                <a:r>
                  <a:rPr lang="en-US" sz="2200" dirty="0"/>
                  <a:t>Demographic parity.</a:t>
                </a:r>
              </a:p>
              <a:p>
                <a:pPr>
                  <a:lnSpc>
                    <a:spcPct val="90000"/>
                  </a:lnSpc>
                  <a:spcBef>
                    <a:spcPct val="20000"/>
                  </a:spcBef>
                  <a:spcAft>
                    <a:spcPts val="600"/>
                  </a:spcAft>
                </a:pPr>
                <a:endParaRPr lang="en-US" sz="2200" dirty="0"/>
              </a:p>
              <a:p>
                <a:pPr>
                  <a:lnSpc>
                    <a:spcPct val="90000"/>
                  </a:lnSpc>
                  <a:spcBef>
                    <a:spcPct val="20000"/>
                  </a:spcBef>
                  <a:spcAft>
                    <a:spcPts val="600"/>
                  </a:spcAft>
                </a:pPr>
                <a:endParaRPr lang="en-US" sz="2200" dirty="0"/>
              </a:p>
              <a:p>
                <a:pPr marL="342900" indent="-342900">
                  <a:lnSpc>
                    <a:spcPct val="90000"/>
                  </a:lnSpc>
                  <a:spcBef>
                    <a:spcPct val="20000"/>
                  </a:spcBef>
                  <a:spcAft>
                    <a:spcPts val="600"/>
                  </a:spcAft>
                  <a:buFont typeface="Arial" panose="020B0604020202020204" pitchFamily="34" charset="0"/>
                  <a:buChar char="•"/>
                </a:pPr>
                <a:r>
                  <a:rPr lang="en-US" sz="2200" dirty="0"/>
                  <a:t>Equalized odds :</a:t>
                </a:r>
              </a:p>
              <a:p>
                <a:pPr>
                  <a:lnSpc>
                    <a:spcPct val="90000"/>
                  </a:lnSpc>
                  <a:spcBef>
                    <a:spcPct val="20000"/>
                  </a:spcBef>
                  <a:spcAft>
                    <a:spcPts val="600"/>
                  </a:spcAft>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𝑌</m:t>
                              </m:r>
                            </m:e>
                          </m:acc>
                          <m:r>
                            <a:rPr lang="en-US" sz="2200" b="0" i="1" smtClean="0">
                              <a:latin typeface="Cambria Math" panose="02040503050406030204" pitchFamily="18" charset="0"/>
                            </a:rPr>
                            <m:t>=1</m:t>
                          </m:r>
                        </m:e>
                        <m:e>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𝑦</m:t>
                          </m:r>
                          <m:r>
                            <a:rPr lang="en-US" sz="2200" b="0" i="1" smtClean="0">
                              <a:latin typeface="Cambria Math" panose="02040503050406030204" pitchFamily="18" charset="0"/>
                            </a:rPr>
                            <m:t>,</m:t>
                          </m:r>
                          <m:r>
                            <a:rPr lang="en-US" sz="2200" b="0" i="1" smtClean="0">
                              <a:latin typeface="Cambria Math" panose="02040503050406030204" pitchFamily="18" charset="0"/>
                            </a:rPr>
                            <m:t>𝐴</m:t>
                          </m:r>
                          <m:r>
                            <a:rPr lang="en-US" sz="2200" b="0" i="1" smtClean="0">
                              <a:latin typeface="Cambria Math" panose="02040503050406030204" pitchFamily="18" charset="0"/>
                            </a:rPr>
                            <m:t>=0</m:t>
                          </m:r>
                        </m:e>
                      </m:d>
                      <m:r>
                        <a:rPr lang="en-US" sz="2200" b="0" i="1" smtClean="0">
                          <a:latin typeface="Cambria Math" panose="02040503050406030204" pitchFamily="18" charset="0"/>
                        </a:rPr>
                        <m:t>=</m:t>
                      </m:r>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𝑌</m:t>
                              </m:r>
                            </m:e>
                          </m:acc>
                          <m:r>
                            <a:rPr lang="en-US" sz="2200" b="0" i="1" smtClean="0">
                              <a:latin typeface="Cambria Math" panose="02040503050406030204" pitchFamily="18" charset="0"/>
                            </a:rPr>
                            <m:t>=1</m:t>
                          </m:r>
                        </m:e>
                        <m:e>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𝑦</m:t>
                          </m:r>
                          <m:r>
                            <a:rPr lang="en-US" sz="2200" b="0" i="1" smtClean="0">
                              <a:latin typeface="Cambria Math" panose="02040503050406030204" pitchFamily="18" charset="0"/>
                            </a:rPr>
                            <m:t>,</m:t>
                          </m:r>
                          <m:r>
                            <a:rPr lang="en-US" sz="2200" b="0" i="1" smtClean="0">
                              <a:latin typeface="Cambria Math" panose="02040503050406030204" pitchFamily="18" charset="0"/>
                            </a:rPr>
                            <m:t>𝐴</m:t>
                          </m:r>
                          <m:r>
                            <a:rPr lang="en-US" sz="2200" b="0" i="1" smtClean="0">
                              <a:latin typeface="Cambria Math" panose="02040503050406030204" pitchFamily="18" charset="0"/>
                            </a:rPr>
                            <m:t>=1</m:t>
                          </m:r>
                        </m:e>
                      </m:d>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𝑦</m:t>
                      </m:r>
                      <m:r>
                        <a:rPr lang="en-US" sz="2200" b="0" i="1" smtClean="0">
                          <a:latin typeface="Cambria Math" panose="02040503050406030204" pitchFamily="18" charset="0"/>
                          <a:ea typeface="Cambria Math" panose="02040503050406030204" pitchFamily="18" charset="0"/>
                        </a:rPr>
                        <m:t>∈{0,1}</m:t>
                      </m:r>
                    </m:oMath>
                  </m:oMathPara>
                </a14:m>
                <a:endParaRPr lang="en-US" sz="2200" dirty="0"/>
              </a:p>
              <a:p>
                <a:pPr marL="342900" indent="-342900">
                  <a:lnSpc>
                    <a:spcPct val="90000"/>
                  </a:lnSpc>
                  <a:spcBef>
                    <a:spcPct val="20000"/>
                  </a:spcBef>
                  <a:spcAft>
                    <a:spcPts val="600"/>
                  </a:spcAft>
                  <a:buFont typeface="Arial" panose="020B0604020202020204" pitchFamily="34" charset="0"/>
                  <a:buChar char="•"/>
                </a:pPr>
                <a:r>
                  <a:rPr lang="en-US" sz="2200" dirty="0"/>
                  <a:t>Disparate Impact :</a:t>
                </a:r>
              </a:p>
              <a:p>
                <a:pPr>
                  <a:lnSpc>
                    <a:spcPct val="90000"/>
                  </a:lnSpc>
                  <a:spcBef>
                    <a:spcPct val="20000"/>
                  </a:spcBef>
                  <a:spcAft>
                    <a:spcPts val="600"/>
                  </a:spcAft>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𝑌</m:t>
                                  </m:r>
                                </m:e>
                              </m:acc>
                              <m:r>
                                <a:rPr lang="en-US" sz="2200" b="0" i="1" smtClean="0">
                                  <a:latin typeface="Cambria Math" panose="02040503050406030204" pitchFamily="18" charset="0"/>
                                </a:rPr>
                                <m:t>=1</m:t>
                              </m:r>
                            </m:e>
                            <m:e>
                              <m:r>
                                <a:rPr lang="en-US" sz="2200" b="0" i="1" smtClean="0">
                                  <a:latin typeface="Cambria Math" panose="02040503050406030204" pitchFamily="18" charset="0"/>
                                </a:rPr>
                                <m:t>𝐴</m:t>
                              </m:r>
                              <m:r>
                                <a:rPr lang="en-US" sz="2200" b="0" i="1" smtClean="0">
                                  <a:latin typeface="Cambria Math" panose="02040503050406030204" pitchFamily="18" charset="0"/>
                                </a:rPr>
                                <m:t>=0</m:t>
                              </m:r>
                            </m:e>
                          </m:d>
                        </m:num>
                        <m:den>
                          <m:r>
                            <a:rPr lang="en-US" sz="2200" b="0" i="1" smtClean="0">
                              <a:latin typeface="Cambria Math" panose="02040503050406030204" pitchFamily="18" charset="0"/>
                            </a:rPr>
                            <m:t>𝑃</m:t>
                          </m:r>
                          <m:d>
                            <m:dPr>
                              <m:ctrlPr>
                                <a:rPr lang="en-US" sz="2200" b="0" i="1" smtClean="0">
                                  <a:latin typeface="Cambria Math" panose="02040503050406030204" pitchFamily="18" charset="0"/>
                                </a:rPr>
                              </m:ctrlPr>
                            </m:d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𝑌</m:t>
                                  </m:r>
                                </m:e>
                              </m:acc>
                              <m:r>
                                <a:rPr lang="en-US" sz="2200" b="0" i="1" smtClean="0">
                                  <a:latin typeface="Cambria Math" panose="02040503050406030204" pitchFamily="18" charset="0"/>
                                </a:rPr>
                                <m:t>=1</m:t>
                              </m:r>
                            </m:e>
                            <m:e>
                              <m:r>
                                <a:rPr lang="en-US" sz="2200" b="0" i="1" smtClean="0">
                                  <a:latin typeface="Cambria Math" panose="02040503050406030204" pitchFamily="18" charset="0"/>
                                </a:rPr>
                                <m:t>𝐴</m:t>
                              </m:r>
                              <m:r>
                                <a:rPr lang="en-US" sz="2200" b="0" i="1" smtClean="0">
                                  <a:latin typeface="Cambria Math" panose="02040503050406030204" pitchFamily="18" charset="0"/>
                                </a:rPr>
                                <m:t>=1</m:t>
                              </m:r>
                            </m:e>
                          </m:d>
                        </m:den>
                      </m:f>
                    </m:oMath>
                  </m:oMathPara>
                </a14:m>
                <a:endParaRPr lang="en-US" sz="2200" dirty="0"/>
              </a:p>
              <a:p>
                <a:pPr marL="342900" indent="-342900">
                  <a:lnSpc>
                    <a:spcPct val="90000"/>
                  </a:lnSpc>
                  <a:spcBef>
                    <a:spcPct val="20000"/>
                  </a:spcBef>
                  <a:spcAft>
                    <a:spcPts val="600"/>
                  </a:spcAft>
                  <a:buFont typeface="Arial" panose="020B0604020202020204" pitchFamily="34" charset="0"/>
                  <a:buChar char="•"/>
                </a:pPr>
                <a:r>
                  <a:rPr lang="en-US" sz="2200" dirty="0"/>
                  <a:t>Average odds difference:</a:t>
                </a:r>
              </a:p>
              <a:p>
                <a:pPr>
                  <a:lnSpc>
                    <a:spcPct val="90000"/>
                  </a:lnSpc>
                  <a:spcBef>
                    <a:spcPct val="20000"/>
                  </a:spcBef>
                  <a:spcAft>
                    <a:spcPts val="600"/>
                  </a:spcAft>
                </a:pPr>
                <a14:m>
                  <m:oMathPara xmlns:m="http://schemas.openxmlformats.org/officeDocument/2006/math">
                    <m:oMathParaPr>
                      <m:jc m:val="centerGroup"/>
                    </m:oMathParaPr>
                    <m:oMath xmlns:m="http://schemas.openxmlformats.org/officeDocument/2006/math">
                      <m:f>
                        <m:fPr>
                          <m:ctrlPr>
                            <a:rPr lang="es-ES" sz="220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1</m:t>
                          </m:r>
                        </m:num>
                        <m:den>
                          <m:r>
                            <a:rPr lang="en-US" sz="2200" b="0" i="1" smtClean="0">
                              <a:latin typeface="Cambria Math" panose="02040503050406030204" pitchFamily="18" charset="0"/>
                              <a:ea typeface="Cambria Math" panose="02040503050406030204" pitchFamily="18" charset="0"/>
                            </a:rPr>
                            <m:t>2</m:t>
                          </m:r>
                        </m:den>
                      </m:f>
                      <m:r>
                        <m:rPr>
                          <m:nor/>
                        </m:rPr>
                        <a:rPr lang="es-ES" sz="2200" i="1">
                          <a:latin typeface="Cambria Math" panose="02040503050406030204" pitchFamily="18" charset="0"/>
                          <a:ea typeface="Cambria Math" panose="02040503050406030204" pitchFamily="18" charset="0"/>
                        </a:rPr>
                        <m:t>[(</m:t>
                      </m:r>
                      <m:r>
                        <m:rPr>
                          <m:nor/>
                        </m:rPr>
                        <a:rPr lang="en-US" sz="2200" b="0" i="1" smtClean="0">
                          <a:latin typeface="Cambria Math" panose="02040503050406030204" pitchFamily="18" charset="0"/>
                          <a:ea typeface="Cambria Math" panose="02040503050406030204" pitchFamily="18" charset="0"/>
                        </a:rPr>
                        <m:t>P</m:t>
                      </m:r>
                      <m:r>
                        <m:rPr>
                          <m:nor/>
                        </m:rPr>
                        <a:rPr lang="es-ES" sz="2200" i="1">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𝑌</m:t>
                          </m:r>
                        </m:e>
                      </m:acc>
                      <m:r>
                        <m:rPr>
                          <m:nor/>
                        </m:rPr>
                        <a:rPr lang="es-ES" sz="2200" i="1">
                          <a:latin typeface="Cambria Math" panose="02040503050406030204" pitchFamily="18" charset="0"/>
                          <a:ea typeface="Cambria Math" panose="02040503050406030204" pitchFamily="18" charset="0"/>
                        </a:rPr>
                        <m:t>=1∣</m:t>
                      </m:r>
                      <m:r>
                        <m:rPr>
                          <m:nor/>
                        </m:rPr>
                        <a:rPr lang="en-US" sz="2200" b="0" i="1" smtClean="0">
                          <a:latin typeface="Cambria Math" panose="02040503050406030204" pitchFamily="18" charset="0"/>
                          <a:ea typeface="Cambria Math" panose="02040503050406030204" pitchFamily="18" charset="0"/>
                        </a:rPr>
                        <m:t>Y</m:t>
                      </m:r>
                      <m:r>
                        <m:rPr>
                          <m:nor/>
                        </m:rPr>
                        <a:rPr lang="es-ES" sz="2200" i="1">
                          <a:latin typeface="Cambria Math" panose="02040503050406030204" pitchFamily="18" charset="0"/>
                          <a:ea typeface="Cambria Math" panose="02040503050406030204" pitchFamily="18" charset="0"/>
                        </a:rPr>
                        <m:t>=1,</m:t>
                      </m:r>
                      <m:r>
                        <m:rPr>
                          <m:nor/>
                        </m:rPr>
                        <a:rPr lang="es-ES" sz="2200" i="1">
                          <a:latin typeface="Cambria Math" panose="02040503050406030204" pitchFamily="18" charset="0"/>
                          <a:ea typeface="Cambria Math" panose="02040503050406030204" pitchFamily="18" charset="0"/>
                        </a:rPr>
                        <m:t>A</m:t>
                      </m:r>
                      <m:r>
                        <m:rPr>
                          <m:nor/>
                        </m:rPr>
                        <a:rPr lang="es-ES" sz="2200" i="1">
                          <a:latin typeface="Cambria Math" panose="02040503050406030204" pitchFamily="18" charset="0"/>
                          <a:ea typeface="Cambria Math" panose="02040503050406030204" pitchFamily="18" charset="0"/>
                        </a:rPr>
                        <m:t>=0)−</m:t>
                      </m:r>
                      <m:r>
                        <m:rPr>
                          <m:nor/>
                        </m:rPr>
                        <a:rPr lang="es-ES" sz="2200" i="1">
                          <a:latin typeface="Cambria Math" panose="02040503050406030204" pitchFamily="18" charset="0"/>
                          <a:ea typeface="Cambria Math" panose="02040503050406030204" pitchFamily="18" charset="0"/>
                        </a:rPr>
                        <m:t>P</m:t>
                      </m:r>
                      <m:r>
                        <m:rPr>
                          <m:nor/>
                        </m:rPr>
                        <a:rPr lang="es-ES" sz="2200" i="1">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𝑌</m:t>
                          </m:r>
                        </m:e>
                      </m:acc>
                      <m:r>
                        <m:rPr>
                          <m:nor/>
                        </m:rPr>
                        <a:rPr lang="es-ES" sz="2200" i="1">
                          <a:latin typeface="Cambria Math" panose="02040503050406030204" pitchFamily="18" charset="0"/>
                          <a:ea typeface="Cambria Math" panose="02040503050406030204" pitchFamily="18" charset="0"/>
                        </a:rPr>
                        <m:t>=1∣</m:t>
                      </m:r>
                      <m:r>
                        <m:rPr>
                          <m:nor/>
                        </m:rPr>
                        <a:rPr lang="es-ES" sz="2200" i="1">
                          <a:latin typeface="Cambria Math" panose="02040503050406030204" pitchFamily="18" charset="0"/>
                          <a:ea typeface="Cambria Math" panose="02040503050406030204" pitchFamily="18" charset="0"/>
                        </a:rPr>
                        <m:t>Y</m:t>
                      </m:r>
                      <m:r>
                        <m:rPr>
                          <m:nor/>
                        </m:rPr>
                        <a:rPr lang="es-ES" sz="2200" i="1">
                          <a:latin typeface="Cambria Math" panose="02040503050406030204" pitchFamily="18" charset="0"/>
                          <a:ea typeface="Cambria Math" panose="02040503050406030204" pitchFamily="18" charset="0"/>
                        </a:rPr>
                        <m:t>=1,</m:t>
                      </m:r>
                      <m:r>
                        <m:rPr>
                          <m:nor/>
                        </m:rPr>
                        <a:rPr lang="es-ES" sz="2200" i="1">
                          <a:latin typeface="Cambria Math" panose="02040503050406030204" pitchFamily="18" charset="0"/>
                          <a:ea typeface="Cambria Math" panose="02040503050406030204" pitchFamily="18" charset="0"/>
                        </a:rPr>
                        <m:t>A</m:t>
                      </m:r>
                      <m:r>
                        <m:rPr>
                          <m:nor/>
                        </m:rPr>
                        <a:rPr lang="es-ES" sz="2200" i="1">
                          <a:latin typeface="Cambria Math" panose="02040503050406030204" pitchFamily="18" charset="0"/>
                          <a:ea typeface="Cambria Math" panose="02040503050406030204" pitchFamily="18" charset="0"/>
                        </a:rPr>
                        <m:t>=1))+(</m:t>
                      </m:r>
                      <m:r>
                        <m:rPr>
                          <m:nor/>
                        </m:rPr>
                        <a:rPr lang="es-ES" sz="2200" i="1">
                          <a:latin typeface="Cambria Math" panose="02040503050406030204" pitchFamily="18" charset="0"/>
                          <a:ea typeface="Cambria Math" panose="02040503050406030204" pitchFamily="18" charset="0"/>
                        </a:rPr>
                        <m:t>P</m:t>
                      </m:r>
                      <m:r>
                        <m:rPr>
                          <m:nor/>
                        </m:rPr>
                        <a:rPr lang="es-ES" sz="2200" i="1">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𝑌</m:t>
                          </m:r>
                        </m:e>
                      </m:acc>
                      <m:r>
                        <m:rPr>
                          <m:nor/>
                        </m:rPr>
                        <a:rPr lang="es-ES" sz="2200" i="1">
                          <a:latin typeface="Cambria Math" panose="02040503050406030204" pitchFamily="18" charset="0"/>
                          <a:ea typeface="Cambria Math" panose="02040503050406030204" pitchFamily="18" charset="0"/>
                        </a:rPr>
                        <m:t>=1∣</m:t>
                      </m:r>
                      <m:r>
                        <m:rPr>
                          <m:nor/>
                        </m:rPr>
                        <a:rPr lang="es-ES" sz="2200" i="1">
                          <a:latin typeface="Cambria Math" panose="02040503050406030204" pitchFamily="18" charset="0"/>
                          <a:ea typeface="Cambria Math" panose="02040503050406030204" pitchFamily="18" charset="0"/>
                        </a:rPr>
                        <m:t>Y</m:t>
                      </m:r>
                      <m:r>
                        <m:rPr>
                          <m:nor/>
                        </m:rPr>
                        <a:rPr lang="es-ES" sz="2200" i="1">
                          <a:latin typeface="Cambria Math" panose="02040503050406030204" pitchFamily="18" charset="0"/>
                          <a:ea typeface="Cambria Math" panose="02040503050406030204" pitchFamily="18" charset="0"/>
                        </a:rPr>
                        <m:t>=0,</m:t>
                      </m:r>
                      <m:r>
                        <m:rPr>
                          <m:nor/>
                        </m:rPr>
                        <a:rPr lang="es-ES" sz="2200" i="1">
                          <a:latin typeface="Cambria Math" panose="02040503050406030204" pitchFamily="18" charset="0"/>
                          <a:ea typeface="Cambria Math" panose="02040503050406030204" pitchFamily="18" charset="0"/>
                        </a:rPr>
                        <m:t>A</m:t>
                      </m:r>
                      <m:r>
                        <m:rPr>
                          <m:nor/>
                        </m:rPr>
                        <a:rPr lang="es-ES" sz="2200" i="1">
                          <a:latin typeface="Cambria Math" panose="02040503050406030204" pitchFamily="18" charset="0"/>
                          <a:ea typeface="Cambria Math" panose="02040503050406030204" pitchFamily="18" charset="0"/>
                        </a:rPr>
                        <m:t>=0)−</m:t>
                      </m:r>
                      <m:r>
                        <m:rPr>
                          <m:nor/>
                        </m:rPr>
                        <a:rPr lang="es-ES" sz="2200" i="1">
                          <a:latin typeface="Cambria Math" panose="02040503050406030204" pitchFamily="18" charset="0"/>
                          <a:ea typeface="Cambria Math" panose="02040503050406030204" pitchFamily="18" charset="0"/>
                        </a:rPr>
                        <m:t>P</m:t>
                      </m:r>
                      <m:r>
                        <m:rPr>
                          <m:nor/>
                        </m:rPr>
                        <a:rPr lang="es-ES" sz="2200" i="1">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𝑌</m:t>
                          </m:r>
                        </m:e>
                      </m:acc>
                      <m:r>
                        <m:rPr>
                          <m:nor/>
                        </m:rPr>
                        <a:rPr lang="es-ES" sz="2200" i="1">
                          <a:latin typeface="Cambria Math" panose="02040503050406030204" pitchFamily="18" charset="0"/>
                          <a:ea typeface="Cambria Math" panose="02040503050406030204" pitchFamily="18" charset="0"/>
                        </a:rPr>
                        <m:t>=1∣</m:t>
                      </m:r>
                      <m:r>
                        <m:rPr>
                          <m:nor/>
                        </m:rPr>
                        <a:rPr lang="es-ES" sz="2200" i="1">
                          <a:latin typeface="Cambria Math" panose="02040503050406030204" pitchFamily="18" charset="0"/>
                          <a:ea typeface="Cambria Math" panose="02040503050406030204" pitchFamily="18" charset="0"/>
                        </a:rPr>
                        <m:t>Y</m:t>
                      </m:r>
                      <m:r>
                        <m:rPr>
                          <m:nor/>
                        </m:rPr>
                        <a:rPr lang="es-ES" sz="2200" i="1">
                          <a:latin typeface="Cambria Math" panose="02040503050406030204" pitchFamily="18" charset="0"/>
                          <a:ea typeface="Cambria Math" panose="02040503050406030204" pitchFamily="18" charset="0"/>
                        </a:rPr>
                        <m:t>=0,</m:t>
                      </m:r>
                      <m:r>
                        <m:rPr>
                          <m:nor/>
                        </m:rPr>
                        <a:rPr lang="es-ES" sz="2200" i="1">
                          <a:latin typeface="Cambria Math" panose="02040503050406030204" pitchFamily="18" charset="0"/>
                          <a:ea typeface="Cambria Math" panose="02040503050406030204" pitchFamily="18" charset="0"/>
                        </a:rPr>
                        <m:t>A</m:t>
                      </m:r>
                      <m:r>
                        <m:rPr>
                          <m:nor/>
                        </m:rPr>
                        <a:rPr lang="es-ES" sz="2200" i="1">
                          <a:latin typeface="Cambria Math" panose="02040503050406030204" pitchFamily="18" charset="0"/>
                          <a:ea typeface="Cambria Math" panose="02040503050406030204" pitchFamily="18" charset="0"/>
                        </a:rPr>
                        <m:t>=1))]</m:t>
                      </m:r>
                    </m:oMath>
                  </m:oMathPara>
                </a14:m>
                <a:endParaRPr lang="en-US" sz="2200" i="1" dirty="0">
                  <a:latin typeface="Cambria Math" panose="02040503050406030204" pitchFamily="18" charset="0"/>
                  <a:ea typeface="Cambria Math" panose="02040503050406030204" pitchFamily="18" charset="0"/>
                </a:endParaRPr>
              </a:p>
            </p:txBody>
          </p:sp>
        </mc:Choice>
        <mc:Fallback xmlns="">
          <p:sp>
            <p:nvSpPr>
              <p:cNvPr id="5" name="Content Placeholder 4">
                <a:extLst>
                  <a:ext uri="{FF2B5EF4-FFF2-40B4-BE49-F238E27FC236}">
                    <a16:creationId xmlns:a16="http://schemas.microsoft.com/office/drawing/2014/main" id="{3119D221-8A4E-838C-E096-8EFFE1AE8451}"/>
                  </a:ext>
                </a:extLst>
              </p:cNvPr>
              <p:cNvSpPr>
                <a:spLocks noRot="1" noChangeAspect="1" noMove="1" noResize="1" noEditPoints="1" noAdjustHandles="1" noChangeArrowheads="1" noChangeShapeType="1" noTextEdit="1"/>
              </p:cNvSpPr>
              <p:nvPr/>
            </p:nvSpPr>
            <p:spPr>
              <a:xfrm>
                <a:off x="203200" y="792162"/>
                <a:ext cx="11887200" cy="5456238"/>
              </a:xfrm>
              <a:prstGeom prst="rect">
                <a:avLst/>
              </a:prstGeom>
              <a:blipFill>
                <a:blip r:embed="rId2"/>
                <a:stretch>
                  <a:fillRect l="-667" t="-1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69ED8D2-BA07-148C-484D-06EAA3C80AF6}"/>
                  </a:ext>
                </a:extLst>
              </p:cNvPr>
              <p:cNvSpPr txBox="1"/>
              <p:nvPr/>
            </p:nvSpPr>
            <p:spPr>
              <a:xfrm>
                <a:off x="3124200" y="1447800"/>
                <a:ext cx="4953000" cy="1151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b="0" i="1" smtClean="0">
                              <a:latin typeface="Cambria Math" panose="02040503050406030204" pitchFamily="18" charset="0"/>
                            </a:rPr>
                            <m:t>=1</m:t>
                          </m:r>
                        </m:e>
                        <m:e>
                          <m:r>
                            <a:rPr lang="en-US" b="0" i="1" smtClean="0">
                              <a:latin typeface="Cambria Math" panose="02040503050406030204" pitchFamily="18" charset="0"/>
                            </a:rPr>
                            <m:t>𝐴</m:t>
                          </m:r>
                          <m:r>
                            <a:rPr lang="en-US" b="0" i="1" smtClean="0">
                              <a:latin typeface="Cambria Math" panose="02040503050406030204" pitchFamily="18" charset="0"/>
                            </a:rPr>
                            <m:t>=0</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=1</m:t>
                          </m:r>
                        </m:e>
                        <m:e>
                          <m:r>
                            <a:rPr lang="en-US" i="1">
                              <a:latin typeface="Cambria Math" panose="02040503050406030204" pitchFamily="18" charset="0"/>
                            </a:rPr>
                            <m:t>𝐴</m:t>
                          </m:r>
                          <m:r>
                            <a:rPr lang="en-US" i="1">
                              <a:latin typeface="Cambria Math" panose="02040503050406030204" pitchFamily="18" charset="0"/>
                            </a:rPr>
                            <m:t>=1</m:t>
                          </m:r>
                        </m:e>
                      </m:d>
                    </m:oMath>
                  </m:oMathPara>
                </a14:m>
                <a:endParaRPr lang="en-US" dirty="0"/>
              </a:p>
              <a:p>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𝑌</m:t>
                        </m:r>
                      </m:e>
                    </m:acc>
                  </m:oMath>
                </a14:m>
                <a:r>
                  <a:rPr lang="en-US" dirty="0"/>
                  <a:t>:predicted outcome</a:t>
                </a:r>
              </a:p>
              <a:p>
                <a:r>
                  <a:rPr lang="en-US" dirty="0"/>
                  <a:t>A : protected attribute (gender, age)</a:t>
                </a:r>
              </a:p>
              <a:p>
                <a:r>
                  <a:rPr lang="en-US" dirty="0"/>
                  <a:t>A=0 and  A=1 : protected and un-protected groups</a:t>
                </a:r>
              </a:p>
            </p:txBody>
          </p:sp>
        </mc:Choice>
        <mc:Fallback xmlns="">
          <p:sp>
            <p:nvSpPr>
              <p:cNvPr id="2" name="TextBox 1">
                <a:extLst>
                  <a:ext uri="{FF2B5EF4-FFF2-40B4-BE49-F238E27FC236}">
                    <a16:creationId xmlns:a16="http://schemas.microsoft.com/office/drawing/2014/main" id="{169ED8D2-BA07-148C-484D-06EAA3C80AF6}"/>
                  </a:ext>
                </a:extLst>
              </p:cNvPr>
              <p:cNvSpPr txBox="1">
                <a:spLocks noRot="1" noChangeAspect="1" noMove="1" noResize="1" noEditPoints="1" noAdjustHandles="1" noChangeArrowheads="1" noChangeShapeType="1" noTextEdit="1"/>
              </p:cNvSpPr>
              <p:nvPr/>
            </p:nvSpPr>
            <p:spPr>
              <a:xfrm>
                <a:off x="3124200" y="1447800"/>
                <a:ext cx="4953000" cy="1151084"/>
              </a:xfrm>
              <a:prstGeom prst="rect">
                <a:avLst/>
              </a:prstGeom>
              <a:blipFill>
                <a:blip r:embed="rId3"/>
                <a:stretch>
                  <a:fillRect l="-2956" t="-3723" r="-1478" b="-1117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E648A87-5B9C-A649-101C-3356C4ABD5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1079" y="792162"/>
            <a:ext cx="2183680" cy="1867047"/>
          </a:xfrm>
          <a:prstGeom prst="rect">
            <a:avLst/>
          </a:prstGeom>
          <a:noFill/>
        </p:spPr>
      </p:pic>
    </p:spTree>
    <p:extLst>
      <p:ext uri="{BB962C8B-B14F-4D97-AF65-F5344CB8AC3E}">
        <p14:creationId xmlns:p14="http://schemas.microsoft.com/office/powerpoint/2010/main" val="958433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612775" y="227634"/>
            <a:ext cx="11274425" cy="769441"/>
          </a:xfrm>
          <a:prstGeom prst="rect">
            <a:avLst/>
          </a:prstGeom>
        </p:spPr>
        <p:txBody>
          <a:bodyPr wrap="square">
            <a:spAutoFit/>
          </a:bodyPr>
          <a:lstStyle/>
          <a:p>
            <a:pPr algn="ctr"/>
            <a:r>
              <a:rPr lang="en-US" sz="4400" u="sng" dirty="0"/>
              <a:t>How Do we Measure Bias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GB" sz="2800" dirty="0"/>
                  <a:t>Does the scene context reinforce Gender Bias</a:t>
                </a:r>
              </a:p>
              <a:p>
                <a:pPr marL="0" indent="0">
                  <a:buNone/>
                </a:pPr>
                <a:r>
                  <a:rPr lang="en-US" sz="2000" dirty="0"/>
                  <a:t>Captures how much a scene influences gender association.</a:t>
                </a:r>
                <a:endParaRPr lang="en-US"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𝑆𝑆𝐵</m:t>
                      </m:r>
                      <m:r>
                        <a:rPr lang="en-US" sz="2000" b="0" i="1" smtClean="0">
                          <a:latin typeface="Cambria Math" panose="02040503050406030204" pitchFamily="18" charset="0"/>
                        </a:rPr>
                        <m:t>=</m:t>
                      </m:r>
                      <m:r>
                        <a:rPr lang="en-US" sz="2000" b="0" i="1" smtClean="0">
                          <a:latin typeface="Cambria Math" panose="02040503050406030204" pitchFamily="18" charset="0"/>
                        </a:rPr>
                        <m:t>𝑆𝑖𝑚𝑖𝑙𝑎𝑟𝑖𝑡𝑦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𝑚𝑎𝑙𝑒</m:t>
                          </m:r>
                        </m:e>
                      </m:d>
                      <m:r>
                        <a:rPr lang="en-US" sz="2000" b="0" i="1" smtClean="0">
                          <a:latin typeface="Cambria Math" panose="02040503050406030204" pitchFamily="18" charset="0"/>
                        </a:rPr>
                        <m:t>−</m:t>
                      </m:r>
                      <m:r>
                        <a:rPr lang="en-US" sz="2000" b="0" i="1" smtClean="0">
                          <a:latin typeface="Cambria Math" panose="02040503050406030204" pitchFamily="18" charset="0"/>
                        </a:rPr>
                        <m:t>𝑆𝑖𝑚𝑖𝑙𝑎𝑟𝑖𝑡𝑦</m:t>
                      </m:r>
                      <m:r>
                        <a:rPr lang="en-US" sz="2000" b="0" i="1" smtClean="0">
                          <a:latin typeface="Cambria Math" panose="02040503050406030204" pitchFamily="18" charset="0"/>
                        </a:rPr>
                        <m:t>(</m:t>
                      </m:r>
                      <m:r>
                        <a:rPr lang="en-US" sz="2000" b="0" i="1" smtClean="0">
                          <a:latin typeface="Cambria Math" panose="02040503050406030204" pitchFamily="18" charset="0"/>
                        </a:rPr>
                        <m:t>𝑓𝑒𝑚𝑎𝑙𝑒</m:t>
                      </m:r>
                      <m:r>
                        <a:rPr lang="en-US" sz="2000" b="0" i="1" smtClean="0">
                          <a:latin typeface="Cambria Math" panose="02040503050406030204" pitchFamily="18" charset="0"/>
                        </a:rPr>
                        <m:t>)</m:t>
                      </m:r>
                    </m:oMath>
                  </m:oMathPara>
                </a14:m>
                <a:endParaRPr lang="en-US" sz="2000" b="0" dirty="0"/>
              </a:p>
              <a:p>
                <a:pPr marL="0" indent="0">
                  <a:buNone/>
                </a:pPr>
                <a:endParaRPr lang="en-GB" sz="2000" dirty="0"/>
              </a:p>
            </p:txBody>
          </p:sp>
        </mc:Choice>
        <mc:Fallback xmlns="">
          <p:sp>
            <p:nvSpPr>
              <p:cNvPr id="10" name="Content Placeholder 2">
                <a:extLst>
                  <a:ext uri="{FF2B5EF4-FFF2-40B4-BE49-F238E27FC236}">
                    <a16:creationId xmlns:a16="http://schemas.microsoft.com/office/drawing/2014/main" id="{BF65E6D3-B135-ED04-84A9-638BA288EB12}"/>
                  </a:ext>
                </a:extLst>
              </p:cNvPr>
              <p:cNvSpPr>
                <a:spLocks noGrp="1" noRot="1" noChangeAspect="1" noMove="1" noResize="1" noEditPoints="1" noAdjustHandles="1" noChangeArrowheads="1" noChangeShapeType="1" noTextEdit="1"/>
              </p:cNvSpPr>
              <p:nvPr>
                <p:ph idx="1"/>
              </p:nvPr>
            </p:nvSpPr>
            <p:spPr>
              <a:xfrm>
                <a:off x="304800" y="1143000"/>
                <a:ext cx="11684000" cy="5181600"/>
              </a:xfrm>
              <a:blipFill>
                <a:blip r:embed="rId2"/>
                <a:stretch>
                  <a:fillRect l="-939" t="-1294"/>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612775" y="2424166"/>
            <a:ext cx="7338614" cy="4057822"/>
          </a:xfrm>
          <a:prstGeom prst="rect">
            <a:avLst/>
          </a:prstGeom>
        </p:spPr>
      </p:pic>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4"/>
          <a:stretch>
            <a:fillRect/>
          </a:stretch>
        </p:blipFill>
        <p:spPr>
          <a:xfrm>
            <a:off x="8431739" y="2743200"/>
            <a:ext cx="3128963" cy="3278581"/>
          </a:xfrm>
          <a:prstGeom prst="rect">
            <a:avLst/>
          </a:prstGeom>
        </p:spPr>
      </p:pic>
    </p:spTree>
    <p:extLst>
      <p:ext uri="{BB962C8B-B14F-4D97-AF65-F5344CB8AC3E}">
        <p14:creationId xmlns:p14="http://schemas.microsoft.com/office/powerpoint/2010/main" val="2292670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612775" y="227634"/>
            <a:ext cx="11274425" cy="769441"/>
          </a:xfrm>
          <a:prstGeom prst="rect">
            <a:avLst/>
          </a:prstGeom>
        </p:spPr>
        <p:txBody>
          <a:bodyPr wrap="square">
            <a:spAutoFit/>
          </a:bodyPr>
          <a:lstStyle/>
          <a:p>
            <a:pPr algn="ctr"/>
            <a:r>
              <a:rPr lang="en-US" sz="4400" u="sng" dirty="0"/>
              <a:t>How Do we Measure Bias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GB" sz="2800" dirty="0"/>
                  <a:t>Final Matric</a:t>
                </a:r>
              </a:p>
              <a:p>
                <a:pPr marL="0" indent="0">
                  <a:buNone/>
                </a:pPr>
                <a:r>
                  <a:rPr lang="en-US" sz="2000" dirty="0"/>
                  <a:t>Quantifies how objects and scenes jointly influence gender bias in image datasets.</a:t>
                </a:r>
                <a:endParaRPr lang="en-US"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𝑈𝐵</m:t>
                      </m:r>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0" i="1" smtClean="0">
                          <a:latin typeface="Cambria Math" panose="02040503050406030204" pitchFamily="18" charset="0"/>
                        </a:rPr>
                        <m:t>𝑜𝑏𝑗</m:t>
                      </m:r>
                      <m:r>
                        <a:rPr lang="en-US" sz="2000" b="0" i="1" smtClean="0">
                          <a:latin typeface="Cambria Math" panose="02040503050406030204" pitchFamily="18" charset="0"/>
                        </a:rPr>
                        <m:t>)=</m:t>
                      </m:r>
                      <m:r>
                        <a:rPr lang="el-GR" sz="2000" i="1">
                          <a:latin typeface="Cambria Math" panose="02040503050406030204" pitchFamily="18" charset="0"/>
                        </a:rPr>
                        <m:t>𝛼</m:t>
                      </m:r>
                      <m:r>
                        <a:rPr lang="el-GR" sz="2000" i="1">
                          <a:latin typeface="Cambria Math" panose="02040503050406030204" pitchFamily="18" charset="0"/>
                        </a:rPr>
                        <m:t>(</m:t>
                      </m:r>
                      <m:r>
                        <a:rPr lang="en-US" sz="2000" i="1">
                          <a:latin typeface="Cambria Math" panose="02040503050406030204" pitchFamily="18" charset="0"/>
                        </a:rPr>
                        <m:t>𝑂𝐼𝑆</m:t>
                      </m:r>
                      <m:r>
                        <a:rPr lang="en-US" sz="2000" i="1">
                          <a:latin typeface="Cambria Math" panose="02040503050406030204" pitchFamily="18" charset="0"/>
                        </a:rPr>
                        <m:t> </m:t>
                      </m:r>
                      <m:r>
                        <a:rPr lang="en-US" sz="2000" i="1">
                          <a:latin typeface="Cambria Math" panose="02040503050406030204" pitchFamily="18" charset="0"/>
                        </a:rPr>
                        <m:t>𝑚𝑎𝑙𝑒</m:t>
                      </m:r>
                      <m:r>
                        <a:rPr lang="en-US" sz="2000" i="1">
                          <a:latin typeface="Cambria Math" panose="02040503050406030204" pitchFamily="18" charset="0"/>
                        </a:rPr>
                        <m:t>​ −</m:t>
                      </m:r>
                      <m:r>
                        <a:rPr lang="en-US" sz="2000" i="1">
                          <a:latin typeface="Cambria Math" panose="02040503050406030204" pitchFamily="18" charset="0"/>
                        </a:rPr>
                        <m:t>𝑂𝐼𝑆</m:t>
                      </m:r>
                      <m:r>
                        <a:rPr lang="en-US" sz="2000" i="1">
                          <a:latin typeface="Cambria Math" panose="02040503050406030204" pitchFamily="18" charset="0"/>
                        </a:rPr>
                        <m:t> </m:t>
                      </m:r>
                      <m:r>
                        <a:rPr lang="en-US" sz="2000" i="1">
                          <a:latin typeface="Cambria Math" panose="02040503050406030204" pitchFamily="18" charset="0"/>
                        </a:rPr>
                        <m:t>𝑓𝑒𝑚𝑎𝑙𝑒</m:t>
                      </m:r>
                      <m:r>
                        <a:rPr lang="en-US" sz="2000" i="1">
                          <a:latin typeface="Cambria Math" panose="02040503050406030204" pitchFamily="18" charset="0"/>
                        </a:rPr>
                        <m:t>​ )+</m:t>
                      </m:r>
                      <m:r>
                        <a:rPr lang="el-GR" sz="2000" i="1">
                          <a:latin typeface="Cambria Math" panose="02040503050406030204" pitchFamily="18" charset="0"/>
                        </a:rPr>
                        <m:t>𝛽</m:t>
                      </m:r>
                      <m:r>
                        <a:rPr lang="el-GR" sz="2000" i="1">
                          <a:latin typeface="Cambria Math" panose="02040503050406030204" pitchFamily="18" charset="0"/>
                        </a:rPr>
                        <m:t>(</m:t>
                      </m:r>
                      <m:r>
                        <a:rPr lang="en-US" sz="2000" i="1">
                          <a:latin typeface="Cambria Math" panose="02040503050406030204" pitchFamily="18" charset="0"/>
                        </a:rPr>
                        <m:t>𝑆𝑆𝐵</m:t>
                      </m:r>
                      <m:r>
                        <a:rPr lang="en-US" sz="2000" i="1">
                          <a:latin typeface="Cambria Math" panose="02040503050406030204" pitchFamily="18" charset="0"/>
                        </a:rPr>
                        <m:t> </m:t>
                      </m:r>
                      <m:r>
                        <a:rPr lang="en-US" sz="2000" i="1">
                          <a:latin typeface="Cambria Math" panose="02040503050406030204" pitchFamily="18" charset="0"/>
                        </a:rPr>
                        <m:t>𝑚𝑎𝑙𝑒</m:t>
                      </m:r>
                      <m:r>
                        <a:rPr lang="en-US" sz="2000" i="1">
                          <a:latin typeface="Cambria Math" panose="02040503050406030204" pitchFamily="18" charset="0"/>
                        </a:rPr>
                        <m:t>​ −</m:t>
                      </m:r>
                      <m:r>
                        <a:rPr lang="en-US" sz="2000" i="1">
                          <a:latin typeface="Cambria Math" panose="02040503050406030204" pitchFamily="18" charset="0"/>
                        </a:rPr>
                        <m:t>𝑆𝑆𝐵</m:t>
                      </m:r>
                      <m:r>
                        <a:rPr lang="en-US" sz="2000" i="1">
                          <a:latin typeface="Cambria Math" panose="02040503050406030204" pitchFamily="18" charset="0"/>
                        </a:rPr>
                        <m:t> </m:t>
                      </m:r>
                      <m:r>
                        <a:rPr lang="en-US" sz="2000" i="1">
                          <a:latin typeface="Cambria Math" panose="02040503050406030204" pitchFamily="18" charset="0"/>
                        </a:rPr>
                        <m:t>𝑓𝑒𝑚𝑎𝑙𝑒</m:t>
                      </m:r>
                      <m:r>
                        <a:rPr lang="en-US" sz="2000" i="1">
                          <a:latin typeface="Cambria Math" panose="02040503050406030204" pitchFamily="18" charset="0"/>
                        </a:rPr>
                        <m:t>​ )</m:t>
                      </m:r>
                    </m:oMath>
                  </m:oMathPara>
                </a14:m>
                <a:endParaRPr lang="en-US" sz="2000" dirty="0"/>
              </a:p>
              <a:p>
                <a:pPr marL="0" indent="0">
                  <a:buNone/>
                </a:pPr>
                <a:endParaRPr lang="en-GB" sz="2000" dirty="0"/>
              </a:p>
            </p:txBody>
          </p:sp>
        </mc:Choice>
        <mc:Fallback xmlns="">
          <p:sp>
            <p:nvSpPr>
              <p:cNvPr id="10" name="Content Placeholder 2">
                <a:extLst>
                  <a:ext uri="{FF2B5EF4-FFF2-40B4-BE49-F238E27FC236}">
                    <a16:creationId xmlns:a16="http://schemas.microsoft.com/office/drawing/2014/main" id="{BF65E6D3-B135-ED04-84A9-638BA288EB12}"/>
                  </a:ext>
                </a:extLst>
              </p:cNvPr>
              <p:cNvSpPr>
                <a:spLocks noGrp="1" noRot="1" noChangeAspect="1" noMove="1" noResize="1" noEditPoints="1" noAdjustHandles="1" noChangeArrowheads="1" noChangeShapeType="1" noTextEdit="1"/>
              </p:cNvSpPr>
              <p:nvPr>
                <p:ph idx="1"/>
              </p:nvPr>
            </p:nvSpPr>
            <p:spPr>
              <a:xfrm>
                <a:off x="304800" y="1143000"/>
                <a:ext cx="11684000" cy="5181600"/>
              </a:xfrm>
              <a:blipFill>
                <a:blip r:embed="rId2"/>
                <a:stretch>
                  <a:fillRect l="-939" t="-1294"/>
                </a:stretch>
              </a:blipFill>
            </p:spPr>
            <p:txBody>
              <a:bodyPr/>
              <a:lstStyle/>
              <a:p>
                <a:r>
                  <a:rPr lang="en-US">
                    <a:noFill/>
                  </a:rPr>
                  <a:t> </a:t>
                </a:r>
              </a:p>
            </p:txBody>
          </p:sp>
        </mc:Fallback>
      </mc:AlternateContent>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3"/>
          <a:stretch>
            <a:fillRect/>
          </a:stretch>
        </p:blipFill>
        <p:spPr>
          <a:xfrm>
            <a:off x="4643447" y="2314385"/>
            <a:ext cx="6845281" cy="4361051"/>
          </a:xfrm>
          <a:prstGeom prst="rect">
            <a:avLst/>
          </a:prstGeom>
        </p:spPr>
      </p:pic>
      <p:sp>
        <p:nvSpPr>
          <p:cNvPr id="16" name="Content Placeholder 2">
            <a:extLst>
              <a:ext uri="{FF2B5EF4-FFF2-40B4-BE49-F238E27FC236}">
                <a16:creationId xmlns:a16="http://schemas.microsoft.com/office/drawing/2014/main" id="{BF65E6D3-B135-ED04-84A9-638BA288EB12}"/>
              </a:ext>
            </a:extLst>
          </p:cNvPr>
          <p:cNvSpPr txBox="1">
            <a:spLocks/>
          </p:cNvSpPr>
          <p:nvPr/>
        </p:nvSpPr>
        <p:spPr>
          <a:xfrm>
            <a:off x="612775" y="2895600"/>
            <a:ext cx="3530600" cy="2895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Positive UBM → Object is more male-associated in the dataset. </a:t>
            </a:r>
          </a:p>
          <a:p>
            <a:r>
              <a:rPr lang="en-US" sz="2000" dirty="0"/>
              <a:t>Negative UBM → Object is more female-associated in the dataset. </a:t>
            </a:r>
          </a:p>
          <a:p>
            <a:r>
              <a:rPr lang="en-US" sz="2000" dirty="0"/>
              <a:t>UBM close to zero → Object is gender-neutral. </a:t>
            </a:r>
          </a:p>
          <a:p>
            <a:pPr marL="0" indent="0">
              <a:buFont typeface="Arial" pitchFamily="34" charset="0"/>
              <a:buNone/>
            </a:pPr>
            <a:endParaRPr lang="en-GB" sz="2000" dirty="0"/>
          </a:p>
        </p:txBody>
      </p:sp>
    </p:spTree>
    <p:extLst>
      <p:ext uri="{BB962C8B-B14F-4D97-AF65-F5344CB8AC3E}">
        <p14:creationId xmlns:p14="http://schemas.microsoft.com/office/powerpoint/2010/main" val="3589627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612775" y="227634"/>
            <a:ext cx="11274425" cy="769441"/>
          </a:xfrm>
          <a:prstGeom prst="rect">
            <a:avLst/>
          </a:prstGeom>
        </p:spPr>
        <p:txBody>
          <a:bodyPr wrap="square">
            <a:spAutoFit/>
          </a:bodyPr>
          <a:lstStyle/>
          <a:p>
            <a:pPr algn="ctr"/>
            <a:r>
              <a:rPr lang="en-US" sz="4400" u="sng" dirty="0"/>
              <a:t>Dataset Overview</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pPr marL="0" indent="0">
              <a:buNone/>
            </a:pPr>
            <a:endParaRPr lang="en-GB" sz="2000" dirty="0"/>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Content Placeholder 2">
            <a:extLst>
              <a:ext uri="{FF2B5EF4-FFF2-40B4-BE49-F238E27FC236}">
                <a16:creationId xmlns:a16="http://schemas.microsoft.com/office/drawing/2014/main" id="{BF65E6D3-B135-ED04-84A9-638BA288EB12}"/>
              </a:ext>
            </a:extLst>
          </p:cNvPr>
          <p:cNvSpPr txBox="1">
            <a:spLocks/>
          </p:cNvSpPr>
          <p:nvPr/>
        </p:nvSpPr>
        <p:spPr>
          <a:xfrm>
            <a:off x="8670925" y="2816134"/>
            <a:ext cx="3530600" cy="160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Low correlation between features</a:t>
            </a:r>
          </a:p>
          <a:p>
            <a:r>
              <a:rPr lang="en-US" sz="2000" dirty="0"/>
              <a:t>Indicates that features are relatively independent.</a:t>
            </a:r>
            <a:endParaRPr lang="en-GB" sz="2000" dirty="0"/>
          </a:p>
        </p:txBody>
      </p:sp>
      <p:pic>
        <p:nvPicPr>
          <p:cNvPr id="9" name="Picture 8"/>
          <p:cNvPicPr>
            <a:picLocks noChangeAspect="1"/>
          </p:cNvPicPr>
          <p:nvPr/>
        </p:nvPicPr>
        <p:blipFill>
          <a:blip r:embed="rId2"/>
          <a:stretch>
            <a:fillRect/>
          </a:stretch>
        </p:blipFill>
        <p:spPr>
          <a:xfrm>
            <a:off x="155575" y="1101634"/>
            <a:ext cx="8515350" cy="5029200"/>
          </a:xfrm>
          <a:prstGeom prst="rect">
            <a:avLst/>
          </a:prstGeom>
        </p:spPr>
      </p:pic>
    </p:spTree>
    <p:extLst>
      <p:ext uri="{BB962C8B-B14F-4D97-AF65-F5344CB8AC3E}">
        <p14:creationId xmlns:p14="http://schemas.microsoft.com/office/powerpoint/2010/main" val="2777497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612775" y="227634"/>
            <a:ext cx="11274425" cy="769441"/>
          </a:xfrm>
          <a:prstGeom prst="rect">
            <a:avLst/>
          </a:prstGeom>
        </p:spPr>
        <p:txBody>
          <a:bodyPr wrap="square">
            <a:spAutoFit/>
          </a:bodyPr>
          <a:lstStyle/>
          <a:p>
            <a:pPr algn="ctr"/>
            <a:r>
              <a:rPr lang="en-US" sz="4400" u="sng" dirty="0"/>
              <a:t>Dataset Overview</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pPr marL="0" indent="0">
              <a:buNone/>
            </a:pPr>
            <a:endParaRPr lang="en-GB" sz="2000" dirty="0"/>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Content Placeholder 2">
            <a:extLst>
              <a:ext uri="{FF2B5EF4-FFF2-40B4-BE49-F238E27FC236}">
                <a16:creationId xmlns:a16="http://schemas.microsoft.com/office/drawing/2014/main" id="{BF65E6D3-B135-ED04-84A9-638BA288EB12}"/>
              </a:ext>
            </a:extLst>
          </p:cNvPr>
          <p:cNvSpPr txBox="1">
            <a:spLocks/>
          </p:cNvSpPr>
          <p:nvPr/>
        </p:nvSpPr>
        <p:spPr>
          <a:xfrm>
            <a:off x="2286000" y="4610770"/>
            <a:ext cx="7162799" cy="10399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All VIF scores are below 2, indicating no significant </a:t>
            </a:r>
            <a:r>
              <a:rPr lang="en-US" sz="2400" dirty="0" err="1"/>
              <a:t>multicollinearity</a:t>
            </a:r>
            <a:r>
              <a:rPr lang="en-US" sz="2400" dirty="0"/>
              <a:t>. </a:t>
            </a:r>
          </a:p>
          <a:p>
            <a:r>
              <a:rPr lang="en-US" sz="2400" dirty="0"/>
              <a:t>Each feature contributes unique information to the model.</a:t>
            </a:r>
            <a:br>
              <a:rPr lang="en-US" sz="2400" dirty="0"/>
            </a:br>
            <a:endParaRPr lang="en-US" sz="2400" dirty="0"/>
          </a:p>
        </p:txBody>
      </p:sp>
      <p:pic>
        <p:nvPicPr>
          <p:cNvPr id="3" name="Picture 2"/>
          <p:cNvPicPr>
            <a:picLocks noChangeAspect="1"/>
          </p:cNvPicPr>
          <p:nvPr/>
        </p:nvPicPr>
        <p:blipFill>
          <a:blip r:embed="rId2"/>
          <a:stretch>
            <a:fillRect/>
          </a:stretch>
        </p:blipFill>
        <p:spPr>
          <a:xfrm>
            <a:off x="2438400" y="1759052"/>
            <a:ext cx="7086599" cy="2705793"/>
          </a:xfrm>
          <a:prstGeom prst="rect">
            <a:avLst/>
          </a:prstGeom>
        </p:spPr>
      </p:pic>
    </p:spTree>
    <p:extLst>
      <p:ext uri="{BB962C8B-B14F-4D97-AF65-F5344CB8AC3E}">
        <p14:creationId xmlns:p14="http://schemas.microsoft.com/office/powerpoint/2010/main" val="2668014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612775" y="227634"/>
            <a:ext cx="11274425" cy="769441"/>
          </a:xfrm>
          <a:prstGeom prst="rect">
            <a:avLst/>
          </a:prstGeom>
        </p:spPr>
        <p:txBody>
          <a:bodyPr wrap="square">
            <a:spAutoFit/>
          </a:bodyPr>
          <a:lstStyle/>
          <a:p>
            <a:pPr algn="ctr"/>
            <a:r>
              <a:rPr lang="en-US" sz="4400" u="sng" dirty="0"/>
              <a:t>Approaches Overview</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800" dirty="0"/>
              <a:t>Different approaches can capture different aspects of bias (e.g., feature importance, SHAP values, PCA).</a:t>
            </a:r>
          </a:p>
          <a:p>
            <a:pPr marL="0" indent="0">
              <a:buNone/>
            </a:pPr>
            <a:endParaRPr lang="en-GB" sz="2000" dirty="0"/>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Content Placeholder 2">
            <a:extLst>
              <a:ext uri="{FF2B5EF4-FFF2-40B4-BE49-F238E27FC236}">
                <a16:creationId xmlns:a16="http://schemas.microsoft.com/office/drawing/2014/main" id="{BF65E6D3-B135-ED04-84A9-638BA288EB12}"/>
              </a:ext>
            </a:extLst>
          </p:cNvPr>
          <p:cNvSpPr txBox="1">
            <a:spLocks/>
          </p:cNvSpPr>
          <p:nvPr/>
        </p:nvSpPr>
        <p:spPr>
          <a:xfrm>
            <a:off x="1676400" y="2133600"/>
            <a:ext cx="9979025" cy="10399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Approaches Tried:</a:t>
            </a:r>
            <a:endParaRPr lang="en-US" dirty="0"/>
          </a:p>
          <a:p>
            <a:pPr marL="457200" lvl="1" indent="0">
              <a:buNone/>
            </a:pPr>
            <a:r>
              <a:rPr lang="en-US" sz="2400" b="1" dirty="0"/>
              <a:t>Approach 1:</a:t>
            </a:r>
            <a:r>
              <a:rPr lang="en-US" sz="2400" dirty="0"/>
              <a:t> PCA</a:t>
            </a:r>
          </a:p>
          <a:p>
            <a:pPr marL="457200" lvl="1" indent="0">
              <a:buNone/>
            </a:pPr>
            <a:r>
              <a:rPr lang="en-US" sz="2400" b="1" dirty="0"/>
              <a:t>Approach 2:</a:t>
            </a:r>
            <a:r>
              <a:rPr lang="en-US" sz="2400" dirty="0"/>
              <a:t> SHAP-Based Bias Scores.</a:t>
            </a:r>
          </a:p>
          <a:p>
            <a:pPr marL="457200" lvl="1" indent="0">
              <a:buNone/>
            </a:pPr>
            <a:r>
              <a:rPr lang="en-US" sz="2400" b="1" dirty="0"/>
              <a:t>Approach 3:</a:t>
            </a:r>
            <a:r>
              <a:rPr lang="en-US" sz="2400" dirty="0"/>
              <a:t> SHAP + PCA Combined Weights.</a:t>
            </a:r>
          </a:p>
          <a:p>
            <a:pPr marL="457200" lvl="1" indent="0">
              <a:buNone/>
            </a:pPr>
            <a:r>
              <a:rPr lang="en-US" sz="2400" b="1" dirty="0"/>
              <a:t>Approach 4:</a:t>
            </a:r>
            <a:r>
              <a:rPr lang="en-US" sz="2400" dirty="0"/>
              <a:t> </a:t>
            </a:r>
            <a:r>
              <a:rPr lang="en-US" sz="2400" dirty="0" err="1"/>
              <a:t>XGBoost</a:t>
            </a:r>
            <a:r>
              <a:rPr lang="en-US" sz="2400" dirty="0"/>
              <a:t> + SHAP.</a:t>
            </a:r>
          </a:p>
          <a:p>
            <a:pPr marL="457200" lvl="1" indent="0">
              <a:buNone/>
            </a:pPr>
            <a:r>
              <a:rPr lang="en-US" sz="2400" b="1" dirty="0"/>
              <a:t>Approach 5:</a:t>
            </a:r>
            <a:r>
              <a:rPr lang="en-US" sz="2400" dirty="0"/>
              <a:t> </a:t>
            </a:r>
            <a:r>
              <a:rPr lang="en-US" sz="2400" dirty="0" err="1"/>
              <a:t>XGBoost</a:t>
            </a:r>
            <a:r>
              <a:rPr lang="en-US" sz="2400" dirty="0"/>
              <a:t> + SHAP + SMOTE.</a:t>
            </a:r>
          </a:p>
          <a:p>
            <a:pPr marL="457200" lvl="1" indent="0">
              <a:buNone/>
            </a:pPr>
            <a:r>
              <a:rPr lang="en-US" sz="2400" b="1" dirty="0"/>
              <a:t>Approach 6:</a:t>
            </a:r>
            <a:r>
              <a:rPr lang="en-US" sz="2400" dirty="0"/>
              <a:t> </a:t>
            </a:r>
            <a:r>
              <a:rPr lang="en-US" sz="2400" dirty="0" err="1"/>
              <a:t>XGBoost</a:t>
            </a:r>
            <a:r>
              <a:rPr lang="en-US" sz="2400" dirty="0"/>
              <a:t> + SHAP + PCA.</a:t>
            </a:r>
          </a:p>
          <a:p>
            <a:pPr marL="400050" lvl="1" indent="0">
              <a:buNone/>
            </a:pPr>
            <a:r>
              <a:rPr lang="en-US" sz="2400" b="1" dirty="0"/>
              <a:t> Approach 7: </a:t>
            </a:r>
            <a:r>
              <a:rPr lang="en-US" sz="2400" dirty="0" err="1"/>
              <a:t>XGBoost</a:t>
            </a:r>
            <a:r>
              <a:rPr lang="en-US" sz="2400" dirty="0"/>
              <a:t> + SHAP + </a:t>
            </a:r>
            <a:r>
              <a:rPr lang="en-US" sz="2400" dirty="0" err="1"/>
              <a:t>Optuna</a:t>
            </a:r>
            <a:endParaRPr lang="en-US" sz="2400" dirty="0"/>
          </a:p>
          <a:p>
            <a:pPr marL="457200" lvl="1" indent="0">
              <a:buNone/>
            </a:pPr>
            <a:r>
              <a:rPr lang="en-US" sz="2400" b="1" dirty="0"/>
              <a:t>Approach 8 : </a:t>
            </a:r>
            <a:r>
              <a:rPr lang="en-US" sz="2400" dirty="0"/>
              <a:t>Ridge Regression</a:t>
            </a:r>
          </a:p>
          <a:p>
            <a:pPr marL="457200" lvl="1" indent="0">
              <a:buNone/>
            </a:pPr>
            <a:endParaRPr lang="en-US" dirty="0"/>
          </a:p>
        </p:txBody>
      </p:sp>
    </p:spTree>
    <p:extLst>
      <p:ext uri="{BB962C8B-B14F-4D97-AF65-F5344CB8AC3E}">
        <p14:creationId xmlns:p14="http://schemas.microsoft.com/office/powerpoint/2010/main" val="625747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1: PCA</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a:t>PCA </a:t>
            </a:r>
            <a:r>
              <a:rPr lang="en-US" sz="2000" dirty="0">
                <a:sym typeface="Wingdings" panose="05000000000000000000" pitchFamily="2" charset="2"/>
              </a:rPr>
              <a:t> Reduces dimensionality while preserving variance, useful for datasets with low correlation.</a:t>
            </a:r>
          </a:p>
          <a:p>
            <a:r>
              <a:rPr lang="en-US" sz="2000" dirty="0">
                <a:sym typeface="Wingdings" panose="05000000000000000000" pitchFamily="2" charset="2"/>
              </a:rPr>
              <a:t>Random Forest  Captures non-linear relationships, which is useful given the independent nature of the features.</a:t>
            </a:r>
            <a:endParaRPr lang="en-US" sz="2000" dirty="0"/>
          </a:p>
          <a:p>
            <a:pPr marL="0" indent="0">
              <a:buNone/>
            </a:pPr>
            <a:endParaRPr lang="en-GB" sz="2000" dirty="0"/>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899059" y="2286000"/>
            <a:ext cx="8549741" cy="3733800"/>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BF65E6D3-B135-ED04-84A9-638BA288EB12}"/>
                  </a:ext>
                </a:extLst>
              </p:cNvPr>
              <p:cNvSpPr txBox="1">
                <a:spLocks/>
              </p:cNvSpPr>
              <p:nvPr/>
            </p:nvSpPr>
            <p:spPr>
              <a:xfrm>
                <a:off x="7162800" y="4267200"/>
                <a:ext cx="4189412" cy="1752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b="1" dirty="0"/>
                  <a:t>Threshold </a:t>
                </a:r>
              </a:p>
              <a:p>
                <a:pPr marL="457200" lvl="1" indent="0">
                  <a:buNone/>
                </a:pPr>
                <a:r>
                  <a:rPr lang="en-US" sz="2000" dirty="0"/>
                  <a:t>Male Threshold =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+0.5 ∗</m:t>
                    </m:r>
                    <m:r>
                      <a:rPr lang="en-US" sz="2000" b="0" i="1" smtClean="0">
                        <a:latin typeface="Cambria Math" panose="02040503050406030204" pitchFamily="18" charset="0"/>
                        <a:ea typeface="Cambria Math" panose="02040503050406030204" pitchFamily="18" charset="0"/>
                      </a:rPr>
                      <m:t>𝜎</m:t>
                    </m:r>
                  </m:oMath>
                </a14:m>
                <a:endParaRPr lang="en-US" sz="2000" b="0" dirty="0">
                  <a:ea typeface="Cambria Math" panose="02040503050406030204" pitchFamily="18" charset="0"/>
                </a:endParaRPr>
              </a:p>
              <a:p>
                <a:pPr marL="457200" lvl="1" indent="0">
                  <a:buNone/>
                </a:pPr>
                <a:r>
                  <a:rPr lang="en-US" sz="2000" dirty="0"/>
                  <a:t>Female Threshold =  </a:t>
                </a:r>
                <a14:m>
                  <m:oMath xmlns:m="http://schemas.openxmlformats.org/officeDocument/2006/math">
                    <m:r>
                      <a:rPr lang="en-US" sz="2000" i="1">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0.5 ∗</m:t>
                    </m:r>
                    <m:r>
                      <a:rPr lang="en-US" sz="2000" i="1">
                        <a:latin typeface="Cambria Math" panose="02040503050406030204" pitchFamily="18" charset="0"/>
                        <a:ea typeface="Cambria Math" panose="02040503050406030204" pitchFamily="18" charset="0"/>
                      </a:rPr>
                      <m:t>𝜎</m:t>
                    </m:r>
                  </m:oMath>
                </a14:m>
                <a:endParaRPr lang="en-US" sz="2000" dirty="0">
                  <a:ea typeface="Cambria Math" panose="02040503050406030204" pitchFamily="18" charset="0"/>
                </a:endParaRPr>
              </a:p>
              <a:p>
                <a:pPr marL="457200" lvl="1" indent="0">
                  <a:buNone/>
                </a:pPr>
                <a:endParaRPr lang="en-US" dirty="0"/>
              </a:p>
            </p:txBody>
          </p:sp>
        </mc:Choice>
        <mc:Fallback xmlns="">
          <p:sp>
            <p:nvSpPr>
              <p:cNvPr id="11" name="Content Placeholder 2">
                <a:extLst>
                  <a:ext uri="{FF2B5EF4-FFF2-40B4-BE49-F238E27FC236}">
                    <a16:creationId xmlns:a16="http://schemas.microsoft.com/office/drawing/2014/main" id="{BF65E6D3-B135-ED04-84A9-638BA288EB12}"/>
                  </a:ext>
                </a:extLst>
              </p:cNvPr>
              <p:cNvSpPr txBox="1">
                <a:spLocks noRot="1" noChangeAspect="1" noMove="1" noResize="1" noEditPoints="1" noAdjustHandles="1" noChangeArrowheads="1" noChangeShapeType="1" noTextEdit="1"/>
              </p:cNvSpPr>
              <p:nvPr/>
            </p:nvSpPr>
            <p:spPr>
              <a:xfrm>
                <a:off x="7162800" y="4267200"/>
                <a:ext cx="4189412" cy="1752600"/>
              </a:xfrm>
              <a:prstGeom prst="rect">
                <a:avLst/>
              </a:prstGeom>
              <a:blipFill>
                <a:blip r:embed="rId3"/>
                <a:stretch>
                  <a:fillRect t="-3472"/>
                </a:stretch>
              </a:blipFill>
            </p:spPr>
            <p:txBody>
              <a:bodyPr/>
              <a:lstStyle/>
              <a:p>
                <a:r>
                  <a:rPr lang="en-US">
                    <a:noFill/>
                  </a:rPr>
                  <a:t> </a:t>
                </a:r>
              </a:p>
            </p:txBody>
          </p:sp>
        </mc:Fallback>
      </mc:AlternateContent>
    </p:spTree>
    <p:extLst>
      <p:ext uri="{BB962C8B-B14F-4D97-AF65-F5344CB8AC3E}">
        <p14:creationId xmlns:p14="http://schemas.microsoft.com/office/powerpoint/2010/main" val="509174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1</a:t>
            </a:r>
            <a:r>
              <a:rPr lang="en-US" sz="4000" u="sng"/>
              <a:t>: PCA</a:t>
            </a:r>
            <a:endParaRPr lang="en-US" sz="4000" u="sng"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Content Placeholder 7"/>
          <p:cNvPicPr>
            <a:picLocks noGrp="1" noChangeAspect="1"/>
          </p:cNvPicPr>
          <p:nvPr>
            <p:ph idx="1"/>
          </p:nvPr>
        </p:nvPicPr>
        <p:blipFill>
          <a:blip r:embed="rId2"/>
          <a:stretch>
            <a:fillRect/>
          </a:stretch>
        </p:blipFill>
        <p:spPr>
          <a:xfrm>
            <a:off x="460375" y="1085047"/>
            <a:ext cx="6220790" cy="4343400"/>
          </a:xfrm>
          <a:prstGeom prst="rect">
            <a:avLst/>
          </a:prstGeom>
        </p:spPr>
      </p:pic>
      <p:pic>
        <p:nvPicPr>
          <p:cNvPr id="11" name="Picture 10"/>
          <p:cNvPicPr>
            <a:picLocks noChangeAspect="1"/>
          </p:cNvPicPr>
          <p:nvPr/>
        </p:nvPicPr>
        <p:blipFill>
          <a:blip r:embed="rId3"/>
          <a:stretch>
            <a:fillRect/>
          </a:stretch>
        </p:blipFill>
        <p:spPr>
          <a:xfrm>
            <a:off x="6512992" y="3352800"/>
            <a:ext cx="5679008" cy="3671888"/>
          </a:xfrm>
          <a:prstGeom prst="rect">
            <a:avLst/>
          </a:prstGeom>
        </p:spPr>
      </p:pic>
      <p:pic>
        <p:nvPicPr>
          <p:cNvPr id="12" name="Picture 11"/>
          <p:cNvPicPr>
            <a:picLocks noChangeAspect="1"/>
          </p:cNvPicPr>
          <p:nvPr/>
        </p:nvPicPr>
        <p:blipFill>
          <a:blip r:embed="rId4"/>
          <a:stretch>
            <a:fillRect/>
          </a:stretch>
        </p:blipFill>
        <p:spPr>
          <a:xfrm>
            <a:off x="6849984" y="2017624"/>
            <a:ext cx="5311536" cy="328288"/>
          </a:xfrm>
          <a:prstGeom prst="rect">
            <a:avLst/>
          </a:prstGeom>
        </p:spPr>
      </p:pic>
    </p:spTree>
    <p:extLst>
      <p:ext uri="{BB962C8B-B14F-4D97-AF65-F5344CB8AC3E}">
        <p14:creationId xmlns:p14="http://schemas.microsoft.com/office/powerpoint/2010/main" val="2036550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2: SHAP-Based Bias Scores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a:t>SHAP </a:t>
            </a:r>
            <a:r>
              <a:rPr lang="en-US" sz="2000" dirty="0">
                <a:sym typeface="Wingdings" panose="05000000000000000000" pitchFamily="2" charset="2"/>
              </a:rPr>
              <a:t> SHAP values provide interpretable feature importance, which is crucial for understanding bias.</a:t>
            </a:r>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599712" y="1921836"/>
            <a:ext cx="8564170" cy="4486901"/>
          </a:xfrm>
          <a:prstGeom prst="rect">
            <a:avLst/>
          </a:prstGeom>
        </p:spPr>
      </p:pic>
      <p:pic>
        <p:nvPicPr>
          <p:cNvPr id="5" name="Picture 4"/>
          <p:cNvPicPr>
            <a:picLocks noChangeAspect="1"/>
          </p:cNvPicPr>
          <p:nvPr/>
        </p:nvPicPr>
        <p:blipFill>
          <a:blip r:embed="rId3"/>
          <a:stretch>
            <a:fillRect/>
          </a:stretch>
        </p:blipFill>
        <p:spPr>
          <a:xfrm>
            <a:off x="7239604" y="2133600"/>
            <a:ext cx="4772691" cy="1095528"/>
          </a:xfrm>
          <a:prstGeom prst="rect">
            <a:avLst/>
          </a:prstGeom>
        </p:spPr>
      </p:pic>
    </p:spTree>
    <p:extLst>
      <p:ext uri="{BB962C8B-B14F-4D97-AF65-F5344CB8AC3E}">
        <p14:creationId xmlns:p14="http://schemas.microsoft.com/office/powerpoint/2010/main" val="2404077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2: SHAP-Based Bias Scores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336571" y="1110016"/>
            <a:ext cx="5912799" cy="4071584"/>
          </a:xfrm>
          <a:prstGeom prst="rect">
            <a:avLst/>
          </a:prstGeom>
        </p:spPr>
      </p:pic>
      <p:pic>
        <p:nvPicPr>
          <p:cNvPr id="9" name="Picture 8"/>
          <p:cNvPicPr>
            <a:picLocks noChangeAspect="1"/>
          </p:cNvPicPr>
          <p:nvPr/>
        </p:nvPicPr>
        <p:blipFill>
          <a:blip r:embed="rId3"/>
          <a:stretch>
            <a:fillRect/>
          </a:stretch>
        </p:blipFill>
        <p:spPr>
          <a:xfrm>
            <a:off x="6245017" y="2800036"/>
            <a:ext cx="5946984" cy="3692838"/>
          </a:xfrm>
          <a:prstGeom prst="rect">
            <a:avLst/>
          </a:prstGeom>
        </p:spPr>
      </p:pic>
      <p:pic>
        <p:nvPicPr>
          <p:cNvPr id="10" name="Picture 9"/>
          <p:cNvPicPr>
            <a:picLocks noChangeAspect="1"/>
          </p:cNvPicPr>
          <p:nvPr/>
        </p:nvPicPr>
        <p:blipFill>
          <a:blip r:embed="rId4"/>
          <a:stretch>
            <a:fillRect/>
          </a:stretch>
        </p:blipFill>
        <p:spPr>
          <a:xfrm>
            <a:off x="6091072" y="1757176"/>
            <a:ext cx="6068272" cy="428685"/>
          </a:xfrm>
          <a:prstGeom prst="rect">
            <a:avLst/>
          </a:prstGeom>
        </p:spPr>
      </p:pic>
    </p:spTree>
    <p:extLst>
      <p:ext uri="{BB962C8B-B14F-4D97-AF65-F5344CB8AC3E}">
        <p14:creationId xmlns:p14="http://schemas.microsoft.com/office/powerpoint/2010/main" val="1507472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3: SHAP + PCA Combined Weights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a:t>Combine SHAP and PCA </a:t>
            </a:r>
            <a:r>
              <a:rPr lang="en-US" sz="2000" dirty="0">
                <a:sym typeface="Wingdings" panose="05000000000000000000" pitchFamily="2" charset="2"/>
              </a:rPr>
              <a:t> PCA reduces dimensionality, while SHAP provides interpretability.</a:t>
            </a:r>
          </a:p>
          <a:p>
            <a:pPr marL="0" indent="0">
              <a:buNone/>
            </a:pPr>
            <a:r>
              <a:rPr lang="en-US" sz="2000" dirty="0">
                <a:sym typeface="Wingdings" panose="05000000000000000000" pitchFamily="2" charset="2"/>
              </a:rPr>
              <a:t>Combining both allows for a balance between feature reduction and interpretability.</a:t>
            </a:r>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462552" y="2133600"/>
            <a:ext cx="9144001" cy="2621782"/>
          </a:xfrm>
          <a:prstGeom prst="rect">
            <a:avLst/>
          </a:prstGeom>
        </p:spPr>
      </p:pic>
      <p:pic>
        <p:nvPicPr>
          <p:cNvPr id="6" name="Picture 5"/>
          <p:cNvPicPr>
            <a:picLocks noChangeAspect="1"/>
          </p:cNvPicPr>
          <p:nvPr/>
        </p:nvPicPr>
        <p:blipFill>
          <a:blip r:embed="rId3"/>
          <a:stretch>
            <a:fillRect/>
          </a:stretch>
        </p:blipFill>
        <p:spPr>
          <a:xfrm>
            <a:off x="460375" y="4890999"/>
            <a:ext cx="5525271" cy="1152686"/>
          </a:xfrm>
          <a:prstGeom prst="rect">
            <a:avLst/>
          </a:prstGeom>
        </p:spPr>
      </p:pic>
      <p:pic>
        <p:nvPicPr>
          <p:cNvPr id="8" name="Picture 7"/>
          <p:cNvPicPr>
            <a:picLocks noChangeAspect="1"/>
          </p:cNvPicPr>
          <p:nvPr/>
        </p:nvPicPr>
        <p:blipFill>
          <a:blip r:embed="rId4"/>
          <a:stretch>
            <a:fillRect/>
          </a:stretch>
        </p:blipFill>
        <p:spPr>
          <a:xfrm>
            <a:off x="6062164" y="4338472"/>
            <a:ext cx="5582429" cy="1705213"/>
          </a:xfrm>
          <a:prstGeom prst="rect">
            <a:avLst/>
          </a:prstGeom>
        </p:spPr>
      </p:pic>
    </p:spTree>
    <p:extLst>
      <p:ext uri="{BB962C8B-B14F-4D97-AF65-F5344CB8AC3E}">
        <p14:creationId xmlns:p14="http://schemas.microsoft.com/office/powerpoint/2010/main" val="2112115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246EA-D784-23D8-14D8-2E11B77F216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4511003-C365-9D5E-721F-E0C7B6A4BEB0}"/>
              </a:ext>
            </a:extLst>
          </p:cNvPr>
          <p:cNvSpPr>
            <a:spLocks noGrp="1"/>
          </p:cNvSpPr>
          <p:nvPr>
            <p:ph type="title"/>
          </p:nvPr>
        </p:nvSpPr>
        <p:spPr>
          <a:xfrm>
            <a:off x="304800" y="304800"/>
            <a:ext cx="11684000" cy="792162"/>
          </a:xfrm>
        </p:spPr>
        <p:txBody>
          <a:bodyPr vert="horz" lIns="91440" tIns="45720" rIns="91440" bIns="45720" rtlCol="0" anchor="ctr">
            <a:normAutofit/>
          </a:bodyPr>
          <a:lstStyle/>
          <a:p>
            <a:r>
              <a:rPr lang="en-US" kern="1200">
                <a:latin typeface="Adobe Devanagari" pitchFamily="18" charset="0"/>
                <a:ea typeface="+mj-ea"/>
                <a:cs typeface="Adobe Devanagari" pitchFamily="18" charset="0"/>
              </a:rPr>
              <a:t>So what is the problem we are researching</a:t>
            </a:r>
            <a:r>
              <a:rPr lang="en-US" kern="1200" dirty="0">
                <a:latin typeface="Adobe Devanagari" pitchFamily="18" charset="0"/>
                <a:ea typeface="+mj-ea"/>
                <a:cs typeface="Adobe Devanagari" pitchFamily="18" charset="0"/>
              </a:rPr>
              <a:t>?</a:t>
            </a:r>
          </a:p>
        </p:txBody>
      </p:sp>
      <p:sp>
        <p:nvSpPr>
          <p:cNvPr id="5" name="Content Placeholder 4">
            <a:extLst>
              <a:ext uri="{FF2B5EF4-FFF2-40B4-BE49-F238E27FC236}">
                <a16:creationId xmlns:a16="http://schemas.microsoft.com/office/drawing/2014/main" id="{15B0AADF-1EAD-FC80-506E-81F42B132259}"/>
              </a:ext>
            </a:extLst>
          </p:cNvPr>
          <p:cNvSpPr>
            <a:spLocks/>
          </p:cNvSpPr>
          <p:nvPr/>
        </p:nvSpPr>
        <p:spPr>
          <a:xfrm>
            <a:off x="609600" y="1600201"/>
            <a:ext cx="5384800" cy="4525963"/>
          </a:xfrm>
          <a:prstGeom prst="rect">
            <a:avLst/>
          </a:prstGeom>
        </p:spPr>
        <p:txBody>
          <a:bodyPr vert="horz" lIns="91440" tIns="45720" rIns="91440" bIns="45720" rtlCol="0">
            <a:normAutofit/>
          </a:bodyPr>
          <a:lstStyle/>
          <a:p>
            <a:pPr marL="342900" indent="-342900">
              <a:lnSpc>
                <a:spcPct val="90000"/>
              </a:lnSpc>
              <a:spcBef>
                <a:spcPct val="20000"/>
              </a:spcBef>
              <a:spcAft>
                <a:spcPts val="600"/>
              </a:spcAft>
              <a:buFont typeface="Arial" pitchFamily="34" charset="0"/>
              <a:buChar char="•"/>
            </a:pPr>
            <a:r>
              <a:rPr lang="en-US" sz="2600" b="1" dirty="0"/>
              <a:t>Existing Tools Focus on:</a:t>
            </a:r>
          </a:p>
          <a:p>
            <a:pPr marL="971550" lvl="1" indent="-514350">
              <a:lnSpc>
                <a:spcPct val="90000"/>
              </a:lnSpc>
              <a:spcBef>
                <a:spcPct val="20000"/>
              </a:spcBef>
              <a:spcAft>
                <a:spcPts val="600"/>
              </a:spcAft>
              <a:buFont typeface="Courier New" panose="02070309020205020404" pitchFamily="49" charset="0"/>
              <a:buChar char="o"/>
            </a:pPr>
            <a:r>
              <a:rPr lang="en-US" sz="2400" dirty="0"/>
              <a:t>Mainly Structured Data.</a:t>
            </a:r>
          </a:p>
          <a:p>
            <a:pPr marL="971550" lvl="1" indent="-514350">
              <a:lnSpc>
                <a:spcPct val="90000"/>
              </a:lnSpc>
              <a:spcBef>
                <a:spcPct val="20000"/>
              </a:spcBef>
              <a:spcAft>
                <a:spcPts val="600"/>
              </a:spcAft>
              <a:buFont typeface="Courier New" panose="02070309020205020404" pitchFamily="49" charset="0"/>
              <a:buChar char="o"/>
            </a:pPr>
            <a:r>
              <a:rPr lang="en-US" sz="2400" dirty="0"/>
              <a:t>Model performance and Outcomes .</a:t>
            </a:r>
            <a:endParaRPr lang="en-US" sz="2400" b="1" dirty="0"/>
          </a:p>
          <a:p>
            <a:pPr marL="342900" indent="-342900">
              <a:lnSpc>
                <a:spcPct val="90000"/>
              </a:lnSpc>
              <a:spcBef>
                <a:spcPct val="20000"/>
              </a:spcBef>
              <a:spcAft>
                <a:spcPts val="600"/>
              </a:spcAft>
              <a:buFont typeface="Arial" pitchFamily="34" charset="0"/>
              <a:buChar char="•"/>
            </a:pPr>
            <a:r>
              <a:rPr lang="en-US" sz="2600" b="1" dirty="0"/>
              <a:t>What are we doing?</a:t>
            </a:r>
          </a:p>
          <a:p>
            <a:pPr marL="914400" lvl="1" indent="-457200">
              <a:lnSpc>
                <a:spcPct val="90000"/>
              </a:lnSpc>
              <a:spcBef>
                <a:spcPct val="20000"/>
              </a:spcBef>
              <a:spcAft>
                <a:spcPts val="600"/>
              </a:spcAft>
              <a:buFont typeface="Courier New" panose="02070309020205020404" pitchFamily="49" charset="0"/>
              <a:buChar char="o"/>
            </a:pPr>
            <a:r>
              <a:rPr lang="en-US" sz="2400" dirty="0"/>
              <a:t>Create a Measure for the bias found in </a:t>
            </a:r>
            <a:r>
              <a:rPr lang="en-US" sz="2400" dirty="0">
                <a:solidFill>
                  <a:srgbClr val="FF0000"/>
                </a:solidFill>
              </a:rPr>
              <a:t>Text, Image, Audio and Video datasets </a:t>
            </a:r>
            <a:r>
              <a:rPr lang="en-US" sz="2400" dirty="0"/>
              <a:t>used to build machine learning models.</a:t>
            </a:r>
          </a:p>
          <a:p>
            <a:pPr marL="342900" indent="-342900">
              <a:lnSpc>
                <a:spcPct val="90000"/>
              </a:lnSpc>
              <a:spcBef>
                <a:spcPct val="20000"/>
              </a:spcBef>
              <a:spcAft>
                <a:spcPts val="600"/>
              </a:spcAft>
              <a:buFont typeface="Arial" pitchFamily="34" charset="0"/>
              <a:buChar char="•"/>
            </a:pPr>
            <a:endParaRPr lang="en-US" sz="2600" dirty="0"/>
          </a:p>
        </p:txBody>
      </p:sp>
      <p:pic>
        <p:nvPicPr>
          <p:cNvPr id="7" name="Picture 6" descr="A robot working on a table&#10;&#10;Description automatically generated">
            <a:extLst>
              <a:ext uri="{FF2B5EF4-FFF2-40B4-BE49-F238E27FC236}">
                <a16:creationId xmlns:a16="http://schemas.microsoft.com/office/drawing/2014/main" id="{B1982DDE-6EFC-B968-DD05-7A31E649E432}"/>
              </a:ext>
            </a:extLst>
          </p:cNvPr>
          <p:cNvPicPr>
            <a:picLocks noChangeAspect="1"/>
          </p:cNvPicPr>
          <p:nvPr/>
        </p:nvPicPr>
        <p:blipFill>
          <a:blip r:embed="rId2"/>
          <a:stretch>
            <a:fillRect/>
          </a:stretch>
        </p:blipFill>
        <p:spPr>
          <a:xfrm>
            <a:off x="6627018" y="1600201"/>
            <a:ext cx="4525963" cy="4525963"/>
          </a:xfrm>
          <a:prstGeom prst="rect">
            <a:avLst/>
          </a:prstGeom>
          <a:noFill/>
        </p:spPr>
      </p:pic>
    </p:spTree>
    <p:extLst>
      <p:ext uri="{BB962C8B-B14F-4D97-AF65-F5344CB8AC3E}">
        <p14:creationId xmlns:p14="http://schemas.microsoft.com/office/powerpoint/2010/main" val="1964273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3: SHAP + PCA Combined Weights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77347" y="1143000"/>
            <a:ext cx="6963285" cy="4861815"/>
          </a:xfrm>
          <a:prstGeom prst="rect">
            <a:avLst/>
          </a:prstGeom>
        </p:spPr>
      </p:pic>
      <p:pic>
        <p:nvPicPr>
          <p:cNvPr id="11" name="Picture 10"/>
          <p:cNvPicPr>
            <a:picLocks noChangeAspect="1"/>
          </p:cNvPicPr>
          <p:nvPr/>
        </p:nvPicPr>
        <p:blipFill>
          <a:blip r:embed="rId3"/>
          <a:stretch>
            <a:fillRect/>
          </a:stretch>
        </p:blipFill>
        <p:spPr>
          <a:xfrm>
            <a:off x="7140632" y="3067537"/>
            <a:ext cx="5007127" cy="3237469"/>
          </a:xfrm>
          <a:prstGeom prst="rect">
            <a:avLst/>
          </a:prstGeom>
        </p:spPr>
      </p:pic>
      <p:pic>
        <p:nvPicPr>
          <p:cNvPr id="12" name="Picture 11"/>
          <p:cNvPicPr>
            <a:picLocks noChangeAspect="1"/>
          </p:cNvPicPr>
          <p:nvPr/>
        </p:nvPicPr>
        <p:blipFill>
          <a:blip r:embed="rId4"/>
          <a:stretch>
            <a:fillRect/>
          </a:stretch>
        </p:blipFill>
        <p:spPr>
          <a:xfrm>
            <a:off x="7140632" y="2133600"/>
            <a:ext cx="5102982" cy="343393"/>
          </a:xfrm>
          <a:prstGeom prst="rect">
            <a:avLst/>
          </a:prstGeom>
        </p:spPr>
      </p:pic>
    </p:spTree>
    <p:extLst>
      <p:ext uri="{BB962C8B-B14F-4D97-AF65-F5344CB8AC3E}">
        <p14:creationId xmlns:p14="http://schemas.microsoft.com/office/powerpoint/2010/main" val="1064162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4: </a:t>
            </a:r>
            <a:r>
              <a:rPr lang="en-US" sz="4000" u="sng" dirty="0" err="1"/>
              <a:t>XGBoost</a:t>
            </a:r>
            <a:r>
              <a:rPr lang="en-US" sz="4000" u="sng" dirty="0"/>
              <a:t> + SHAP</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err="1"/>
              <a:t>XGBoost</a:t>
            </a:r>
            <a:r>
              <a:rPr lang="en-US" sz="2000" dirty="0"/>
              <a:t> </a:t>
            </a:r>
            <a:r>
              <a:rPr lang="en-US" sz="2000" dirty="0">
                <a:sym typeface="Wingdings" panose="05000000000000000000" pitchFamily="2" charset="2"/>
              </a:rPr>
              <a:t> </a:t>
            </a:r>
            <a:r>
              <a:rPr lang="en-US" sz="2000" dirty="0" err="1">
                <a:sym typeface="Wingdings" panose="05000000000000000000" pitchFamily="2" charset="2"/>
              </a:rPr>
              <a:t>XGBoost</a:t>
            </a:r>
            <a:r>
              <a:rPr lang="en-US" sz="2000" dirty="0">
                <a:sym typeface="Wingdings" panose="05000000000000000000" pitchFamily="2" charset="2"/>
              </a:rPr>
              <a:t> is a powerful ensemble method that handles complex relationships in data.</a:t>
            </a:r>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458198" y="1604623"/>
            <a:ext cx="8377729" cy="4719977"/>
          </a:xfrm>
          <a:prstGeom prst="rect">
            <a:avLst/>
          </a:prstGeom>
        </p:spPr>
      </p:pic>
      <p:pic>
        <p:nvPicPr>
          <p:cNvPr id="5" name="Picture 4"/>
          <p:cNvPicPr>
            <a:picLocks noChangeAspect="1"/>
          </p:cNvPicPr>
          <p:nvPr/>
        </p:nvPicPr>
        <p:blipFill>
          <a:blip r:embed="rId3"/>
          <a:stretch>
            <a:fillRect/>
          </a:stretch>
        </p:blipFill>
        <p:spPr>
          <a:xfrm>
            <a:off x="7097251" y="1604623"/>
            <a:ext cx="4934639" cy="1190791"/>
          </a:xfrm>
          <a:prstGeom prst="rect">
            <a:avLst/>
          </a:prstGeom>
        </p:spPr>
      </p:pic>
      <p:pic>
        <p:nvPicPr>
          <p:cNvPr id="9" name="Picture 8"/>
          <p:cNvPicPr>
            <a:picLocks noChangeAspect="1"/>
          </p:cNvPicPr>
          <p:nvPr/>
        </p:nvPicPr>
        <p:blipFill>
          <a:blip r:embed="rId4"/>
          <a:stretch>
            <a:fillRect/>
          </a:stretch>
        </p:blipFill>
        <p:spPr>
          <a:xfrm>
            <a:off x="7168055" y="4038600"/>
            <a:ext cx="4800600" cy="2088479"/>
          </a:xfrm>
          <a:prstGeom prst="rect">
            <a:avLst/>
          </a:prstGeom>
        </p:spPr>
      </p:pic>
    </p:spTree>
    <p:extLst>
      <p:ext uri="{BB962C8B-B14F-4D97-AF65-F5344CB8AC3E}">
        <p14:creationId xmlns:p14="http://schemas.microsoft.com/office/powerpoint/2010/main" val="3580737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4: </a:t>
            </a:r>
            <a:r>
              <a:rPr lang="en-US" sz="4000" u="sng" dirty="0" err="1"/>
              <a:t>XGBoost</a:t>
            </a:r>
            <a:r>
              <a:rPr lang="en-US" sz="4000" u="sng" dirty="0"/>
              <a:t> + SHAP</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132407" y="1285401"/>
            <a:ext cx="6678543" cy="4719414"/>
          </a:xfrm>
          <a:prstGeom prst="rect">
            <a:avLst/>
          </a:prstGeom>
        </p:spPr>
      </p:pic>
      <p:pic>
        <p:nvPicPr>
          <p:cNvPr id="12" name="Picture 11"/>
          <p:cNvPicPr>
            <a:picLocks noChangeAspect="1"/>
          </p:cNvPicPr>
          <p:nvPr/>
        </p:nvPicPr>
        <p:blipFill>
          <a:blip r:embed="rId3"/>
          <a:stretch>
            <a:fillRect/>
          </a:stretch>
        </p:blipFill>
        <p:spPr>
          <a:xfrm>
            <a:off x="6810950" y="3159415"/>
            <a:ext cx="5155588" cy="3333459"/>
          </a:xfrm>
          <a:prstGeom prst="rect">
            <a:avLst/>
          </a:prstGeom>
        </p:spPr>
      </p:pic>
      <p:pic>
        <p:nvPicPr>
          <p:cNvPr id="16" name="Picture 15"/>
          <p:cNvPicPr>
            <a:picLocks noChangeAspect="1"/>
          </p:cNvPicPr>
          <p:nvPr/>
        </p:nvPicPr>
        <p:blipFill>
          <a:blip r:embed="rId4"/>
          <a:stretch>
            <a:fillRect/>
          </a:stretch>
        </p:blipFill>
        <p:spPr>
          <a:xfrm>
            <a:off x="6810951" y="2440830"/>
            <a:ext cx="5194814" cy="334071"/>
          </a:xfrm>
          <a:prstGeom prst="rect">
            <a:avLst/>
          </a:prstGeom>
        </p:spPr>
      </p:pic>
    </p:spTree>
    <p:extLst>
      <p:ext uri="{BB962C8B-B14F-4D97-AF65-F5344CB8AC3E}">
        <p14:creationId xmlns:p14="http://schemas.microsoft.com/office/powerpoint/2010/main" val="2980788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5: </a:t>
            </a:r>
            <a:r>
              <a:rPr lang="en-US" sz="4000" u="sng" dirty="0" err="1"/>
              <a:t>XGBoost</a:t>
            </a:r>
            <a:r>
              <a:rPr lang="en-US" sz="4000" u="sng" dirty="0"/>
              <a:t> + SHAP + SMOTE</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a:t>SMOTE </a:t>
            </a:r>
            <a:r>
              <a:rPr lang="en-US" sz="2000" dirty="0">
                <a:sym typeface="Wingdings" panose="05000000000000000000" pitchFamily="2" charset="2"/>
              </a:rPr>
              <a:t> SMOTE addresses class imbalance, which is common in gender datasets.</a:t>
            </a:r>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460375" y="1742797"/>
            <a:ext cx="8364117" cy="3982006"/>
          </a:xfrm>
          <a:prstGeom prst="rect">
            <a:avLst/>
          </a:prstGeom>
        </p:spPr>
      </p:pic>
      <p:pic>
        <p:nvPicPr>
          <p:cNvPr id="6" name="Picture 5"/>
          <p:cNvPicPr>
            <a:picLocks noChangeAspect="1"/>
          </p:cNvPicPr>
          <p:nvPr/>
        </p:nvPicPr>
        <p:blipFill>
          <a:blip r:embed="rId3"/>
          <a:stretch>
            <a:fillRect/>
          </a:stretch>
        </p:blipFill>
        <p:spPr>
          <a:xfrm>
            <a:off x="6400800" y="1742797"/>
            <a:ext cx="5401429" cy="1009791"/>
          </a:xfrm>
          <a:prstGeom prst="rect">
            <a:avLst/>
          </a:prstGeom>
        </p:spPr>
      </p:pic>
      <p:pic>
        <p:nvPicPr>
          <p:cNvPr id="8" name="Picture 7"/>
          <p:cNvPicPr>
            <a:picLocks noChangeAspect="1"/>
          </p:cNvPicPr>
          <p:nvPr/>
        </p:nvPicPr>
        <p:blipFill>
          <a:blip r:embed="rId4"/>
          <a:stretch>
            <a:fillRect/>
          </a:stretch>
        </p:blipFill>
        <p:spPr>
          <a:xfrm>
            <a:off x="6146800" y="3695695"/>
            <a:ext cx="5649113" cy="2343477"/>
          </a:xfrm>
          <a:prstGeom prst="rect">
            <a:avLst/>
          </a:prstGeom>
        </p:spPr>
      </p:pic>
    </p:spTree>
    <p:extLst>
      <p:ext uri="{BB962C8B-B14F-4D97-AF65-F5344CB8AC3E}">
        <p14:creationId xmlns:p14="http://schemas.microsoft.com/office/powerpoint/2010/main" val="2334751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5: </a:t>
            </a:r>
            <a:r>
              <a:rPr lang="en-US" sz="4000" u="sng" dirty="0" err="1"/>
              <a:t>XGBoost</a:t>
            </a:r>
            <a:r>
              <a:rPr lang="en-US" sz="4000" u="sng" dirty="0"/>
              <a:t> + SHAP + SMOTE</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331924" y="981500"/>
            <a:ext cx="6577380" cy="4633913"/>
          </a:xfrm>
          <a:prstGeom prst="rect">
            <a:avLst/>
          </a:prstGeom>
        </p:spPr>
      </p:pic>
      <p:pic>
        <p:nvPicPr>
          <p:cNvPr id="12" name="Picture 11"/>
          <p:cNvPicPr>
            <a:picLocks noChangeAspect="1"/>
          </p:cNvPicPr>
          <p:nvPr/>
        </p:nvPicPr>
        <p:blipFill>
          <a:blip r:embed="rId3"/>
          <a:stretch>
            <a:fillRect/>
          </a:stretch>
        </p:blipFill>
        <p:spPr>
          <a:xfrm>
            <a:off x="6748698" y="2514600"/>
            <a:ext cx="5443302" cy="3519487"/>
          </a:xfrm>
          <a:prstGeom prst="rect">
            <a:avLst/>
          </a:prstGeom>
        </p:spPr>
      </p:pic>
      <p:pic>
        <p:nvPicPr>
          <p:cNvPr id="16" name="Picture 15"/>
          <p:cNvPicPr>
            <a:picLocks noChangeAspect="1"/>
          </p:cNvPicPr>
          <p:nvPr/>
        </p:nvPicPr>
        <p:blipFill>
          <a:blip r:embed="rId4"/>
          <a:stretch>
            <a:fillRect/>
          </a:stretch>
        </p:blipFill>
        <p:spPr>
          <a:xfrm>
            <a:off x="7364327" y="1805775"/>
            <a:ext cx="4825496" cy="319621"/>
          </a:xfrm>
          <a:prstGeom prst="rect">
            <a:avLst/>
          </a:prstGeom>
        </p:spPr>
      </p:pic>
    </p:spTree>
    <p:extLst>
      <p:ext uri="{BB962C8B-B14F-4D97-AF65-F5344CB8AC3E}">
        <p14:creationId xmlns:p14="http://schemas.microsoft.com/office/powerpoint/2010/main" val="332292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6: </a:t>
            </a:r>
            <a:r>
              <a:rPr lang="en-US" sz="4000" u="sng" dirty="0" err="1"/>
              <a:t>XGBoost</a:t>
            </a:r>
            <a:r>
              <a:rPr lang="en-US" sz="4000" u="sng" dirty="0"/>
              <a:t> + SHAP + PCA</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a:t>This approach provides a balance between dimensionality reduction and interpretability, leading to more accurate bias scores.</a:t>
            </a:r>
            <a:endParaRPr lang="en-US" sz="2000" dirty="0">
              <a:sym typeface="Wingdings" panose="05000000000000000000" pitchFamily="2" charset="2"/>
            </a:endParaRPr>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309154" y="1828800"/>
            <a:ext cx="6667890" cy="4136097"/>
          </a:xfrm>
          <a:prstGeom prst="rect">
            <a:avLst/>
          </a:prstGeom>
        </p:spPr>
      </p:pic>
    </p:spTree>
    <p:extLst>
      <p:ext uri="{BB962C8B-B14F-4D97-AF65-F5344CB8AC3E}">
        <p14:creationId xmlns:p14="http://schemas.microsoft.com/office/powerpoint/2010/main" val="3232665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6: </a:t>
            </a:r>
            <a:r>
              <a:rPr lang="en-US" sz="4000" u="sng" dirty="0" err="1"/>
              <a:t>XGBoost</a:t>
            </a:r>
            <a:r>
              <a:rPr lang="en-US" sz="4000" u="sng" dirty="0"/>
              <a:t> + SHAP + PCA</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155575" y="1142293"/>
            <a:ext cx="6618360" cy="4710122"/>
          </a:xfrm>
          <a:prstGeom prst="rect">
            <a:avLst/>
          </a:prstGeom>
        </p:spPr>
      </p:pic>
      <p:pic>
        <p:nvPicPr>
          <p:cNvPr id="12" name="Picture 11"/>
          <p:cNvPicPr>
            <a:picLocks noChangeAspect="1"/>
          </p:cNvPicPr>
          <p:nvPr/>
        </p:nvPicPr>
        <p:blipFill>
          <a:blip r:embed="rId3"/>
          <a:stretch>
            <a:fillRect/>
          </a:stretch>
        </p:blipFill>
        <p:spPr>
          <a:xfrm>
            <a:off x="6715335" y="2610751"/>
            <a:ext cx="5292606" cy="3422051"/>
          </a:xfrm>
          <a:prstGeom prst="rect">
            <a:avLst/>
          </a:prstGeom>
        </p:spPr>
      </p:pic>
      <p:pic>
        <p:nvPicPr>
          <p:cNvPr id="3" name="Picture 2"/>
          <p:cNvPicPr>
            <a:picLocks noChangeAspect="1"/>
          </p:cNvPicPr>
          <p:nvPr/>
        </p:nvPicPr>
        <p:blipFill>
          <a:blip r:embed="rId4"/>
          <a:stretch>
            <a:fillRect/>
          </a:stretch>
        </p:blipFill>
        <p:spPr>
          <a:xfrm>
            <a:off x="6726221" y="1788063"/>
            <a:ext cx="5465779" cy="387836"/>
          </a:xfrm>
          <a:prstGeom prst="rect">
            <a:avLst/>
          </a:prstGeom>
        </p:spPr>
      </p:pic>
    </p:spTree>
    <p:extLst>
      <p:ext uri="{BB962C8B-B14F-4D97-AF65-F5344CB8AC3E}">
        <p14:creationId xmlns:p14="http://schemas.microsoft.com/office/powerpoint/2010/main" val="2697144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7: </a:t>
            </a:r>
            <a:r>
              <a:rPr lang="en-US" sz="4000" u="sng" dirty="0" err="1"/>
              <a:t>XGBoost</a:t>
            </a:r>
            <a:r>
              <a:rPr lang="en-US" sz="4000" u="sng" dirty="0"/>
              <a:t> + SHAP + </a:t>
            </a:r>
            <a:r>
              <a:rPr lang="en-US" sz="4000" u="sng" dirty="0" err="1"/>
              <a:t>Optuna</a:t>
            </a:r>
            <a:endParaRPr lang="en-US" sz="4000" u="sng"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a:t>Perform </a:t>
            </a:r>
            <a:r>
              <a:rPr lang="en-US" sz="2000" dirty="0" err="1"/>
              <a:t>hyperparameter</a:t>
            </a:r>
            <a:r>
              <a:rPr lang="en-US" sz="2000" dirty="0"/>
              <a:t> optimization using </a:t>
            </a:r>
            <a:r>
              <a:rPr lang="en-US" sz="2000" dirty="0" err="1"/>
              <a:t>Optuna</a:t>
            </a:r>
            <a:r>
              <a:rPr lang="en-US" sz="2000" dirty="0"/>
              <a:t>.</a:t>
            </a:r>
            <a:endParaRPr lang="en-US" sz="2000" dirty="0">
              <a:sym typeface="Wingdings" panose="05000000000000000000" pitchFamily="2" charset="2"/>
            </a:endParaRPr>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460375" y="1828800"/>
            <a:ext cx="8526065" cy="3324689"/>
          </a:xfrm>
          <a:prstGeom prst="rect">
            <a:avLst/>
          </a:prstGeom>
        </p:spPr>
      </p:pic>
      <p:pic>
        <p:nvPicPr>
          <p:cNvPr id="5" name="Picture 4"/>
          <p:cNvPicPr>
            <a:picLocks noChangeAspect="1"/>
          </p:cNvPicPr>
          <p:nvPr/>
        </p:nvPicPr>
        <p:blipFill>
          <a:blip r:embed="rId3"/>
          <a:stretch>
            <a:fillRect/>
          </a:stretch>
        </p:blipFill>
        <p:spPr>
          <a:xfrm>
            <a:off x="5867400" y="1606340"/>
            <a:ext cx="5668166" cy="1152686"/>
          </a:xfrm>
          <a:prstGeom prst="rect">
            <a:avLst/>
          </a:prstGeom>
        </p:spPr>
      </p:pic>
      <p:pic>
        <p:nvPicPr>
          <p:cNvPr id="6" name="Picture 5"/>
          <p:cNvPicPr>
            <a:picLocks noChangeAspect="1"/>
          </p:cNvPicPr>
          <p:nvPr/>
        </p:nvPicPr>
        <p:blipFill>
          <a:blip r:embed="rId4"/>
          <a:stretch>
            <a:fillRect/>
          </a:stretch>
        </p:blipFill>
        <p:spPr>
          <a:xfrm>
            <a:off x="6146800" y="4053198"/>
            <a:ext cx="5325218" cy="2200582"/>
          </a:xfrm>
          <a:prstGeom prst="rect">
            <a:avLst/>
          </a:prstGeom>
        </p:spPr>
      </p:pic>
    </p:spTree>
    <p:extLst>
      <p:ext uri="{BB962C8B-B14F-4D97-AF65-F5344CB8AC3E}">
        <p14:creationId xmlns:p14="http://schemas.microsoft.com/office/powerpoint/2010/main" val="40433782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7: </a:t>
            </a:r>
            <a:r>
              <a:rPr lang="en-US" sz="4000" u="sng" dirty="0" err="1"/>
              <a:t>XGBoost</a:t>
            </a:r>
            <a:r>
              <a:rPr lang="en-US" sz="4000" u="sng" dirty="0"/>
              <a:t> + SHAP + </a:t>
            </a:r>
            <a:r>
              <a:rPr lang="en-US" sz="4000" u="sng" dirty="0" err="1"/>
              <a:t>Optuna</a:t>
            </a:r>
            <a:endParaRPr lang="en-US" sz="4000" u="sng"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338455" y="1143000"/>
            <a:ext cx="6305550" cy="4402580"/>
          </a:xfrm>
          <a:prstGeom prst="rect">
            <a:avLst/>
          </a:prstGeom>
        </p:spPr>
      </p:pic>
      <p:pic>
        <p:nvPicPr>
          <p:cNvPr id="12" name="Picture 11"/>
          <p:cNvPicPr>
            <a:picLocks noChangeAspect="1"/>
          </p:cNvPicPr>
          <p:nvPr/>
        </p:nvPicPr>
        <p:blipFill>
          <a:blip r:embed="rId3"/>
          <a:stretch>
            <a:fillRect/>
          </a:stretch>
        </p:blipFill>
        <p:spPr>
          <a:xfrm>
            <a:off x="6644005" y="2590800"/>
            <a:ext cx="5442857" cy="3574121"/>
          </a:xfrm>
          <a:prstGeom prst="rect">
            <a:avLst/>
          </a:prstGeom>
        </p:spPr>
      </p:pic>
      <p:pic>
        <p:nvPicPr>
          <p:cNvPr id="16" name="Picture 15"/>
          <p:cNvPicPr>
            <a:picLocks noChangeAspect="1"/>
          </p:cNvPicPr>
          <p:nvPr/>
        </p:nvPicPr>
        <p:blipFill>
          <a:blip r:embed="rId4"/>
          <a:stretch>
            <a:fillRect/>
          </a:stretch>
        </p:blipFill>
        <p:spPr>
          <a:xfrm>
            <a:off x="6827202" y="1900491"/>
            <a:ext cx="5243195" cy="343816"/>
          </a:xfrm>
          <a:prstGeom prst="rect">
            <a:avLst/>
          </a:prstGeom>
        </p:spPr>
      </p:pic>
    </p:spTree>
    <p:extLst>
      <p:ext uri="{BB962C8B-B14F-4D97-AF65-F5344CB8AC3E}">
        <p14:creationId xmlns:p14="http://schemas.microsoft.com/office/powerpoint/2010/main" val="4069667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8: Ridge Regression</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Content Placeholder 2"/>
          <p:cNvPicPr>
            <a:picLocks noGrp="1" noChangeAspect="1"/>
          </p:cNvPicPr>
          <p:nvPr>
            <p:ph idx="1"/>
          </p:nvPr>
        </p:nvPicPr>
        <p:blipFill>
          <a:blip r:embed="rId2"/>
          <a:stretch>
            <a:fillRect/>
          </a:stretch>
        </p:blipFill>
        <p:spPr>
          <a:xfrm>
            <a:off x="307975" y="1748762"/>
            <a:ext cx="7763958" cy="4744112"/>
          </a:xfrm>
          <a:prstGeom prst="rect">
            <a:avLst/>
          </a:prstGeom>
        </p:spPr>
      </p:pic>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6966336" y="3597687"/>
            <a:ext cx="5039428" cy="1028844"/>
          </a:xfrm>
          <a:prstGeom prst="rect">
            <a:avLst/>
          </a:prstGeom>
        </p:spPr>
      </p:pic>
    </p:spTree>
    <p:extLst>
      <p:ext uri="{BB962C8B-B14F-4D97-AF65-F5344CB8AC3E}">
        <p14:creationId xmlns:p14="http://schemas.microsoft.com/office/powerpoint/2010/main" val="15148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79B01-6869-4979-ADC9-18D9486D0A9E}"/>
              </a:ext>
            </a:extLst>
          </p:cNvPr>
          <p:cNvSpPr>
            <a:spLocks noGrp="1"/>
          </p:cNvSpPr>
          <p:nvPr>
            <p:ph type="title"/>
          </p:nvPr>
        </p:nvSpPr>
        <p:spPr>
          <a:xfrm>
            <a:off x="304800" y="304800"/>
            <a:ext cx="11684000" cy="792162"/>
          </a:xfrm>
        </p:spPr>
        <p:txBody>
          <a:bodyPr>
            <a:normAutofit fontScale="90000"/>
          </a:bodyPr>
          <a:lstStyle/>
          <a:p>
            <a:r>
              <a:rPr lang="en-US" dirty="0">
                <a:latin typeface="Times New Roman" panose="02020603050405020304" pitchFamily="18" charset="0"/>
                <a:cs typeface="Times New Roman" panose="02020603050405020304" pitchFamily="18" charset="0"/>
              </a:rPr>
              <a:t>How does the </a:t>
            </a:r>
            <a:r>
              <a:rPr lang="en-US" dirty="0" err="1">
                <a:latin typeface="Times New Roman" panose="02020603050405020304" pitchFamily="18" charset="0"/>
                <a:cs typeface="Times New Roman" panose="02020603050405020304" pitchFamily="18" charset="0"/>
              </a:rPr>
              <a:t>ResAI</a:t>
            </a:r>
            <a:r>
              <a:rPr lang="en-US" dirty="0">
                <a:latin typeface="Times New Roman" panose="02020603050405020304" pitchFamily="18" charset="0"/>
                <a:cs typeface="Times New Roman" panose="02020603050405020304" pitchFamily="18" charset="0"/>
              </a:rPr>
              <a:t> Toolkit revolutionize AI bias detection?</a:t>
            </a:r>
          </a:p>
        </p:txBody>
      </p:sp>
      <p:pic>
        <p:nvPicPr>
          <p:cNvPr id="2" name="Content Placeholder 1">
            <a:extLst>
              <a:ext uri="{FF2B5EF4-FFF2-40B4-BE49-F238E27FC236}">
                <a16:creationId xmlns:a16="http://schemas.microsoft.com/office/drawing/2014/main" id="{2152CB95-6BAA-7D8D-603E-4DD9422144B0}"/>
              </a:ext>
            </a:extLst>
          </p:cNvPr>
          <p:cNvPicPr>
            <a:picLocks noGrp="1" noChangeAspect="1"/>
          </p:cNvPicPr>
          <p:nvPr>
            <p:ph idx="4294967295"/>
          </p:nvPr>
        </p:nvPicPr>
        <p:blipFill>
          <a:blip r:embed="rId2"/>
          <a:stretch>
            <a:fillRect/>
          </a:stretch>
        </p:blipFill>
        <p:spPr>
          <a:xfrm>
            <a:off x="1087326" y="1359090"/>
            <a:ext cx="10118948" cy="5181600"/>
          </a:xfrm>
          <a:prstGeom prst="rect">
            <a:avLst/>
          </a:prstGeom>
        </p:spPr>
      </p:pic>
    </p:spTree>
    <p:extLst>
      <p:ext uri="{BB962C8B-B14F-4D97-AF65-F5344CB8AC3E}">
        <p14:creationId xmlns:p14="http://schemas.microsoft.com/office/powerpoint/2010/main" val="17971448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Approach 8: Ridge Regression</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109855" y="1013842"/>
            <a:ext cx="6534150" cy="4562190"/>
          </a:xfrm>
          <a:prstGeom prst="rect">
            <a:avLst/>
          </a:prstGeom>
        </p:spPr>
      </p:pic>
      <p:pic>
        <p:nvPicPr>
          <p:cNvPr id="6" name="Picture 5"/>
          <p:cNvPicPr>
            <a:picLocks noChangeAspect="1"/>
          </p:cNvPicPr>
          <p:nvPr/>
        </p:nvPicPr>
        <p:blipFill>
          <a:blip r:embed="rId3"/>
          <a:stretch>
            <a:fillRect/>
          </a:stretch>
        </p:blipFill>
        <p:spPr>
          <a:xfrm>
            <a:off x="6545027" y="2811543"/>
            <a:ext cx="5558027" cy="3593665"/>
          </a:xfrm>
          <a:prstGeom prst="rect">
            <a:avLst/>
          </a:prstGeom>
        </p:spPr>
      </p:pic>
      <p:pic>
        <p:nvPicPr>
          <p:cNvPr id="8" name="Picture 7"/>
          <p:cNvPicPr>
            <a:picLocks noChangeAspect="1"/>
          </p:cNvPicPr>
          <p:nvPr/>
        </p:nvPicPr>
        <p:blipFill>
          <a:blip r:embed="rId4"/>
          <a:stretch>
            <a:fillRect/>
          </a:stretch>
        </p:blipFill>
        <p:spPr>
          <a:xfrm>
            <a:off x="6394693" y="1858033"/>
            <a:ext cx="5858693" cy="381053"/>
          </a:xfrm>
          <a:prstGeom prst="rect">
            <a:avLst/>
          </a:prstGeom>
        </p:spPr>
      </p:pic>
    </p:spTree>
    <p:extLst>
      <p:ext uri="{BB962C8B-B14F-4D97-AF65-F5344CB8AC3E}">
        <p14:creationId xmlns:p14="http://schemas.microsoft.com/office/powerpoint/2010/main" val="3764179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Comparison of Approaches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64816" y="1005133"/>
            <a:ext cx="6053138" cy="3629459"/>
          </a:xfrm>
          <a:prstGeom prst="rect">
            <a:avLst/>
          </a:prstGeom>
        </p:spPr>
      </p:pic>
      <p:pic>
        <p:nvPicPr>
          <p:cNvPr id="6" name="Picture 5"/>
          <p:cNvPicPr>
            <a:picLocks noChangeAspect="1"/>
          </p:cNvPicPr>
          <p:nvPr/>
        </p:nvPicPr>
        <p:blipFill>
          <a:blip r:embed="rId3"/>
          <a:stretch>
            <a:fillRect/>
          </a:stretch>
        </p:blipFill>
        <p:spPr>
          <a:xfrm>
            <a:off x="6300537" y="867455"/>
            <a:ext cx="5891463" cy="3543159"/>
          </a:xfrm>
          <a:prstGeom prst="rect">
            <a:avLst/>
          </a:prstGeom>
        </p:spPr>
      </p:pic>
      <p:pic>
        <p:nvPicPr>
          <p:cNvPr id="8" name="Picture 7"/>
          <p:cNvPicPr>
            <a:picLocks noChangeAspect="1"/>
          </p:cNvPicPr>
          <p:nvPr/>
        </p:nvPicPr>
        <p:blipFill>
          <a:blip r:embed="rId4"/>
          <a:stretch>
            <a:fillRect/>
          </a:stretch>
        </p:blipFill>
        <p:spPr>
          <a:xfrm>
            <a:off x="1267040" y="4634592"/>
            <a:ext cx="3914560" cy="1925043"/>
          </a:xfrm>
          <a:prstGeom prst="rect">
            <a:avLst/>
          </a:prstGeom>
        </p:spPr>
      </p:pic>
      <p:pic>
        <p:nvPicPr>
          <p:cNvPr id="9" name="Picture 8"/>
          <p:cNvPicPr>
            <a:picLocks noChangeAspect="1"/>
          </p:cNvPicPr>
          <p:nvPr/>
        </p:nvPicPr>
        <p:blipFill>
          <a:blip r:embed="rId5"/>
          <a:stretch>
            <a:fillRect/>
          </a:stretch>
        </p:blipFill>
        <p:spPr>
          <a:xfrm>
            <a:off x="5934415" y="4728602"/>
            <a:ext cx="3400900" cy="1733792"/>
          </a:xfrm>
          <a:prstGeom prst="rect">
            <a:avLst/>
          </a:prstGeom>
        </p:spPr>
      </p:pic>
    </p:spTree>
    <p:extLst>
      <p:ext uri="{BB962C8B-B14F-4D97-AF65-F5344CB8AC3E}">
        <p14:creationId xmlns:p14="http://schemas.microsoft.com/office/powerpoint/2010/main" val="1792348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Validation of Approaches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353800" cy="3200400"/>
          </a:xfrm>
        </p:spPr>
        <p:txBody>
          <a:bodyPr>
            <a:normAutofit fontScale="70000" lnSpcReduction="20000"/>
          </a:bodyPr>
          <a:lstStyle/>
          <a:p>
            <a:r>
              <a:rPr lang="en-US" b="1" dirty="0"/>
              <a:t>Hedges' g:</a:t>
            </a:r>
            <a:r>
              <a:rPr lang="en-US" dirty="0"/>
              <a:t> Measures the effect size of bias (magnitude of difference between male and female bias scores).</a:t>
            </a:r>
          </a:p>
          <a:p>
            <a:endParaRPr lang="en-US" dirty="0"/>
          </a:p>
          <a:p>
            <a:r>
              <a:rPr lang="en-US" b="1" dirty="0"/>
              <a:t>Mann-Whitney U Test:</a:t>
            </a:r>
            <a:r>
              <a:rPr lang="en-US" dirty="0"/>
              <a:t> Tests for significant differences between male and female bias scores.</a:t>
            </a:r>
          </a:p>
          <a:p>
            <a:endParaRPr lang="en-US" dirty="0"/>
          </a:p>
          <a:p>
            <a:r>
              <a:rPr lang="en-US" b="1" dirty="0"/>
              <a:t>Kolmogorov-Smirnov Test:</a:t>
            </a:r>
            <a:r>
              <a:rPr lang="en-US" dirty="0"/>
              <a:t> Tests for differences in the distributions of bias scores.</a:t>
            </a:r>
          </a:p>
          <a:p>
            <a:endParaRPr lang="en-US" dirty="0"/>
          </a:p>
          <a:p>
            <a:r>
              <a:rPr lang="en-US" b="1" dirty="0"/>
              <a:t>Chi-Square Test:</a:t>
            </a:r>
            <a:r>
              <a:rPr lang="en-US" dirty="0"/>
              <a:t> Tests for independence between gender and bias categories.</a:t>
            </a:r>
          </a:p>
        </p:txBody>
      </p:sp>
      <p:sp>
        <p:nvSpPr>
          <p:cNvPr id="18" name="Content Placeholder 2">
            <a:extLst>
              <a:ext uri="{FF2B5EF4-FFF2-40B4-BE49-F238E27FC236}">
                <a16:creationId xmlns:a16="http://schemas.microsoft.com/office/drawing/2014/main" id="{BF65E6D3-B135-ED04-84A9-638BA288EB12}"/>
              </a:ext>
            </a:extLst>
          </p:cNvPr>
          <p:cNvSpPr txBox="1">
            <a:spLocks/>
          </p:cNvSpPr>
          <p:nvPr/>
        </p:nvSpPr>
        <p:spPr>
          <a:xfrm>
            <a:off x="273525" y="4343400"/>
            <a:ext cx="10283825" cy="2149474"/>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Weighted Scoring System:</a:t>
            </a:r>
            <a:endParaRPr lang="en-US" dirty="0"/>
          </a:p>
          <a:p>
            <a:pPr lvl="1"/>
            <a:r>
              <a:rPr lang="en-US" dirty="0"/>
              <a:t>Combines multiple metrics into a single score to rank approaches.</a:t>
            </a:r>
          </a:p>
          <a:p>
            <a:pPr lvl="1"/>
            <a:r>
              <a:rPr lang="en-US" dirty="0"/>
              <a:t>Weights:</a:t>
            </a:r>
          </a:p>
          <a:p>
            <a:pPr lvl="2"/>
            <a:r>
              <a:rPr lang="en-US" dirty="0"/>
              <a:t>Hedges' g: 40%</a:t>
            </a:r>
          </a:p>
          <a:p>
            <a:pPr lvl="2"/>
            <a:r>
              <a:rPr lang="en-US" dirty="0"/>
              <a:t>Mann-Whitney U p-value: 30%</a:t>
            </a:r>
          </a:p>
          <a:p>
            <a:pPr lvl="2"/>
            <a:r>
              <a:rPr lang="en-US" dirty="0"/>
              <a:t>Kolmogorov-Smirnov p-value: 20%</a:t>
            </a:r>
          </a:p>
          <a:p>
            <a:pPr lvl="2"/>
            <a:r>
              <a:rPr lang="en-US" dirty="0"/>
              <a:t>Chi-Square p-value: 10%</a:t>
            </a:r>
          </a:p>
        </p:txBody>
      </p:sp>
    </p:spTree>
    <p:extLst>
      <p:ext uri="{BB962C8B-B14F-4D97-AF65-F5344CB8AC3E}">
        <p14:creationId xmlns:p14="http://schemas.microsoft.com/office/powerpoint/2010/main" val="18284264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Validation of Approaches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307975" y="1009488"/>
            <a:ext cx="9593014" cy="3057952"/>
          </a:xfrm>
          <a:prstGeom prst="rect">
            <a:avLst/>
          </a:prstGeom>
        </p:spPr>
      </p:pic>
      <p:pic>
        <p:nvPicPr>
          <p:cNvPr id="5" name="Picture 4"/>
          <p:cNvPicPr>
            <a:picLocks noChangeAspect="1"/>
          </p:cNvPicPr>
          <p:nvPr/>
        </p:nvPicPr>
        <p:blipFill>
          <a:blip r:embed="rId3"/>
          <a:stretch>
            <a:fillRect/>
          </a:stretch>
        </p:blipFill>
        <p:spPr>
          <a:xfrm>
            <a:off x="4114800" y="3999828"/>
            <a:ext cx="7620000" cy="2514523"/>
          </a:xfrm>
          <a:prstGeom prst="rect">
            <a:avLst/>
          </a:prstGeom>
        </p:spPr>
      </p:pic>
      <p:pic>
        <p:nvPicPr>
          <p:cNvPr id="10" name="Picture 9"/>
          <p:cNvPicPr>
            <a:picLocks noChangeAspect="1"/>
          </p:cNvPicPr>
          <p:nvPr/>
        </p:nvPicPr>
        <p:blipFill>
          <a:blip r:embed="rId4"/>
          <a:stretch>
            <a:fillRect/>
          </a:stretch>
        </p:blipFill>
        <p:spPr>
          <a:xfrm>
            <a:off x="7047846" y="948843"/>
            <a:ext cx="4686954" cy="1438476"/>
          </a:xfrm>
          <a:prstGeom prst="rect">
            <a:avLst/>
          </a:prstGeom>
        </p:spPr>
      </p:pic>
    </p:spTree>
    <p:extLst>
      <p:ext uri="{BB962C8B-B14F-4D97-AF65-F5344CB8AC3E}">
        <p14:creationId xmlns:p14="http://schemas.microsoft.com/office/powerpoint/2010/main" val="3714342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Validation of Approaches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632435" y="966297"/>
            <a:ext cx="7435490" cy="5286865"/>
          </a:xfrm>
          <a:prstGeom prst="rect">
            <a:avLst/>
          </a:prstGeom>
        </p:spPr>
      </p:pic>
    </p:spTree>
    <p:extLst>
      <p:ext uri="{BB962C8B-B14F-4D97-AF65-F5344CB8AC3E}">
        <p14:creationId xmlns:p14="http://schemas.microsoft.com/office/powerpoint/2010/main" val="709730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Validation of Approaches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a:t>Test the performance of approaches on fully male biased, female biased datasets.</a:t>
            </a:r>
          </a:p>
          <a:p>
            <a:pPr marL="0" indent="0">
              <a:buNone/>
            </a:pPr>
            <a:endParaRPr lang="en-US" sz="2000" dirty="0">
              <a:sym typeface="Wingdings" panose="05000000000000000000" pitchFamily="2" charset="2"/>
            </a:endParaRPr>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655363" y="1676401"/>
            <a:ext cx="5422263" cy="2436972"/>
          </a:xfrm>
          <a:prstGeom prst="rect">
            <a:avLst/>
          </a:prstGeom>
        </p:spPr>
      </p:pic>
      <p:pic>
        <p:nvPicPr>
          <p:cNvPr id="8" name="Picture 7"/>
          <p:cNvPicPr>
            <a:picLocks noChangeAspect="1"/>
          </p:cNvPicPr>
          <p:nvPr/>
        </p:nvPicPr>
        <p:blipFill>
          <a:blip r:embed="rId3"/>
          <a:stretch>
            <a:fillRect/>
          </a:stretch>
        </p:blipFill>
        <p:spPr>
          <a:xfrm>
            <a:off x="6629400" y="1676400"/>
            <a:ext cx="5057868" cy="2436973"/>
          </a:xfrm>
          <a:prstGeom prst="rect">
            <a:avLst/>
          </a:prstGeom>
        </p:spPr>
      </p:pic>
      <p:sp>
        <p:nvSpPr>
          <p:cNvPr id="11" name="Content Placeholder 2">
            <a:extLst>
              <a:ext uri="{FF2B5EF4-FFF2-40B4-BE49-F238E27FC236}">
                <a16:creationId xmlns:a16="http://schemas.microsoft.com/office/drawing/2014/main" id="{BF65E6D3-B135-ED04-84A9-638BA288EB12}"/>
              </a:ext>
            </a:extLst>
          </p:cNvPr>
          <p:cNvSpPr txBox="1">
            <a:spLocks/>
          </p:cNvSpPr>
          <p:nvPr/>
        </p:nvSpPr>
        <p:spPr>
          <a:xfrm>
            <a:off x="1828800" y="4329302"/>
            <a:ext cx="8991600" cy="5736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a:sym typeface="Wingdings" panose="05000000000000000000" pitchFamily="2" charset="2"/>
              </a:rPr>
              <a:t>Approach 1, Approach 3, Approach 7 and Approach 8 handles the Bias More</a:t>
            </a:r>
          </a:p>
        </p:txBody>
      </p:sp>
      <p:pic>
        <p:nvPicPr>
          <p:cNvPr id="4" name="Picture 3"/>
          <p:cNvPicPr>
            <a:picLocks noChangeAspect="1"/>
          </p:cNvPicPr>
          <p:nvPr/>
        </p:nvPicPr>
        <p:blipFill>
          <a:blip r:embed="rId4"/>
          <a:stretch>
            <a:fillRect/>
          </a:stretch>
        </p:blipFill>
        <p:spPr>
          <a:xfrm>
            <a:off x="4419600" y="4731993"/>
            <a:ext cx="2724605" cy="1792503"/>
          </a:xfrm>
          <a:prstGeom prst="rect">
            <a:avLst/>
          </a:prstGeom>
        </p:spPr>
      </p:pic>
    </p:spTree>
    <p:extLst>
      <p:ext uri="{BB962C8B-B14F-4D97-AF65-F5344CB8AC3E}">
        <p14:creationId xmlns:p14="http://schemas.microsoft.com/office/powerpoint/2010/main" val="21013316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Validation of Approaches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a:t>Check the Bias Approaches with Pre-trained Model’s Misclassification.</a:t>
            </a:r>
          </a:p>
          <a:p>
            <a:pPr marL="0" indent="0">
              <a:buNone/>
            </a:pPr>
            <a:endParaRPr lang="en-US" sz="2000" dirty="0">
              <a:sym typeface="Wingdings" panose="05000000000000000000" pitchFamily="2" charset="2"/>
            </a:endParaRPr>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765175" y="1676400"/>
            <a:ext cx="5860110" cy="3696003"/>
          </a:xfrm>
          <a:prstGeom prst="rect">
            <a:avLst/>
          </a:prstGeom>
        </p:spPr>
      </p:pic>
      <p:pic>
        <p:nvPicPr>
          <p:cNvPr id="5" name="Picture 4"/>
          <p:cNvPicPr>
            <a:picLocks noChangeAspect="1"/>
          </p:cNvPicPr>
          <p:nvPr/>
        </p:nvPicPr>
        <p:blipFill>
          <a:blip r:embed="rId3"/>
          <a:stretch>
            <a:fillRect/>
          </a:stretch>
        </p:blipFill>
        <p:spPr>
          <a:xfrm>
            <a:off x="4114800" y="4014427"/>
            <a:ext cx="7773209" cy="1240134"/>
          </a:xfrm>
          <a:prstGeom prst="rect">
            <a:avLst/>
          </a:prstGeom>
        </p:spPr>
      </p:pic>
    </p:spTree>
    <p:extLst>
      <p:ext uri="{BB962C8B-B14F-4D97-AF65-F5344CB8AC3E}">
        <p14:creationId xmlns:p14="http://schemas.microsoft.com/office/powerpoint/2010/main" val="1898299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Validation of Approaches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a:t>Check the Bias Approaches with Pre-trained Model’s Misclassification.</a:t>
            </a:r>
          </a:p>
          <a:p>
            <a:pPr marL="0" indent="0">
              <a:buNone/>
            </a:pPr>
            <a:endParaRPr lang="en-US" sz="2000" dirty="0">
              <a:sym typeface="Wingdings" panose="05000000000000000000" pitchFamily="2" charset="2"/>
            </a:endParaRPr>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765175" y="1676400"/>
            <a:ext cx="5860110" cy="3696003"/>
          </a:xfrm>
          <a:prstGeom prst="rect">
            <a:avLst/>
          </a:prstGeom>
        </p:spPr>
      </p:pic>
      <p:pic>
        <p:nvPicPr>
          <p:cNvPr id="5" name="Picture 4"/>
          <p:cNvPicPr>
            <a:picLocks noChangeAspect="1"/>
          </p:cNvPicPr>
          <p:nvPr/>
        </p:nvPicPr>
        <p:blipFill>
          <a:blip r:embed="rId3"/>
          <a:stretch>
            <a:fillRect/>
          </a:stretch>
        </p:blipFill>
        <p:spPr>
          <a:xfrm>
            <a:off x="4114800" y="4014427"/>
            <a:ext cx="7773209" cy="1240134"/>
          </a:xfrm>
          <a:prstGeom prst="rect">
            <a:avLst/>
          </a:prstGeom>
        </p:spPr>
      </p:pic>
    </p:spTree>
    <p:extLst>
      <p:ext uri="{BB962C8B-B14F-4D97-AF65-F5344CB8AC3E}">
        <p14:creationId xmlns:p14="http://schemas.microsoft.com/office/powerpoint/2010/main" val="4057751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Validation of Approaches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a:t>Check misclassification images and there surrounding objects</a:t>
            </a:r>
          </a:p>
          <a:p>
            <a:pPr marL="0" indent="0">
              <a:buNone/>
            </a:pPr>
            <a:endParaRPr lang="en-US" sz="2000" dirty="0">
              <a:sym typeface="Wingdings" panose="05000000000000000000" pitchFamily="2" charset="2"/>
            </a:endParaRPr>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765175" y="1676400"/>
            <a:ext cx="8364117" cy="4429743"/>
          </a:xfrm>
          <a:prstGeom prst="rect">
            <a:avLst/>
          </a:prstGeom>
        </p:spPr>
      </p:pic>
      <p:pic>
        <p:nvPicPr>
          <p:cNvPr id="8" name="Picture 7"/>
          <p:cNvPicPr>
            <a:picLocks noChangeAspect="1"/>
          </p:cNvPicPr>
          <p:nvPr/>
        </p:nvPicPr>
        <p:blipFill>
          <a:blip r:embed="rId3"/>
          <a:stretch>
            <a:fillRect/>
          </a:stretch>
        </p:blipFill>
        <p:spPr>
          <a:xfrm>
            <a:off x="7239000" y="2743200"/>
            <a:ext cx="4239217" cy="3134162"/>
          </a:xfrm>
          <a:prstGeom prst="rect">
            <a:avLst/>
          </a:prstGeom>
        </p:spPr>
      </p:pic>
    </p:spTree>
    <p:extLst>
      <p:ext uri="{BB962C8B-B14F-4D97-AF65-F5344CB8AC3E}">
        <p14:creationId xmlns:p14="http://schemas.microsoft.com/office/powerpoint/2010/main" val="380374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Validation of Approaches</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US" sz="2000" dirty="0"/>
              <a:t>Check the agreement between model’s misclassifications and approaches</a:t>
            </a:r>
          </a:p>
          <a:p>
            <a:pPr marL="0" indent="0">
              <a:buNone/>
            </a:pPr>
            <a:endParaRPr lang="en-US" sz="2000" dirty="0">
              <a:sym typeface="Wingdings" panose="05000000000000000000" pitchFamily="2" charset="2"/>
            </a:endParaRPr>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753110" y="1509402"/>
            <a:ext cx="5114290" cy="2870641"/>
          </a:xfrm>
          <a:prstGeom prst="rect">
            <a:avLst/>
          </a:prstGeom>
        </p:spPr>
      </p:pic>
      <p:pic>
        <p:nvPicPr>
          <p:cNvPr id="4" name="Picture 3"/>
          <p:cNvPicPr>
            <a:picLocks noChangeAspect="1"/>
          </p:cNvPicPr>
          <p:nvPr/>
        </p:nvPicPr>
        <p:blipFill>
          <a:blip r:embed="rId3"/>
          <a:stretch>
            <a:fillRect/>
          </a:stretch>
        </p:blipFill>
        <p:spPr>
          <a:xfrm>
            <a:off x="2286000" y="4380043"/>
            <a:ext cx="9135750" cy="1924319"/>
          </a:xfrm>
          <a:prstGeom prst="rect">
            <a:avLst/>
          </a:prstGeom>
        </p:spPr>
      </p:pic>
    </p:spTree>
    <p:extLst>
      <p:ext uri="{BB962C8B-B14F-4D97-AF65-F5344CB8AC3E}">
        <p14:creationId xmlns:p14="http://schemas.microsoft.com/office/powerpoint/2010/main" val="2768537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IT21380914 | K. M. S. P. JAYAWARDENA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person with long black hair&#10;&#10;Description automatically generated">
            <a:extLst>
              <a:ext uri="{FF2B5EF4-FFF2-40B4-BE49-F238E27FC236}">
                <a16:creationId xmlns:a16="http://schemas.microsoft.com/office/drawing/2014/main" id="{C08B138F-5889-5583-DD7E-21802F073F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22"/>
          <a:stretch/>
        </p:blipFill>
        <p:spPr>
          <a:xfrm>
            <a:off x="10134600" y="152400"/>
            <a:ext cx="2017915" cy="2362200"/>
          </a:xfrm>
          <a:prstGeom prst="rect">
            <a:avLst/>
          </a:prstGeom>
        </p:spPr>
      </p:pic>
    </p:spTree>
    <p:extLst>
      <p:ext uri="{BB962C8B-B14F-4D97-AF65-F5344CB8AC3E}">
        <p14:creationId xmlns:p14="http://schemas.microsoft.com/office/powerpoint/2010/main" val="2875681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66CB-8F1D-9F0D-694E-4DC3E4C74D8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242E351-BF90-2BB8-CC60-387A24D57D47}"/>
              </a:ext>
            </a:extLst>
          </p:cNvPr>
          <p:cNvSpPr>
            <a:spLocks noGrp="1"/>
          </p:cNvSpPr>
          <p:nvPr>
            <p:ph type="title"/>
          </p:nvPr>
        </p:nvSpPr>
        <p:spPr/>
        <p:txBody>
          <a:bodyPr/>
          <a:lstStyle/>
          <a:p>
            <a:r>
              <a:rPr lang="en-US" dirty="0"/>
              <a:t>IT21183690 | H.M.I.K. Dhanawardhana</a:t>
            </a:r>
          </a:p>
        </p:txBody>
      </p:sp>
      <p:sp>
        <p:nvSpPr>
          <p:cNvPr id="6" name="Text Placeholder 5">
            <a:extLst>
              <a:ext uri="{FF2B5EF4-FFF2-40B4-BE49-F238E27FC236}">
                <a16:creationId xmlns:a16="http://schemas.microsoft.com/office/drawing/2014/main" id="{0CF7AFFD-3C10-FCAF-76FD-EBBD4B689D25}"/>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7C14C178-CE4E-90BF-0768-55DFDDA94B3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7" name="Picture 6" descr="A person with long black hair&#10;&#10;Description automatically generated">
            <a:extLst>
              <a:ext uri="{FF2B5EF4-FFF2-40B4-BE49-F238E27FC236}">
                <a16:creationId xmlns:a16="http://schemas.microsoft.com/office/drawing/2014/main" id="{FDD45831-CF1F-5BF5-FE45-BD4E3D05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76200"/>
            <a:ext cx="2133600" cy="2425476"/>
          </a:xfrm>
          <a:prstGeom prst="rect">
            <a:avLst/>
          </a:prstGeom>
        </p:spPr>
      </p:pic>
    </p:spTree>
    <p:extLst>
      <p:ext uri="{BB962C8B-B14F-4D97-AF65-F5344CB8AC3E}">
        <p14:creationId xmlns:p14="http://schemas.microsoft.com/office/powerpoint/2010/main" val="26713232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EC418-787B-918C-4F56-B2C14AE1816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30FAA1-F458-4CFB-0F97-7E761AD808A7}"/>
              </a:ext>
            </a:extLst>
          </p:cNvPr>
          <p:cNvSpPr>
            <a:spLocks noGrp="1"/>
          </p:cNvSpPr>
          <p:nvPr>
            <p:ph type="title"/>
          </p:nvPr>
        </p:nvSpPr>
        <p:spPr>
          <a:xfrm>
            <a:off x="762000" y="1029438"/>
            <a:ext cx="10363200" cy="1362075"/>
          </a:xfrm>
          <a:solidFill>
            <a:schemeClr val="bg1">
              <a:alpha val="52000"/>
            </a:schemeClr>
          </a:solidFill>
        </p:spPr>
        <p:txBody>
          <a:bodyPr>
            <a:normAutofit fontScale="90000"/>
          </a:bodyPr>
          <a:lstStyle/>
          <a:p>
            <a:r>
              <a:rPr lang="en-US" dirty="0"/>
              <a:t>Developing a metrics for detecting Gender bias in Contextual Word Embeddings.</a:t>
            </a:r>
            <a:br>
              <a:rPr lang="en-US" dirty="0"/>
            </a:br>
            <a:endParaRPr lang="en-US" dirty="0"/>
          </a:p>
        </p:txBody>
      </p:sp>
      <p:sp>
        <p:nvSpPr>
          <p:cNvPr id="6" name="Text Placeholder 5">
            <a:extLst>
              <a:ext uri="{FF2B5EF4-FFF2-40B4-BE49-F238E27FC236}">
                <a16:creationId xmlns:a16="http://schemas.microsoft.com/office/drawing/2014/main" id="{642332CE-A989-259E-9D39-6AA0428B7219}"/>
              </a:ext>
            </a:extLst>
          </p:cNvPr>
          <p:cNvSpPr>
            <a:spLocks noGrp="1"/>
          </p:cNvSpPr>
          <p:nvPr>
            <p:ph type="body" idx="1"/>
          </p:nvPr>
        </p:nvSpPr>
        <p:spPr>
          <a:xfrm>
            <a:off x="743339" y="3080836"/>
            <a:ext cx="10363200" cy="2027822"/>
          </a:xfrm>
          <a:solidFill>
            <a:schemeClr val="bg1">
              <a:alpha val="54000"/>
            </a:schemeClr>
          </a:solidFill>
        </p:spPr>
        <p:txBody>
          <a:bodyPr>
            <a:normAutofit/>
          </a:bodyPr>
          <a:lstStyle/>
          <a:p>
            <a:pPr marL="342900" indent="-342900">
              <a:buFont typeface="Arial" panose="020B0604020202020204" pitchFamily="34" charset="0"/>
              <a:buChar char="•"/>
            </a:pPr>
            <a:r>
              <a:rPr lang="en-US" dirty="0">
                <a:solidFill>
                  <a:schemeClr val="tx1"/>
                </a:solidFill>
              </a:rPr>
              <a:t>What is Bias in Contextual word Embedding?</a:t>
            </a:r>
          </a:p>
          <a:p>
            <a:pPr marL="342900" indent="-342900">
              <a:buFont typeface="Arial" panose="020B0604020202020204" pitchFamily="34" charset="0"/>
              <a:buChar char="•"/>
            </a:pPr>
            <a:r>
              <a:rPr lang="en-US" sz="2000" dirty="0">
                <a:solidFill>
                  <a:schemeClr val="tx1"/>
                </a:solidFill>
              </a:rPr>
              <a:t>Focus on Limitations of existing metrics</a:t>
            </a:r>
            <a:r>
              <a:rPr lang="en-US" sz="1400" b="1" dirty="0">
                <a:solidFill>
                  <a:schemeClr val="tx1"/>
                </a:solidFill>
              </a:rPr>
              <a:t>.</a:t>
            </a:r>
            <a:endParaRPr lang="en-US" dirty="0">
              <a:solidFill>
                <a:schemeClr val="tx1"/>
              </a:solidFill>
            </a:endParaRPr>
          </a:p>
          <a:p>
            <a:pPr marL="342900" indent="-342900">
              <a:buFont typeface="Arial" panose="020B0604020202020204" pitchFamily="34" charset="0"/>
              <a:buChar char="•"/>
            </a:pPr>
            <a:r>
              <a:rPr lang="en-US" dirty="0">
                <a:solidFill>
                  <a:schemeClr val="tx1"/>
                </a:solidFill>
              </a:rPr>
              <a:t>Factors that will be considered.</a:t>
            </a:r>
          </a:p>
          <a:p>
            <a:pPr marL="342900" indent="-342900">
              <a:buFont typeface="Arial" panose="020B0604020202020204" pitchFamily="34" charset="0"/>
              <a:buChar char="•"/>
            </a:pPr>
            <a:r>
              <a:rPr lang="en-US" dirty="0">
                <a:solidFill>
                  <a:schemeClr val="tx1"/>
                </a:solidFill>
              </a:rPr>
              <a:t>Process of metric creation and proof of completion.</a:t>
            </a:r>
          </a:p>
          <a:p>
            <a:endParaRPr lang="en-US" dirty="0"/>
          </a:p>
        </p:txBody>
      </p:sp>
      <p:sp>
        <p:nvSpPr>
          <p:cNvPr id="4" name="Rectangle 3">
            <a:extLst>
              <a:ext uri="{FF2B5EF4-FFF2-40B4-BE49-F238E27FC236}">
                <a16:creationId xmlns:a16="http://schemas.microsoft.com/office/drawing/2014/main" id="{8DAE4F99-2F75-140B-8214-4B5369B0CCE9}"/>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artoon robot with a microphone&#10;&#10;Description automatically generated">
            <a:extLst>
              <a:ext uri="{FF2B5EF4-FFF2-40B4-BE49-F238E27FC236}">
                <a16:creationId xmlns:a16="http://schemas.microsoft.com/office/drawing/2014/main" id="{E66F01B5-FC60-E438-620B-9D6C058E9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2270966"/>
            <a:ext cx="2485714" cy="3523809"/>
          </a:xfrm>
          <a:prstGeom prst="rect">
            <a:avLst/>
          </a:prstGeom>
        </p:spPr>
      </p:pic>
      <p:sp>
        <p:nvSpPr>
          <p:cNvPr id="2" name="Rectangle 1">
            <a:extLst>
              <a:ext uri="{FF2B5EF4-FFF2-40B4-BE49-F238E27FC236}">
                <a16:creationId xmlns:a16="http://schemas.microsoft.com/office/drawing/2014/main" id="{8C3CABF0-B3BD-2F1E-9A71-3A9A035DC289}"/>
              </a:ext>
            </a:extLst>
          </p:cNvPr>
          <p:cNvSpPr/>
          <p:nvPr/>
        </p:nvSpPr>
        <p:spPr>
          <a:xfrm>
            <a:off x="2667000" y="648409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35516848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12B0B-8426-814B-C90F-EA9E0EBE97B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A71CE0B-B97C-6BDE-A8C3-6FB0C2F4F088}"/>
              </a:ext>
            </a:extLst>
          </p:cNvPr>
          <p:cNvSpPr/>
          <p:nvPr/>
        </p:nvSpPr>
        <p:spPr>
          <a:xfrm>
            <a:off x="1905000" y="467087"/>
            <a:ext cx="8534400" cy="553998"/>
          </a:xfrm>
          <a:prstGeom prst="rect">
            <a:avLst/>
          </a:prstGeom>
        </p:spPr>
        <p:txBody>
          <a:bodyPr wrap="square">
            <a:spAutoFit/>
          </a:bodyPr>
          <a:lstStyle/>
          <a:p>
            <a:r>
              <a:rPr lang="en-US" sz="3000" b="1" dirty="0"/>
              <a:t>What is Bias in Contextual Word embedding?</a:t>
            </a:r>
          </a:p>
        </p:txBody>
      </p:sp>
      <p:sp>
        <p:nvSpPr>
          <p:cNvPr id="3" name="Content Placeholder 2">
            <a:extLst>
              <a:ext uri="{FF2B5EF4-FFF2-40B4-BE49-F238E27FC236}">
                <a16:creationId xmlns:a16="http://schemas.microsoft.com/office/drawing/2014/main" id="{48C569FC-3A49-C869-9D7E-BDCF99DED489}"/>
              </a:ext>
            </a:extLst>
          </p:cNvPr>
          <p:cNvSpPr>
            <a:spLocks noGrp="1"/>
          </p:cNvSpPr>
          <p:nvPr>
            <p:ph idx="1"/>
          </p:nvPr>
        </p:nvSpPr>
        <p:spPr>
          <a:xfrm>
            <a:off x="198617" y="1798636"/>
            <a:ext cx="11684000" cy="2773364"/>
          </a:xfrm>
        </p:spPr>
        <p:txBody>
          <a:bodyPr>
            <a:normAutofit fontScale="92500" lnSpcReduction="20000"/>
          </a:bodyPr>
          <a:lstStyle/>
          <a:p>
            <a:r>
              <a:rPr lang="en-US" dirty="0"/>
              <a:t>Bias in contextual word embeddings refers to the presence of unintended and systematic associations between words and sensitive attributes (such as gender, race, or ethnicity) within the learned representations of words, influenced by the context they appear in. These biases can lead to stereotypes, discrimination, or unfair outcomes when the embeddings are used in downstream tasks.</a:t>
            </a:r>
          </a:p>
        </p:txBody>
      </p:sp>
      <p:sp>
        <p:nvSpPr>
          <p:cNvPr id="2" name="Rectangle 1">
            <a:extLst>
              <a:ext uri="{FF2B5EF4-FFF2-40B4-BE49-F238E27FC236}">
                <a16:creationId xmlns:a16="http://schemas.microsoft.com/office/drawing/2014/main" id="{C69E21E2-9F54-CD18-C105-6328219FE4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780410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8CCBA-20B6-DD2B-758E-5C34FFB97A6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D025F6E-0DED-FBEB-3317-89B9C3B42179}"/>
              </a:ext>
            </a:extLst>
          </p:cNvPr>
          <p:cNvSpPr>
            <a:spLocks noGrp="1"/>
          </p:cNvSpPr>
          <p:nvPr>
            <p:ph type="title"/>
          </p:nvPr>
        </p:nvSpPr>
        <p:spPr>
          <a:xfrm>
            <a:off x="304800" y="228600"/>
            <a:ext cx="11684000" cy="868362"/>
          </a:xfrm>
        </p:spPr>
        <p:txBody>
          <a:bodyPr>
            <a:normAutofit fontScale="90000"/>
          </a:bodyPr>
          <a:lstStyle/>
          <a:p>
            <a:r>
              <a:rPr lang="en-US" dirty="0"/>
              <a:t>Existing metrics and Related works.</a:t>
            </a:r>
            <a:br>
              <a:rPr lang="en-US" dirty="0"/>
            </a:br>
            <a:endParaRPr lang="en-US" dirty="0"/>
          </a:p>
        </p:txBody>
      </p:sp>
      <p:graphicFrame>
        <p:nvGraphicFramePr>
          <p:cNvPr id="7" name="Diagram 6">
            <a:extLst>
              <a:ext uri="{FF2B5EF4-FFF2-40B4-BE49-F238E27FC236}">
                <a16:creationId xmlns:a16="http://schemas.microsoft.com/office/drawing/2014/main" id="{C6724B49-7566-3DE2-D93C-C34A03D96ED4}"/>
              </a:ext>
            </a:extLst>
          </p:cNvPr>
          <p:cNvGraphicFramePr/>
          <p:nvPr/>
        </p:nvGraphicFramePr>
        <p:xfrm>
          <a:off x="419100" y="1181100"/>
          <a:ext cx="11353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BE1BA20B-4114-EFF7-CB9B-D311E210EEB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497764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9119A-651A-E66A-B7F8-3F73833D6E4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69B1306-585B-6D55-AA6A-74DA6C176F85}"/>
              </a:ext>
            </a:extLst>
          </p:cNvPr>
          <p:cNvSpPr>
            <a:spLocks noGrp="1"/>
          </p:cNvSpPr>
          <p:nvPr>
            <p:ph type="title"/>
          </p:nvPr>
        </p:nvSpPr>
        <p:spPr>
          <a:xfrm>
            <a:off x="304800" y="228600"/>
            <a:ext cx="11684000" cy="868362"/>
          </a:xfrm>
        </p:spPr>
        <p:txBody>
          <a:bodyPr>
            <a:normAutofit fontScale="90000"/>
          </a:bodyPr>
          <a:lstStyle/>
          <a:p>
            <a:r>
              <a:rPr lang="en-US" dirty="0"/>
              <a:t>Existing metrics and Related works.</a:t>
            </a:r>
            <a:br>
              <a:rPr lang="en-US" dirty="0"/>
            </a:br>
            <a:endParaRPr lang="en-US" dirty="0"/>
          </a:p>
        </p:txBody>
      </p:sp>
      <p:graphicFrame>
        <p:nvGraphicFramePr>
          <p:cNvPr id="7" name="Diagram 6">
            <a:extLst>
              <a:ext uri="{FF2B5EF4-FFF2-40B4-BE49-F238E27FC236}">
                <a16:creationId xmlns:a16="http://schemas.microsoft.com/office/drawing/2014/main" id="{B8DFB1F4-8BBC-2A76-7F66-CB412514AAA1}"/>
              </a:ext>
            </a:extLst>
          </p:cNvPr>
          <p:cNvGraphicFramePr/>
          <p:nvPr/>
        </p:nvGraphicFramePr>
        <p:xfrm>
          <a:off x="419100" y="1181100"/>
          <a:ext cx="11353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99FADCEE-FC09-385D-52B1-9073DBEFA0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1907184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3BC1-A13E-59F7-834F-5AB4FF2D7BEC}"/>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B864D21D-5C29-A47C-8F92-ECF7F8EF9FDA}"/>
              </a:ext>
            </a:extLst>
          </p:cNvPr>
          <p:cNvSpPr/>
          <p:nvPr/>
        </p:nvSpPr>
        <p:spPr>
          <a:xfrm>
            <a:off x="2305050" y="685800"/>
            <a:ext cx="7581900" cy="769441"/>
          </a:xfrm>
          <a:prstGeom prst="rect">
            <a:avLst/>
          </a:prstGeom>
        </p:spPr>
        <p:txBody>
          <a:bodyPr wrap="square">
            <a:spAutoFit/>
          </a:bodyPr>
          <a:lstStyle/>
          <a:p>
            <a:r>
              <a:rPr lang="en-US" sz="4400" u="sng" dirty="0"/>
              <a:t>Limitations of existing metrics</a:t>
            </a:r>
            <a:r>
              <a:rPr lang="en-US" sz="3200" b="1" u="sng" dirty="0"/>
              <a:t>.</a:t>
            </a:r>
            <a:endParaRPr lang="en-US" sz="4400" dirty="0"/>
          </a:p>
        </p:txBody>
      </p:sp>
      <p:sp>
        <p:nvSpPr>
          <p:cNvPr id="3" name="Content Placeholder 2">
            <a:extLst>
              <a:ext uri="{FF2B5EF4-FFF2-40B4-BE49-F238E27FC236}">
                <a16:creationId xmlns:a16="http://schemas.microsoft.com/office/drawing/2014/main" id="{81029B3B-C3C6-F747-E9E9-594825D72B2C}"/>
              </a:ext>
            </a:extLst>
          </p:cNvPr>
          <p:cNvSpPr>
            <a:spLocks noGrp="1"/>
          </p:cNvSpPr>
          <p:nvPr>
            <p:ph idx="1"/>
          </p:nvPr>
        </p:nvSpPr>
        <p:spPr>
          <a:xfrm>
            <a:off x="198617" y="1798636"/>
            <a:ext cx="11684000" cy="1630364"/>
          </a:xfrm>
        </p:spPr>
        <p:txBody>
          <a:bodyPr>
            <a:normAutofit fontScale="77500" lnSpcReduction="20000"/>
          </a:bodyPr>
          <a:lstStyle/>
          <a:p>
            <a:pPr algn="just"/>
            <a:r>
              <a:rPr lang="en-US" dirty="0"/>
              <a:t>Most existing metrics for detecting bias in word embeddings focus on Cosine Similarity and word frequency. These approaches often conflate algorithmic bias with data bias and fail to fully capture the context in which words appear, especially in tasks requiring nuanced contextual understanding, such as coreference resolution.</a:t>
            </a:r>
          </a:p>
        </p:txBody>
      </p:sp>
      <p:pic>
        <p:nvPicPr>
          <p:cNvPr id="6" name="Picture 5" descr="A cartoon of a robot holding a sign&#10;&#10;Description automatically generated">
            <a:extLst>
              <a:ext uri="{FF2B5EF4-FFF2-40B4-BE49-F238E27FC236}">
                <a16:creationId xmlns:a16="http://schemas.microsoft.com/office/drawing/2014/main" id="{16924A24-EAC4-4C21-F3C2-BA2A16C36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00" y="3353739"/>
            <a:ext cx="3276600" cy="3276600"/>
          </a:xfrm>
          <a:prstGeom prst="rect">
            <a:avLst/>
          </a:prstGeom>
        </p:spPr>
      </p:pic>
      <p:sp>
        <p:nvSpPr>
          <p:cNvPr id="2" name="Rectangle 1">
            <a:extLst>
              <a:ext uri="{FF2B5EF4-FFF2-40B4-BE49-F238E27FC236}">
                <a16:creationId xmlns:a16="http://schemas.microsoft.com/office/drawing/2014/main" id="{748A7124-69D9-183D-C148-234985EEF3F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3253691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B989B-43FB-BACC-56F8-2FC7BE45B26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7E45070-F865-5B8C-1C2F-5D7FFABBC068}"/>
              </a:ext>
            </a:extLst>
          </p:cNvPr>
          <p:cNvSpPr/>
          <p:nvPr/>
        </p:nvSpPr>
        <p:spPr>
          <a:xfrm>
            <a:off x="1524000" y="685800"/>
            <a:ext cx="9906000" cy="1077218"/>
          </a:xfrm>
          <a:prstGeom prst="rect">
            <a:avLst/>
          </a:prstGeom>
        </p:spPr>
        <p:txBody>
          <a:bodyPr wrap="square">
            <a:spAutoFit/>
          </a:bodyPr>
          <a:lstStyle/>
          <a:p>
            <a:r>
              <a:rPr lang="en-US" sz="3200" b="1" dirty="0"/>
              <a:t>Factors Considered when Creating the Metric.</a:t>
            </a:r>
          </a:p>
          <a:p>
            <a:endParaRPr lang="en-US" sz="3200" dirty="0"/>
          </a:p>
        </p:txBody>
      </p:sp>
      <p:sp>
        <p:nvSpPr>
          <p:cNvPr id="4" name="Content Placeholder 3">
            <a:extLst>
              <a:ext uri="{FF2B5EF4-FFF2-40B4-BE49-F238E27FC236}">
                <a16:creationId xmlns:a16="http://schemas.microsoft.com/office/drawing/2014/main" id="{7F4BDEEF-969F-EC06-A026-A9F3A7EBFAFA}"/>
              </a:ext>
            </a:extLst>
          </p:cNvPr>
          <p:cNvSpPr>
            <a:spLocks noGrp="1"/>
          </p:cNvSpPr>
          <p:nvPr>
            <p:ph idx="1"/>
          </p:nvPr>
        </p:nvSpPr>
        <p:spPr>
          <a:xfrm>
            <a:off x="685800" y="1676400"/>
            <a:ext cx="10464800" cy="4780946"/>
          </a:xfrm>
        </p:spPr>
        <p:txBody>
          <a:bodyPr>
            <a:normAutofit lnSpcReduction="10000"/>
          </a:bodyPr>
          <a:lstStyle/>
          <a:p>
            <a:r>
              <a:rPr lang="en-US" dirty="0"/>
              <a:t>Cosine Similarity</a:t>
            </a:r>
            <a:br>
              <a:rPr lang="en-US" dirty="0"/>
            </a:br>
            <a:r>
              <a:rPr lang="en-US" dirty="0"/>
              <a:t>        </a:t>
            </a:r>
            <a:endParaRPr lang="en-US" b="0" i="1" dirty="0">
              <a:latin typeface="Cambria Math" panose="02040503050406030204" pitchFamily="18" charset="0"/>
            </a:endParaRPr>
          </a:p>
          <a:p>
            <a:pPr marL="0" indent="0">
              <a:buNone/>
            </a:pPr>
            <a:endParaRPr lang="en-US" dirty="0"/>
          </a:p>
          <a:p>
            <a:r>
              <a:rPr lang="en-US" dirty="0"/>
              <a:t>Pointwise Mutual Information(PMI)</a:t>
            </a:r>
          </a:p>
          <a:p>
            <a:endParaRPr lang="en-US" dirty="0"/>
          </a:p>
          <a:p>
            <a:endParaRPr lang="en-US" dirty="0"/>
          </a:p>
          <a:p>
            <a:pPr algn="l">
              <a:lnSpc>
                <a:spcPts val="2700"/>
              </a:lnSpc>
              <a:buNone/>
            </a:pPr>
            <a:r>
              <a:rPr lang="en-US" dirty="0"/>
              <a:t>Contextual Embeddings(</a:t>
            </a:r>
            <a:r>
              <a:rPr lang="en-US" b="0" i="0" dirty="0">
                <a:solidFill>
                  <a:srgbClr val="1F1F1F"/>
                </a:solidFill>
                <a:effectLst/>
                <a:latin typeface="Google Sans"/>
              </a:rPr>
              <a:t>Euclidean distance)</a:t>
            </a:r>
          </a:p>
          <a:p>
            <a:pPr>
              <a:buNone/>
            </a:pPr>
            <a:br>
              <a:rPr lang="en-US" b="0" i="0" u="none" strike="noStrike" dirty="0">
                <a:solidFill>
                  <a:srgbClr val="1F1F1F"/>
                </a:solidFill>
                <a:effectLst/>
                <a:latin typeface="Arial" panose="020B0604020202020204" pitchFamily="34" charset="0"/>
              </a:rPr>
            </a:br>
            <a:endParaRPr lang="en-US" dirty="0"/>
          </a:p>
          <a:p>
            <a:endParaRPr lang="en-US" dirty="0"/>
          </a:p>
        </p:txBody>
      </p:sp>
      <p:pic>
        <p:nvPicPr>
          <p:cNvPr id="7" name="Picture 6" descr="A black text on a white background&#10;&#10;Description automatically generated">
            <a:extLst>
              <a:ext uri="{FF2B5EF4-FFF2-40B4-BE49-F238E27FC236}">
                <a16:creationId xmlns:a16="http://schemas.microsoft.com/office/drawing/2014/main" id="{9271B330-3B84-E3B3-0E9E-37A4E579F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057400"/>
            <a:ext cx="4648200" cy="1140037"/>
          </a:xfrm>
          <a:prstGeom prst="rect">
            <a:avLst/>
          </a:prstGeom>
        </p:spPr>
      </p:pic>
      <p:pic>
        <p:nvPicPr>
          <p:cNvPr id="9" name="Picture 8">
            <a:extLst>
              <a:ext uri="{FF2B5EF4-FFF2-40B4-BE49-F238E27FC236}">
                <a16:creationId xmlns:a16="http://schemas.microsoft.com/office/drawing/2014/main" id="{52C0C48F-5416-F5E5-AF48-CF09DC21D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797723"/>
            <a:ext cx="7315200" cy="850477"/>
          </a:xfrm>
          <a:prstGeom prst="rect">
            <a:avLst/>
          </a:prstGeom>
        </p:spPr>
      </p:pic>
      <p:sp>
        <p:nvSpPr>
          <p:cNvPr id="10" name="Rectangle 9">
            <a:extLst>
              <a:ext uri="{FF2B5EF4-FFF2-40B4-BE49-F238E27FC236}">
                <a16:creationId xmlns:a16="http://schemas.microsoft.com/office/drawing/2014/main" id="{B50DD142-EF08-D343-4D4C-9915F05961F9}"/>
              </a:ext>
            </a:extLst>
          </p:cNvPr>
          <p:cNvSpPr/>
          <p:nvPr/>
        </p:nvSpPr>
        <p:spPr>
          <a:xfrm>
            <a:off x="2819400" y="645734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a:extLst>
              <a:ext uri="{FF2B5EF4-FFF2-40B4-BE49-F238E27FC236}">
                <a16:creationId xmlns:a16="http://schemas.microsoft.com/office/drawing/2014/main" id="{DC83244A-2357-4C02-68E8-CF159AF44526}"/>
              </a:ext>
            </a:extLst>
          </p:cNvPr>
          <p:cNvPicPr>
            <a:picLocks noChangeAspect="1"/>
          </p:cNvPicPr>
          <p:nvPr/>
        </p:nvPicPr>
        <p:blipFill>
          <a:blip r:embed="rId4"/>
          <a:stretch>
            <a:fillRect/>
          </a:stretch>
        </p:blipFill>
        <p:spPr>
          <a:xfrm>
            <a:off x="2895600" y="5442985"/>
            <a:ext cx="5724525" cy="1014361"/>
          </a:xfrm>
          <a:prstGeom prst="rect">
            <a:avLst/>
          </a:prstGeom>
        </p:spPr>
      </p:pic>
    </p:spTree>
    <p:extLst>
      <p:ext uri="{BB962C8B-B14F-4D97-AF65-F5344CB8AC3E}">
        <p14:creationId xmlns:p14="http://schemas.microsoft.com/office/powerpoint/2010/main" val="19081347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F8AB7-76F4-CD82-AB77-0E02F6E6820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8529DA7-2321-0FC8-F077-987115B5048B}"/>
              </a:ext>
            </a:extLst>
          </p:cNvPr>
          <p:cNvSpPr/>
          <p:nvPr/>
        </p:nvSpPr>
        <p:spPr>
          <a:xfrm>
            <a:off x="2819400" y="645734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8" name="Rectangle 7">
            <a:extLst>
              <a:ext uri="{FF2B5EF4-FFF2-40B4-BE49-F238E27FC236}">
                <a16:creationId xmlns:a16="http://schemas.microsoft.com/office/drawing/2014/main" id="{6036BD02-B3BB-A73A-04B1-25D299B6100F}"/>
              </a:ext>
            </a:extLst>
          </p:cNvPr>
          <p:cNvSpPr/>
          <p:nvPr/>
        </p:nvSpPr>
        <p:spPr>
          <a:xfrm>
            <a:off x="390524" y="1085242"/>
            <a:ext cx="1828800" cy="943278"/>
          </a:xfrm>
          <a:prstGeom prst="rect">
            <a:avLst/>
          </a:prstGeom>
          <a:solidFill>
            <a:schemeClr val="bg2">
              <a:lumMod val="90000"/>
            </a:schemeClr>
          </a:solidFill>
        </p:spPr>
        <p:txBody>
          <a:bodyPr rtlCol="0" anchor="ctr"/>
          <a:lstStyle/>
          <a:p>
            <a:pPr algn="ctr"/>
            <a:r>
              <a:rPr lang="en-US" sz="1600" dirty="0"/>
              <a:t>Dataset Preprocessing</a:t>
            </a:r>
          </a:p>
        </p:txBody>
      </p:sp>
      <p:sp>
        <p:nvSpPr>
          <p:cNvPr id="11" name="Rectangle 10">
            <a:extLst>
              <a:ext uri="{FF2B5EF4-FFF2-40B4-BE49-F238E27FC236}">
                <a16:creationId xmlns:a16="http://schemas.microsoft.com/office/drawing/2014/main" id="{B115B1EF-830C-3564-4414-B42CE0729F41}"/>
              </a:ext>
            </a:extLst>
          </p:cNvPr>
          <p:cNvSpPr/>
          <p:nvPr/>
        </p:nvSpPr>
        <p:spPr>
          <a:xfrm>
            <a:off x="647700" y="3095320"/>
            <a:ext cx="1828800" cy="1043138"/>
          </a:xfrm>
          <a:prstGeom prst="rect">
            <a:avLst/>
          </a:prstGeom>
          <a:solidFill>
            <a:schemeClr val="bg2">
              <a:lumMod val="90000"/>
            </a:schemeClr>
          </a:solidFill>
        </p:spPr>
        <p:txBody>
          <a:bodyPr rtlCol="0" anchor="ctr"/>
          <a:lstStyle/>
          <a:p>
            <a:pPr algn="ctr"/>
            <a:r>
              <a:rPr lang="en-US" sz="1600" dirty="0"/>
              <a:t>Extract the feature values</a:t>
            </a:r>
          </a:p>
        </p:txBody>
      </p:sp>
      <p:sp>
        <p:nvSpPr>
          <p:cNvPr id="21" name="Rectangle 20">
            <a:extLst>
              <a:ext uri="{FF2B5EF4-FFF2-40B4-BE49-F238E27FC236}">
                <a16:creationId xmlns:a16="http://schemas.microsoft.com/office/drawing/2014/main" id="{693E10E2-56F2-24CC-E254-19AE26983F00}"/>
              </a:ext>
            </a:extLst>
          </p:cNvPr>
          <p:cNvSpPr/>
          <p:nvPr/>
        </p:nvSpPr>
        <p:spPr>
          <a:xfrm>
            <a:off x="3400425" y="3095320"/>
            <a:ext cx="1447800" cy="1043138"/>
          </a:xfrm>
          <a:prstGeom prst="rect">
            <a:avLst/>
          </a:prstGeom>
          <a:solidFill>
            <a:schemeClr val="bg2">
              <a:lumMod val="90000"/>
            </a:schemeClr>
          </a:solidFill>
        </p:spPr>
        <p:txBody>
          <a:bodyPr rtlCol="0" anchor="ctr"/>
          <a:lstStyle/>
          <a:p>
            <a:pPr lvl="0" rtl="0"/>
            <a:r>
              <a:rPr lang="en-US" sz="1600" dirty="0"/>
              <a:t>Normalization </a:t>
            </a:r>
          </a:p>
        </p:txBody>
      </p:sp>
      <p:sp>
        <p:nvSpPr>
          <p:cNvPr id="23" name="Rectangle 22">
            <a:extLst>
              <a:ext uri="{FF2B5EF4-FFF2-40B4-BE49-F238E27FC236}">
                <a16:creationId xmlns:a16="http://schemas.microsoft.com/office/drawing/2014/main" id="{80754AE2-8C46-C09C-B260-81CEB442C58F}"/>
              </a:ext>
            </a:extLst>
          </p:cNvPr>
          <p:cNvSpPr/>
          <p:nvPr/>
        </p:nvSpPr>
        <p:spPr>
          <a:xfrm>
            <a:off x="5838825" y="3059831"/>
            <a:ext cx="1447800" cy="1043138"/>
          </a:xfrm>
          <a:prstGeom prst="rect">
            <a:avLst/>
          </a:prstGeom>
          <a:solidFill>
            <a:schemeClr val="bg2">
              <a:lumMod val="90000"/>
            </a:schemeClr>
          </a:solidFill>
        </p:spPr>
        <p:txBody>
          <a:bodyPr rtlCol="0" anchor="ctr"/>
          <a:lstStyle/>
          <a:p>
            <a:pPr lvl="0" rtl="0"/>
            <a:r>
              <a:rPr lang="en-US" sz="1600" dirty="0"/>
              <a:t>Gender Bias Metric with weighting</a:t>
            </a:r>
          </a:p>
        </p:txBody>
      </p:sp>
      <p:sp>
        <p:nvSpPr>
          <p:cNvPr id="27" name="Rectangle 26">
            <a:extLst>
              <a:ext uri="{FF2B5EF4-FFF2-40B4-BE49-F238E27FC236}">
                <a16:creationId xmlns:a16="http://schemas.microsoft.com/office/drawing/2014/main" id="{2D0A617A-59A7-B47D-48E7-150D8247E84D}"/>
              </a:ext>
            </a:extLst>
          </p:cNvPr>
          <p:cNvSpPr/>
          <p:nvPr/>
        </p:nvSpPr>
        <p:spPr>
          <a:xfrm>
            <a:off x="7881938" y="3081187"/>
            <a:ext cx="1447800" cy="1043138"/>
          </a:xfrm>
          <a:prstGeom prst="rect">
            <a:avLst/>
          </a:prstGeom>
          <a:solidFill>
            <a:schemeClr val="bg2">
              <a:lumMod val="90000"/>
            </a:schemeClr>
          </a:solidFill>
        </p:spPr>
        <p:txBody>
          <a:bodyPr rtlCol="0" anchor="ctr"/>
          <a:lstStyle/>
          <a:p>
            <a:pPr lvl="0" rtl="0"/>
            <a:r>
              <a:rPr lang="en-US" sz="1600" dirty="0"/>
              <a:t>Calculation Gender Bias Score</a:t>
            </a:r>
          </a:p>
        </p:txBody>
      </p:sp>
      <p:sp>
        <p:nvSpPr>
          <p:cNvPr id="28" name="Rectangle 27">
            <a:extLst>
              <a:ext uri="{FF2B5EF4-FFF2-40B4-BE49-F238E27FC236}">
                <a16:creationId xmlns:a16="http://schemas.microsoft.com/office/drawing/2014/main" id="{EE962C7C-6493-CC90-C4EA-CBF3BAE293D3}"/>
              </a:ext>
            </a:extLst>
          </p:cNvPr>
          <p:cNvSpPr/>
          <p:nvPr/>
        </p:nvSpPr>
        <p:spPr>
          <a:xfrm>
            <a:off x="10067925" y="3059831"/>
            <a:ext cx="1447800" cy="1043138"/>
          </a:xfrm>
          <a:prstGeom prst="rect">
            <a:avLst/>
          </a:prstGeom>
          <a:solidFill>
            <a:schemeClr val="bg2">
              <a:lumMod val="90000"/>
            </a:schemeClr>
          </a:solidFill>
        </p:spPr>
        <p:txBody>
          <a:bodyPr rtlCol="0" anchor="ctr"/>
          <a:lstStyle/>
          <a:p>
            <a:pPr lvl="0" rtl="0"/>
            <a:r>
              <a:rPr lang="en-US" sz="1600" dirty="0"/>
              <a:t>Validation and Visualization</a:t>
            </a:r>
          </a:p>
        </p:txBody>
      </p:sp>
      <p:sp>
        <p:nvSpPr>
          <p:cNvPr id="32" name="Arrow: Right 31">
            <a:extLst>
              <a:ext uri="{FF2B5EF4-FFF2-40B4-BE49-F238E27FC236}">
                <a16:creationId xmlns:a16="http://schemas.microsoft.com/office/drawing/2014/main" id="{120EED24-80C2-45DD-B29A-E946976F9075}"/>
              </a:ext>
            </a:extLst>
          </p:cNvPr>
          <p:cNvSpPr/>
          <p:nvPr/>
        </p:nvSpPr>
        <p:spPr>
          <a:xfrm>
            <a:off x="2447925" y="3535681"/>
            <a:ext cx="1009650" cy="45719"/>
          </a:xfrm>
          <a:prstGeom prst="rightArrow">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solidFill>
                <a:schemeClr val="tx2">
                  <a:lumMod val="50000"/>
                </a:schemeClr>
              </a:solidFill>
            </a:endParaRPr>
          </a:p>
        </p:txBody>
      </p:sp>
      <p:sp>
        <p:nvSpPr>
          <p:cNvPr id="33" name="Arrow: Right 32">
            <a:extLst>
              <a:ext uri="{FF2B5EF4-FFF2-40B4-BE49-F238E27FC236}">
                <a16:creationId xmlns:a16="http://schemas.microsoft.com/office/drawing/2014/main" id="{FDD89C31-249D-B6CC-4D5B-5092DF67DEB7}"/>
              </a:ext>
            </a:extLst>
          </p:cNvPr>
          <p:cNvSpPr/>
          <p:nvPr/>
        </p:nvSpPr>
        <p:spPr>
          <a:xfrm>
            <a:off x="4872036" y="3505200"/>
            <a:ext cx="876302"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p>
        </p:txBody>
      </p:sp>
      <p:sp>
        <p:nvSpPr>
          <p:cNvPr id="36" name="Arrow: Right 35">
            <a:extLst>
              <a:ext uri="{FF2B5EF4-FFF2-40B4-BE49-F238E27FC236}">
                <a16:creationId xmlns:a16="http://schemas.microsoft.com/office/drawing/2014/main" id="{ADE2EE56-A918-062C-4980-DD7B8194FC29}"/>
              </a:ext>
            </a:extLst>
          </p:cNvPr>
          <p:cNvSpPr/>
          <p:nvPr/>
        </p:nvSpPr>
        <p:spPr>
          <a:xfrm>
            <a:off x="7324726" y="3505200"/>
            <a:ext cx="476248"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p>
        </p:txBody>
      </p:sp>
      <p:sp>
        <p:nvSpPr>
          <p:cNvPr id="37" name="Arrow: Right 36">
            <a:extLst>
              <a:ext uri="{FF2B5EF4-FFF2-40B4-BE49-F238E27FC236}">
                <a16:creationId xmlns:a16="http://schemas.microsoft.com/office/drawing/2014/main" id="{8FE3322C-3388-9896-872E-898736AAE08D}"/>
              </a:ext>
            </a:extLst>
          </p:cNvPr>
          <p:cNvSpPr/>
          <p:nvPr/>
        </p:nvSpPr>
        <p:spPr>
          <a:xfrm>
            <a:off x="9377363" y="3480434"/>
            <a:ext cx="60960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p>
        </p:txBody>
      </p:sp>
      <p:sp>
        <p:nvSpPr>
          <p:cNvPr id="40" name="Arrow: Right 39">
            <a:extLst>
              <a:ext uri="{FF2B5EF4-FFF2-40B4-BE49-F238E27FC236}">
                <a16:creationId xmlns:a16="http://schemas.microsoft.com/office/drawing/2014/main" id="{D15A012C-5BC8-1187-080E-64A8CB825513}"/>
              </a:ext>
            </a:extLst>
          </p:cNvPr>
          <p:cNvSpPr/>
          <p:nvPr/>
        </p:nvSpPr>
        <p:spPr>
          <a:xfrm>
            <a:off x="1066800" y="4038600"/>
            <a:ext cx="600074" cy="649848"/>
          </a:xfrm>
          <a:prstGeom prst="rightArrow">
            <a:avLst/>
          </a:prstGeom>
        </p:spPr>
        <p:txBody>
          <a:bodyPr rtlCol="0" anchor="ctr"/>
          <a:lstStyle/>
          <a:p>
            <a:pPr algn="ctr">
              <a:buChar char="•"/>
            </a:pPr>
            <a:endParaRPr lang="en-US" sz="3200" dirty="0"/>
          </a:p>
        </p:txBody>
      </p:sp>
      <p:sp>
        <p:nvSpPr>
          <p:cNvPr id="46" name="Arrow: Down 45">
            <a:extLst>
              <a:ext uri="{FF2B5EF4-FFF2-40B4-BE49-F238E27FC236}">
                <a16:creationId xmlns:a16="http://schemas.microsoft.com/office/drawing/2014/main" id="{579A6A77-5FDC-91E5-FA20-A515D30D78CB}"/>
              </a:ext>
            </a:extLst>
          </p:cNvPr>
          <p:cNvSpPr/>
          <p:nvPr/>
        </p:nvSpPr>
        <p:spPr>
          <a:xfrm>
            <a:off x="1366837" y="2028520"/>
            <a:ext cx="45719" cy="10313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p>
        </p:txBody>
      </p:sp>
      <p:sp>
        <p:nvSpPr>
          <p:cNvPr id="3" name="TextBox 2">
            <a:extLst>
              <a:ext uri="{FF2B5EF4-FFF2-40B4-BE49-F238E27FC236}">
                <a16:creationId xmlns:a16="http://schemas.microsoft.com/office/drawing/2014/main" id="{E0F465EF-46E9-DA00-A754-207BAE341FA7}"/>
              </a:ext>
            </a:extLst>
          </p:cNvPr>
          <p:cNvSpPr txBox="1"/>
          <p:nvPr/>
        </p:nvSpPr>
        <p:spPr>
          <a:xfrm>
            <a:off x="3985922" y="142218"/>
            <a:ext cx="6097554" cy="646331"/>
          </a:xfrm>
          <a:prstGeom prst="rect">
            <a:avLst/>
          </a:prstGeom>
          <a:noFill/>
        </p:spPr>
        <p:txBody>
          <a:bodyPr wrap="square">
            <a:spAutoFit/>
          </a:bodyPr>
          <a:lstStyle/>
          <a:p>
            <a:r>
              <a:rPr lang="en-US" sz="3600" b="1" u="sng" dirty="0"/>
              <a:t>Building The Metrics.</a:t>
            </a:r>
            <a:endParaRPr lang="en-US" sz="3600" b="1" dirty="0"/>
          </a:p>
        </p:txBody>
      </p:sp>
    </p:spTree>
    <p:extLst>
      <p:ext uri="{BB962C8B-B14F-4D97-AF65-F5344CB8AC3E}">
        <p14:creationId xmlns:p14="http://schemas.microsoft.com/office/powerpoint/2010/main" val="40014901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10F55-0B30-65AE-F894-6F93EAF6CBB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4211B0E-6898-1887-32E2-B5096BF7F60A}"/>
              </a:ext>
            </a:extLst>
          </p:cNvPr>
          <p:cNvSpPr/>
          <p:nvPr/>
        </p:nvSpPr>
        <p:spPr>
          <a:xfrm>
            <a:off x="3334633" y="76200"/>
            <a:ext cx="5522733" cy="769441"/>
          </a:xfrm>
          <a:prstGeom prst="rect">
            <a:avLst/>
          </a:prstGeom>
        </p:spPr>
        <p:txBody>
          <a:bodyPr wrap="square">
            <a:spAutoFit/>
          </a:bodyPr>
          <a:lstStyle/>
          <a:p>
            <a:r>
              <a:rPr lang="en-US" sz="4400" u="sng" dirty="0"/>
              <a:t>Building The Metrics.</a:t>
            </a:r>
            <a:endParaRPr lang="en-US" sz="4400" dirty="0"/>
          </a:p>
        </p:txBody>
      </p:sp>
      <p:graphicFrame>
        <p:nvGraphicFramePr>
          <p:cNvPr id="5" name="Diagram 4">
            <a:extLst>
              <a:ext uri="{FF2B5EF4-FFF2-40B4-BE49-F238E27FC236}">
                <a16:creationId xmlns:a16="http://schemas.microsoft.com/office/drawing/2014/main" id="{C3C68D73-1C34-01ED-75B5-15AE4E825164}"/>
              </a:ext>
            </a:extLst>
          </p:cNvPr>
          <p:cNvGraphicFramePr/>
          <p:nvPr/>
        </p:nvGraphicFramePr>
        <p:xfrm>
          <a:off x="533400" y="927149"/>
          <a:ext cx="10591800" cy="5003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F9CC5B4E-54B0-AFA5-0A10-CD277911F38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13897533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10ED0-2054-4D75-46F0-BD53A88AC85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E8A1FB1-105E-38D8-E790-0ACE69319AAF}"/>
              </a:ext>
            </a:extLst>
          </p:cNvPr>
          <p:cNvSpPr/>
          <p:nvPr/>
        </p:nvSpPr>
        <p:spPr>
          <a:xfrm>
            <a:off x="3334633" y="76200"/>
            <a:ext cx="5522733" cy="769441"/>
          </a:xfrm>
          <a:prstGeom prst="rect">
            <a:avLst/>
          </a:prstGeom>
        </p:spPr>
        <p:txBody>
          <a:bodyPr wrap="square">
            <a:spAutoFit/>
          </a:bodyPr>
          <a:lstStyle/>
          <a:p>
            <a:r>
              <a:rPr lang="en-US" sz="4400" u="sng" dirty="0"/>
              <a:t>Level of completion.</a:t>
            </a:r>
            <a:endParaRPr lang="en-US" sz="4400" dirty="0"/>
          </a:p>
        </p:txBody>
      </p:sp>
      <p:sp>
        <p:nvSpPr>
          <p:cNvPr id="52" name="Rectangle 51">
            <a:extLst>
              <a:ext uri="{FF2B5EF4-FFF2-40B4-BE49-F238E27FC236}">
                <a16:creationId xmlns:a16="http://schemas.microsoft.com/office/drawing/2014/main" id="{0B35928B-9B3D-2001-7053-7E5A592A17E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5" name="Diagram 4">
            <a:extLst>
              <a:ext uri="{FF2B5EF4-FFF2-40B4-BE49-F238E27FC236}">
                <a16:creationId xmlns:a16="http://schemas.microsoft.com/office/drawing/2014/main" id="{30E849D0-ED1E-334B-95CA-4A3286EAF7F7}"/>
              </a:ext>
            </a:extLst>
          </p:cNvPr>
          <p:cNvGraphicFramePr/>
          <p:nvPr>
            <p:extLst>
              <p:ext uri="{D42A27DB-BD31-4B8C-83A1-F6EECF244321}">
                <p14:modId xmlns:p14="http://schemas.microsoft.com/office/powerpoint/2010/main" val="3069578845"/>
              </p:ext>
            </p:extLst>
          </p:nvPr>
        </p:nvGraphicFramePr>
        <p:xfrm>
          <a:off x="264933" y="845641"/>
          <a:ext cx="11582400" cy="5085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655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2000" y="1029438"/>
            <a:ext cx="10363200" cy="1789962"/>
          </a:xfrm>
          <a:solidFill>
            <a:schemeClr val="bg1">
              <a:alpha val="52000"/>
            </a:schemeClr>
          </a:solidFill>
        </p:spPr>
        <p:txBody>
          <a:bodyPr>
            <a:normAutofit fontScale="90000"/>
          </a:bodyPr>
          <a:lstStyle/>
          <a:p>
            <a:r>
              <a:rPr lang="en-US" dirty="0"/>
              <a:t>Developing a metrics for detecting Gender bias in RAW audio datasets used for model Building.</a:t>
            </a:r>
            <a:br>
              <a:rPr lang="en-US" dirty="0"/>
            </a:br>
            <a:endParaRPr lang="en-US" dirty="0"/>
          </a:p>
        </p:txBody>
      </p:sp>
      <p:sp>
        <p:nvSpPr>
          <p:cNvPr id="4" name="Rectangle 3">
            <a:extLst>
              <a:ext uri="{FF2B5EF4-FFF2-40B4-BE49-F238E27FC236}">
                <a16:creationId xmlns:a16="http://schemas.microsoft.com/office/drawing/2014/main" id="{DB3406EA-7A78-CBCD-765E-BB4F446DA157}"/>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9BB3CE-097C-F74F-5C0C-4787F7095BE9}"/>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robot with headphones and notes&#10;&#10;Description automatically generated">
            <a:extLst>
              <a:ext uri="{FF2B5EF4-FFF2-40B4-BE49-F238E27FC236}">
                <a16:creationId xmlns:a16="http://schemas.microsoft.com/office/drawing/2014/main" id="{58E88D86-B524-F922-D956-2D162B54D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875" y="2426633"/>
            <a:ext cx="2609850" cy="3985835"/>
          </a:xfrm>
          <a:prstGeom prst="rect">
            <a:avLst/>
          </a:prstGeom>
        </p:spPr>
      </p:pic>
    </p:spTree>
    <p:extLst>
      <p:ext uri="{BB962C8B-B14F-4D97-AF65-F5344CB8AC3E}">
        <p14:creationId xmlns:p14="http://schemas.microsoft.com/office/powerpoint/2010/main" val="41632326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3665220" y="262670"/>
            <a:ext cx="4572000" cy="769441"/>
          </a:xfrm>
          <a:prstGeom prst="rect">
            <a:avLst/>
          </a:prstGeom>
        </p:spPr>
        <p:txBody>
          <a:bodyPr wrap="square">
            <a:spAutoFit/>
          </a:bodyPr>
          <a:lstStyle/>
          <a:p>
            <a:r>
              <a:rPr lang="en-US" sz="4400" u="sng" dirty="0"/>
              <a:t>Data processing</a:t>
            </a:r>
            <a:endParaRPr lang="en-US" sz="4400"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70E19EFB-88C3-50E7-12C0-37BA004EAF83}"/>
              </a:ext>
            </a:extLst>
          </p:cNvPr>
          <p:cNvSpPr txBox="1"/>
          <p:nvPr/>
        </p:nvSpPr>
        <p:spPr>
          <a:xfrm>
            <a:off x="685800" y="1032111"/>
            <a:ext cx="2590800" cy="523220"/>
          </a:xfrm>
          <a:prstGeom prst="rect">
            <a:avLst/>
          </a:prstGeom>
          <a:noFill/>
        </p:spPr>
        <p:txBody>
          <a:bodyPr wrap="square" rtlCol="0">
            <a:spAutoFit/>
          </a:bodyPr>
          <a:lstStyle/>
          <a:p>
            <a:r>
              <a:rPr lang="en-US" sz="2800" dirty="0"/>
              <a:t>Loading Data</a:t>
            </a:r>
          </a:p>
        </p:txBody>
      </p:sp>
      <p:pic>
        <p:nvPicPr>
          <p:cNvPr id="4" name="Picture 3" descr="A computer screen shot of a computer code&#10;&#10;Description automatically generated">
            <a:extLst>
              <a:ext uri="{FF2B5EF4-FFF2-40B4-BE49-F238E27FC236}">
                <a16:creationId xmlns:a16="http://schemas.microsoft.com/office/drawing/2014/main" id="{30644E65-095F-3CDB-5109-AE1325096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844525"/>
            <a:ext cx="4732020" cy="2331720"/>
          </a:xfrm>
          <a:prstGeom prst="rect">
            <a:avLst/>
          </a:prstGeom>
        </p:spPr>
      </p:pic>
      <p:pic>
        <p:nvPicPr>
          <p:cNvPr id="6" name="Picture 5" descr="A computer code with text&#10;&#10;Description automatically generated">
            <a:extLst>
              <a:ext uri="{FF2B5EF4-FFF2-40B4-BE49-F238E27FC236}">
                <a16:creationId xmlns:a16="http://schemas.microsoft.com/office/drawing/2014/main" id="{7EE49092-6A2A-A497-53DD-3097483B7C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21698"/>
            <a:ext cx="4732020" cy="2156460"/>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7998450F-F278-FAE9-5D3A-69582DCE9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21698"/>
            <a:ext cx="4206240" cy="4871176"/>
          </a:xfrm>
          <a:prstGeom prst="rect">
            <a:avLst/>
          </a:prstGeom>
        </p:spPr>
      </p:pic>
    </p:spTree>
    <p:extLst>
      <p:ext uri="{BB962C8B-B14F-4D97-AF65-F5344CB8AC3E}">
        <p14:creationId xmlns:p14="http://schemas.microsoft.com/office/powerpoint/2010/main" val="29192179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D20B0-AD18-7822-990B-95C767A76CB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2CE0AEAE-E533-7059-B29C-F9F596A16FD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D2D8792F-BB99-5A17-D254-9487861D2479}"/>
              </a:ext>
            </a:extLst>
          </p:cNvPr>
          <p:cNvSpPr>
            <a:spLocks noGrp="1"/>
          </p:cNvSpPr>
          <p:nvPr>
            <p:ph idx="1"/>
          </p:nvPr>
        </p:nvSpPr>
        <p:spPr>
          <a:xfrm>
            <a:off x="228600" y="1219200"/>
            <a:ext cx="9448800" cy="715964"/>
          </a:xfrm>
        </p:spPr>
        <p:txBody>
          <a:bodyPr>
            <a:normAutofit fontScale="77500" lnSpcReduction="20000"/>
          </a:bodyPr>
          <a:lstStyle/>
          <a:p>
            <a:r>
              <a:rPr lang="en-US" dirty="0"/>
              <a:t>Convert ‘tokens’ into proper sentences and </a:t>
            </a:r>
            <a:r>
              <a:rPr lang="en-US" b="0" dirty="0">
                <a:effectLst/>
                <a:ea typeface="Cambria" panose="02040503050406030204" pitchFamily="18" charset="0"/>
                <a:cs typeface="Calibri" panose="020F0502020204030204" pitchFamily="34" charset="0"/>
              </a:rPr>
              <a:t>Tokenize sentences</a:t>
            </a:r>
          </a:p>
          <a:p>
            <a:endParaRPr lang="en-US" dirty="0"/>
          </a:p>
        </p:txBody>
      </p:sp>
      <p:sp>
        <p:nvSpPr>
          <p:cNvPr id="4" name="TextBox 3">
            <a:extLst>
              <a:ext uri="{FF2B5EF4-FFF2-40B4-BE49-F238E27FC236}">
                <a16:creationId xmlns:a16="http://schemas.microsoft.com/office/drawing/2014/main" id="{EA5608DA-E87E-70DE-C06C-53ABB828A76A}"/>
              </a:ext>
            </a:extLst>
          </p:cNvPr>
          <p:cNvSpPr txBox="1"/>
          <p:nvPr/>
        </p:nvSpPr>
        <p:spPr>
          <a:xfrm>
            <a:off x="3200400" y="270143"/>
            <a:ext cx="4876800" cy="830997"/>
          </a:xfrm>
          <a:prstGeom prst="rect">
            <a:avLst/>
          </a:prstGeom>
          <a:noFill/>
        </p:spPr>
        <p:txBody>
          <a:bodyPr wrap="square">
            <a:spAutoFit/>
          </a:bodyPr>
          <a:lstStyle/>
          <a:p>
            <a:r>
              <a:rPr lang="en-US" sz="4800" u="sng" dirty="0"/>
              <a:t>Data processing</a:t>
            </a:r>
            <a:endParaRPr lang="en-US" sz="4800" dirty="0"/>
          </a:p>
        </p:txBody>
      </p:sp>
      <p:pic>
        <p:nvPicPr>
          <p:cNvPr id="6" name="Picture 5" descr="A computer code with many colored text&#10;&#10;Description automatically generated with medium confidence">
            <a:extLst>
              <a:ext uri="{FF2B5EF4-FFF2-40B4-BE49-F238E27FC236}">
                <a16:creationId xmlns:a16="http://schemas.microsoft.com/office/drawing/2014/main" id="{0D444236-870B-0480-8FCA-979E00337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35164"/>
            <a:ext cx="6248400" cy="3566160"/>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141ECAF5-AC44-381B-FA0F-AEE4D7320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64" y="3885963"/>
            <a:ext cx="4511040" cy="1417320"/>
          </a:xfrm>
          <a:prstGeom prst="rect">
            <a:avLst/>
          </a:prstGeom>
        </p:spPr>
      </p:pic>
      <p:pic>
        <p:nvPicPr>
          <p:cNvPr id="10" name="Picture 9" descr="A close up of numbers&#10;&#10;Description automatically generated">
            <a:extLst>
              <a:ext uri="{FF2B5EF4-FFF2-40B4-BE49-F238E27FC236}">
                <a16:creationId xmlns:a16="http://schemas.microsoft.com/office/drawing/2014/main" id="{EB62DE75-244C-AFA6-66F2-6B1F0383B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820" y="2468722"/>
            <a:ext cx="7155180" cy="1219200"/>
          </a:xfrm>
          <a:prstGeom prst="rect">
            <a:avLst/>
          </a:prstGeom>
        </p:spPr>
      </p:pic>
    </p:spTree>
    <p:extLst>
      <p:ext uri="{BB962C8B-B14F-4D97-AF65-F5344CB8AC3E}">
        <p14:creationId xmlns:p14="http://schemas.microsoft.com/office/powerpoint/2010/main" val="2049706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792BB-5F30-6DC5-1BAB-BCDDAFF784B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FBC2D65-93DB-6119-8D94-B04AE8EACFC1}"/>
              </a:ext>
            </a:extLst>
          </p:cNvPr>
          <p:cNvSpPr/>
          <p:nvPr/>
        </p:nvSpPr>
        <p:spPr>
          <a:xfrm>
            <a:off x="609600" y="227634"/>
            <a:ext cx="10515600" cy="1446550"/>
          </a:xfrm>
          <a:prstGeom prst="rect">
            <a:avLst/>
          </a:prstGeom>
        </p:spPr>
        <p:txBody>
          <a:bodyPr wrap="square">
            <a:spAutoFit/>
          </a:bodyPr>
          <a:lstStyle/>
          <a:p>
            <a:pPr algn="ctr"/>
            <a:r>
              <a:rPr lang="en-US" sz="4400" u="sng" dirty="0"/>
              <a:t>Analyzing the Features used for the metric Creation.</a:t>
            </a:r>
          </a:p>
        </p:txBody>
      </p:sp>
      <p:sp>
        <p:nvSpPr>
          <p:cNvPr id="52" name="Rectangle 51">
            <a:extLst>
              <a:ext uri="{FF2B5EF4-FFF2-40B4-BE49-F238E27FC236}">
                <a16:creationId xmlns:a16="http://schemas.microsoft.com/office/drawing/2014/main" id="{998E3547-411E-3BAE-F010-5F9EA2B04C5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7E8226D6-57C3-05ED-98B2-9B4ACBEA7F07}"/>
              </a:ext>
            </a:extLst>
          </p:cNvPr>
          <p:cNvSpPr txBox="1"/>
          <p:nvPr/>
        </p:nvSpPr>
        <p:spPr>
          <a:xfrm>
            <a:off x="609600" y="1976993"/>
            <a:ext cx="8077200" cy="738664"/>
          </a:xfrm>
          <a:prstGeom prst="rect">
            <a:avLst/>
          </a:prstGeom>
          <a:noFill/>
        </p:spPr>
        <p:txBody>
          <a:bodyPr wrap="square" rtlCol="0">
            <a:spAutoFit/>
          </a:bodyPr>
          <a:lstStyle/>
          <a:p>
            <a:r>
              <a:rPr lang="en-US" sz="2400" dirty="0"/>
              <a:t>Code and output of the </a:t>
            </a:r>
            <a:r>
              <a:rPr lang="en-US" sz="2400" b="0" dirty="0">
                <a:effectLst/>
              </a:rPr>
              <a:t>sentence-level embeddings</a:t>
            </a:r>
          </a:p>
          <a:p>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085DB286-C589-C22B-966B-0441120E4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590800"/>
            <a:ext cx="7564240" cy="3124200"/>
          </a:xfrm>
          <a:prstGeom prst="rect">
            <a:avLst/>
          </a:prstGeom>
        </p:spPr>
      </p:pic>
      <p:pic>
        <p:nvPicPr>
          <p:cNvPr id="6" name="Picture 5" descr="A computer code with numbers and symbols&#10;&#10;Description automatically generated">
            <a:extLst>
              <a:ext uri="{FF2B5EF4-FFF2-40B4-BE49-F238E27FC236}">
                <a16:creationId xmlns:a16="http://schemas.microsoft.com/office/drawing/2014/main" id="{9769263C-B19D-5315-E67A-A55DA1778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248832"/>
            <a:ext cx="4648200" cy="1252131"/>
          </a:xfrm>
          <a:prstGeom prst="rect">
            <a:avLst/>
          </a:prstGeom>
        </p:spPr>
      </p:pic>
    </p:spTree>
    <p:extLst>
      <p:ext uri="{BB962C8B-B14F-4D97-AF65-F5344CB8AC3E}">
        <p14:creationId xmlns:p14="http://schemas.microsoft.com/office/powerpoint/2010/main" val="37502217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F0395-D280-E939-42DA-749B37BAEA1D}"/>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07C3DC3-788F-1776-CE58-29814BC50952}"/>
              </a:ext>
            </a:extLst>
          </p:cNvPr>
          <p:cNvSpPr/>
          <p:nvPr/>
        </p:nvSpPr>
        <p:spPr>
          <a:xfrm>
            <a:off x="3276600" y="195998"/>
            <a:ext cx="5638800" cy="769441"/>
          </a:xfrm>
          <a:prstGeom prst="rect">
            <a:avLst/>
          </a:prstGeom>
        </p:spPr>
        <p:txBody>
          <a:bodyPr wrap="square">
            <a:spAutoFit/>
          </a:bodyPr>
          <a:lstStyle/>
          <a:p>
            <a:r>
              <a:rPr lang="en-US" sz="4400" u="sng" dirty="0"/>
              <a:t>Feature Extraction.</a:t>
            </a:r>
          </a:p>
        </p:txBody>
      </p:sp>
      <p:sp>
        <p:nvSpPr>
          <p:cNvPr id="52" name="Rectangle 51">
            <a:extLst>
              <a:ext uri="{FF2B5EF4-FFF2-40B4-BE49-F238E27FC236}">
                <a16:creationId xmlns:a16="http://schemas.microsoft.com/office/drawing/2014/main" id="{074497CC-BC22-AD5E-898A-2D674085B8C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9" name="Picture 8">
            <a:extLst>
              <a:ext uri="{FF2B5EF4-FFF2-40B4-BE49-F238E27FC236}">
                <a16:creationId xmlns:a16="http://schemas.microsoft.com/office/drawing/2014/main" id="{0CDEEB95-83D3-987D-C0D5-B478E6E1682A}"/>
              </a:ext>
            </a:extLst>
          </p:cNvPr>
          <p:cNvPicPr>
            <a:picLocks noChangeAspect="1"/>
          </p:cNvPicPr>
          <p:nvPr/>
        </p:nvPicPr>
        <p:blipFill>
          <a:blip r:embed="rId2"/>
          <a:stretch>
            <a:fillRect/>
          </a:stretch>
        </p:blipFill>
        <p:spPr>
          <a:xfrm>
            <a:off x="457200" y="2362200"/>
            <a:ext cx="7772400" cy="3522704"/>
          </a:xfrm>
          <a:prstGeom prst="rect">
            <a:avLst/>
          </a:prstGeom>
        </p:spPr>
      </p:pic>
      <p:sp>
        <p:nvSpPr>
          <p:cNvPr id="11" name="TextBox 10">
            <a:extLst>
              <a:ext uri="{FF2B5EF4-FFF2-40B4-BE49-F238E27FC236}">
                <a16:creationId xmlns:a16="http://schemas.microsoft.com/office/drawing/2014/main" id="{92BAB6A7-9AF0-D5F9-3026-DB43B8B5BFD5}"/>
              </a:ext>
            </a:extLst>
          </p:cNvPr>
          <p:cNvSpPr txBox="1"/>
          <p:nvPr/>
        </p:nvSpPr>
        <p:spPr>
          <a:xfrm>
            <a:off x="381000" y="1605045"/>
            <a:ext cx="4876800" cy="646331"/>
          </a:xfrm>
          <a:prstGeom prst="rect">
            <a:avLst/>
          </a:prstGeom>
          <a:noFill/>
        </p:spPr>
        <p:txBody>
          <a:bodyPr wrap="square" rtlCol="0">
            <a:spAutoFit/>
          </a:bodyPr>
          <a:lstStyle/>
          <a:p>
            <a:r>
              <a:rPr lang="en-US" dirty="0"/>
              <a:t>Pointwise Mutual Information(PMI)</a:t>
            </a:r>
          </a:p>
          <a:p>
            <a:endParaRPr lang="en-US" dirty="0"/>
          </a:p>
        </p:txBody>
      </p:sp>
      <p:pic>
        <p:nvPicPr>
          <p:cNvPr id="14" name="Picture 13">
            <a:extLst>
              <a:ext uri="{FF2B5EF4-FFF2-40B4-BE49-F238E27FC236}">
                <a16:creationId xmlns:a16="http://schemas.microsoft.com/office/drawing/2014/main" id="{5F03DB39-BC26-262D-01F7-1434A1C261C2}"/>
              </a:ext>
            </a:extLst>
          </p:cNvPr>
          <p:cNvPicPr>
            <a:picLocks noChangeAspect="1"/>
          </p:cNvPicPr>
          <p:nvPr/>
        </p:nvPicPr>
        <p:blipFill>
          <a:blip r:embed="rId3"/>
          <a:stretch>
            <a:fillRect/>
          </a:stretch>
        </p:blipFill>
        <p:spPr>
          <a:xfrm>
            <a:off x="5562600" y="1573409"/>
            <a:ext cx="5810250" cy="2200275"/>
          </a:xfrm>
          <a:prstGeom prst="rect">
            <a:avLst/>
          </a:prstGeom>
        </p:spPr>
      </p:pic>
      <p:pic>
        <p:nvPicPr>
          <p:cNvPr id="15" name="Picture 14">
            <a:extLst>
              <a:ext uri="{FF2B5EF4-FFF2-40B4-BE49-F238E27FC236}">
                <a16:creationId xmlns:a16="http://schemas.microsoft.com/office/drawing/2014/main" id="{1216BA03-4674-92A0-543F-982DA822F2F4}"/>
              </a:ext>
            </a:extLst>
          </p:cNvPr>
          <p:cNvPicPr>
            <a:picLocks noChangeAspect="1"/>
          </p:cNvPicPr>
          <p:nvPr/>
        </p:nvPicPr>
        <p:blipFill>
          <a:blip r:embed="rId4"/>
          <a:stretch>
            <a:fillRect/>
          </a:stretch>
        </p:blipFill>
        <p:spPr>
          <a:xfrm>
            <a:off x="5562600" y="3880519"/>
            <a:ext cx="5811233" cy="2745858"/>
          </a:xfrm>
          <a:prstGeom prst="rect">
            <a:avLst/>
          </a:prstGeom>
        </p:spPr>
      </p:pic>
    </p:spTree>
    <p:extLst>
      <p:ext uri="{BB962C8B-B14F-4D97-AF65-F5344CB8AC3E}">
        <p14:creationId xmlns:p14="http://schemas.microsoft.com/office/powerpoint/2010/main" val="4391093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888D6-81AC-9535-A631-4B02F4844BF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148BB5A-1D8C-288D-A40C-01B7D30A91BA}"/>
              </a:ext>
            </a:extLst>
          </p:cNvPr>
          <p:cNvSpPr/>
          <p:nvPr/>
        </p:nvSpPr>
        <p:spPr>
          <a:xfrm>
            <a:off x="3433161" y="216445"/>
            <a:ext cx="5334000" cy="769441"/>
          </a:xfrm>
          <a:prstGeom prst="rect">
            <a:avLst/>
          </a:prstGeom>
        </p:spPr>
        <p:txBody>
          <a:bodyPr wrap="square">
            <a:spAutoFit/>
          </a:bodyPr>
          <a:lstStyle/>
          <a:p>
            <a:r>
              <a:rPr lang="en-US" sz="4400" u="sng" dirty="0"/>
              <a:t>Feature Extraction.</a:t>
            </a:r>
          </a:p>
        </p:txBody>
      </p:sp>
      <p:sp>
        <p:nvSpPr>
          <p:cNvPr id="52" name="Rectangle 51">
            <a:extLst>
              <a:ext uri="{FF2B5EF4-FFF2-40B4-BE49-F238E27FC236}">
                <a16:creationId xmlns:a16="http://schemas.microsoft.com/office/drawing/2014/main" id="{EB68093A-A80B-62ED-7E26-15021887A2C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1" name="TextBox 10">
            <a:extLst>
              <a:ext uri="{FF2B5EF4-FFF2-40B4-BE49-F238E27FC236}">
                <a16:creationId xmlns:a16="http://schemas.microsoft.com/office/drawing/2014/main" id="{3EDB3B64-8CDF-FA2F-18E5-DFA2EB0BFA38}"/>
              </a:ext>
            </a:extLst>
          </p:cNvPr>
          <p:cNvSpPr txBox="1"/>
          <p:nvPr/>
        </p:nvSpPr>
        <p:spPr>
          <a:xfrm>
            <a:off x="533400" y="1578027"/>
            <a:ext cx="5507217" cy="369332"/>
          </a:xfrm>
          <a:prstGeom prst="rect">
            <a:avLst/>
          </a:prstGeom>
          <a:noFill/>
        </p:spPr>
        <p:txBody>
          <a:bodyPr wrap="square" rtlCol="0">
            <a:spAutoFit/>
          </a:bodyPr>
          <a:lstStyle/>
          <a:p>
            <a:r>
              <a:rPr lang="en-US" dirty="0"/>
              <a:t>Cosine Similarity</a:t>
            </a:r>
          </a:p>
        </p:txBody>
      </p:sp>
      <p:pic>
        <p:nvPicPr>
          <p:cNvPr id="5" name="Picture 4">
            <a:extLst>
              <a:ext uri="{FF2B5EF4-FFF2-40B4-BE49-F238E27FC236}">
                <a16:creationId xmlns:a16="http://schemas.microsoft.com/office/drawing/2014/main" id="{AAE186FC-9C32-AE86-678D-352029F83167}"/>
              </a:ext>
            </a:extLst>
          </p:cNvPr>
          <p:cNvPicPr>
            <a:picLocks noChangeAspect="1"/>
          </p:cNvPicPr>
          <p:nvPr/>
        </p:nvPicPr>
        <p:blipFill>
          <a:blip r:embed="rId2"/>
          <a:stretch>
            <a:fillRect/>
          </a:stretch>
        </p:blipFill>
        <p:spPr>
          <a:xfrm>
            <a:off x="304800" y="2362200"/>
            <a:ext cx="6256722" cy="3248025"/>
          </a:xfrm>
          <a:prstGeom prst="rect">
            <a:avLst/>
          </a:prstGeom>
        </p:spPr>
      </p:pic>
      <p:pic>
        <p:nvPicPr>
          <p:cNvPr id="7" name="Picture 6">
            <a:extLst>
              <a:ext uri="{FF2B5EF4-FFF2-40B4-BE49-F238E27FC236}">
                <a16:creationId xmlns:a16="http://schemas.microsoft.com/office/drawing/2014/main" id="{2ADFA4A8-392E-3BF6-76D8-6B9BD2881555}"/>
              </a:ext>
            </a:extLst>
          </p:cNvPr>
          <p:cNvPicPr>
            <a:picLocks noChangeAspect="1"/>
          </p:cNvPicPr>
          <p:nvPr/>
        </p:nvPicPr>
        <p:blipFill>
          <a:blip r:embed="rId3"/>
          <a:stretch>
            <a:fillRect/>
          </a:stretch>
        </p:blipFill>
        <p:spPr>
          <a:xfrm>
            <a:off x="6644169" y="2549127"/>
            <a:ext cx="5219940" cy="2874169"/>
          </a:xfrm>
          <a:prstGeom prst="rect">
            <a:avLst/>
          </a:prstGeom>
        </p:spPr>
      </p:pic>
    </p:spTree>
    <p:extLst>
      <p:ext uri="{BB962C8B-B14F-4D97-AF65-F5344CB8AC3E}">
        <p14:creationId xmlns:p14="http://schemas.microsoft.com/office/powerpoint/2010/main" val="15274044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26CF7-6965-52EB-23E9-9F744F91340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2F8DB66-3452-72B0-B345-122883298EC7}"/>
              </a:ext>
            </a:extLst>
          </p:cNvPr>
          <p:cNvSpPr/>
          <p:nvPr/>
        </p:nvSpPr>
        <p:spPr>
          <a:xfrm>
            <a:off x="3247666" y="87722"/>
            <a:ext cx="5715000" cy="769441"/>
          </a:xfrm>
          <a:prstGeom prst="rect">
            <a:avLst/>
          </a:prstGeom>
        </p:spPr>
        <p:txBody>
          <a:bodyPr wrap="square">
            <a:spAutoFit/>
          </a:bodyPr>
          <a:lstStyle/>
          <a:p>
            <a:r>
              <a:rPr lang="en-US" sz="4400" u="sng" dirty="0"/>
              <a:t>Feature Extraction.</a:t>
            </a:r>
          </a:p>
        </p:txBody>
      </p:sp>
      <p:sp>
        <p:nvSpPr>
          <p:cNvPr id="52" name="Rectangle 51">
            <a:extLst>
              <a:ext uri="{FF2B5EF4-FFF2-40B4-BE49-F238E27FC236}">
                <a16:creationId xmlns:a16="http://schemas.microsoft.com/office/drawing/2014/main" id="{F90CD283-3A99-4370-DB43-81DD9CB7165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1" name="TextBox 10">
            <a:extLst>
              <a:ext uri="{FF2B5EF4-FFF2-40B4-BE49-F238E27FC236}">
                <a16:creationId xmlns:a16="http://schemas.microsoft.com/office/drawing/2014/main" id="{34871716-36D1-8557-45F7-B1FF5DF58704}"/>
              </a:ext>
            </a:extLst>
          </p:cNvPr>
          <p:cNvSpPr txBox="1"/>
          <p:nvPr/>
        </p:nvSpPr>
        <p:spPr>
          <a:xfrm>
            <a:off x="762000" y="997075"/>
            <a:ext cx="4876800" cy="411138"/>
          </a:xfrm>
          <a:prstGeom prst="rect">
            <a:avLst/>
          </a:prstGeom>
          <a:noFill/>
        </p:spPr>
        <p:txBody>
          <a:bodyPr wrap="square" rtlCol="0">
            <a:spAutoFit/>
          </a:bodyPr>
          <a:lstStyle/>
          <a:p>
            <a:pPr algn="l">
              <a:lnSpc>
                <a:spcPts val="2700"/>
              </a:lnSpc>
              <a:buNone/>
            </a:pPr>
            <a:r>
              <a:rPr lang="en-US" dirty="0"/>
              <a:t>Contextual Embeddings(</a:t>
            </a:r>
            <a:r>
              <a:rPr lang="en-US" b="0" i="0" dirty="0">
                <a:solidFill>
                  <a:srgbClr val="1F1F1F"/>
                </a:solidFill>
                <a:effectLst/>
                <a:latin typeface="Google Sans"/>
              </a:rPr>
              <a:t>Euclidean distance)</a:t>
            </a:r>
          </a:p>
        </p:txBody>
      </p:sp>
      <p:pic>
        <p:nvPicPr>
          <p:cNvPr id="3" name="Picture 2">
            <a:extLst>
              <a:ext uri="{FF2B5EF4-FFF2-40B4-BE49-F238E27FC236}">
                <a16:creationId xmlns:a16="http://schemas.microsoft.com/office/drawing/2014/main" id="{B6D22E00-8589-EC00-13EF-1BB762F0EA57}"/>
              </a:ext>
            </a:extLst>
          </p:cNvPr>
          <p:cNvPicPr>
            <a:picLocks noChangeAspect="1"/>
          </p:cNvPicPr>
          <p:nvPr/>
        </p:nvPicPr>
        <p:blipFill>
          <a:blip r:embed="rId2"/>
          <a:stretch>
            <a:fillRect/>
          </a:stretch>
        </p:blipFill>
        <p:spPr>
          <a:xfrm>
            <a:off x="487218" y="1447452"/>
            <a:ext cx="5520897" cy="4634284"/>
          </a:xfrm>
          <a:prstGeom prst="rect">
            <a:avLst/>
          </a:prstGeom>
        </p:spPr>
      </p:pic>
      <p:pic>
        <p:nvPicPr>
          <p:cNvPr id="6" name="Picture 5">
            <a:extLst>
              <a:ext uri="{FF2B5EF4-FFF2-40B4-BE49-F238E27FC236}">
                <a16:creationId xmlns:a16="http://schemas.microsoft.com/office/drawing/2014/main" id="{44FB5982-5AD0-EF23-60A5-CFF3753D3925}"/>
              </a:ext>
            </a:extLst>
          </p:cNvPr>
          <p:cNvPicPr>
            <a:picLocks noChangeAspect="1"/>
          </p:cNvPicPr>
          <p:nvPr/>
        </p:nvPicPr>
        <p:blipFill>
          <a:blip r:embed="rId3"/>
          <a:stretch>
            <a:fillRect/>
          </a:stretch>
        </p:blipFill>
        <p:spPr>
          <a:xfrm>
            <a:off x="6781800" y="1685924"/>
            <a:ext cx="3352800" cy="3876675"/>
          </a:xfrm>
          <a:prstGeom prst="rect">
            <a:avLst/>
          </a:prstGeom>
        </p:spPr>
      </p:pic>
    </p:spTree>
    <p:extLst>
      <p:ext uri="{BB962C8B-B14F-4D97-AF65-F5344CB8AC3E}">
        <p14:creationId xmlns:p14="http://schemas.microsoft.com/office/powerpoint/2010/main" val="38207213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9B5BA-BE21-46A2-A151-6A99EC328A46}"/>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63AFA1B9-D85E-C796-F12B-408781B2FE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2DE17CCC-E75C-9903-2459-3EECEC4E709A}"/>
              </a:ext>
            </a:extLst>
          </p:cNvPr>
          <p:cNvSpPr txBox="1"/>
          <p:nvPr/>
        </p:nvSpPr>
        <p:spPr>
          <a:xfrm>
            <a:off x="-152400" y="123468"/>
            <a:ext cx="12344399" cy="769441"/>
          </a:xfrm>
          <a:prstGeom prst="rect">
            <a:avLst/>
          </a:prstGeom>
          <a:noFill/>
        </p:spPr>
        <p:txBody>
          <a:bodyPr wrap="square">
            <a:spAutoFit/>
          </a:bodyPr>
          <a:lstStyle/>
          <a:p>
            <a:pPr algn="ctr"/>
            <a:r>
              <a:rPr lang="en-US" sz="4400" u="sng" dirty="0"/>
              <a:t>Collecting the data and Creating the dataset</a:t>
            </a:r>
          </a:p>
        </p:txBody>
      </p:sp>
      <p:pic>
        <p:nvPicPr>
          <p:cNvPr id="3" name="Picture 2">
            <a:extLst>
              <a:ext uri="{FF2B5EF4-FFF2-40B4-BE49-F238E27FC236}">
                <a16:creationId xmlns:a16="http://schemas.microsoft.com/office/drawing/2014/main" id="{337486B2-A9BD-56A1-C655-C81B79135F89}"/>
              </a:ext>
            </a:extLst>
          </p:cNvPr>
          <p:cNvPicPr>
            <a:picLocks noChangeAspect="1"/>
          </p:cNvPicPr>
          <p:nvPr/>
        </p:nvPicPr>
        <p:blipFill>
          <a:blip r:embed="rId2"/>
          <a:stretch>
            <a:fillRect/>
          </a:stretch>
        </p:blipFill>
        <p:spPr>
          <a:xfrm>
            <a:off x="152400" y="965775"/>
            <a:ext cx="5486400" cy="3991120"/>
          </a:xfrm>
          <a:prstGeom prst="rect">
            <a:avLst/>
          </a:prstGeom>
        </p:spPr>
      </p:pic>
      <p:pic>
        <p:nvPicPr>
          <p:cNvPr id="5" name="Picture 4">
            <a:extLst>
              <a:ext uri="{FF2B5EF4-FFF2-40B4-BE49-F238E27FC236}">
                <a16:creationId xmlns:a16="http://schemas.microsoft.com/office/drawing/2014/main" id="{F05164A4-5444-2067-0BA3-710EAA78BB76}"/>
              </a:ext>
            </a:extLst>
          </p:cNvPr>
          <p:cNvPicPr>
            <a:picLocks noChangeAspect="1"/>
          </p:cNvPicPr>
          <p:nvPr/>
        </p:nvPicPr>
        <p:blipFill>
          <a:blip r:embed="rId3"/>
          <a:stretch>
            <a:fillRect/>
          </a:stretch>
        </p:blipFill>
        <p:spPr>
          <a:xfrm>
            <a:off x="7231905" y="1700457"/>
            <a:ext cx="2675649" cy="4118695"/>
          </a:xfrm>
          <a:prstGeom prst="rect">
            <a:avLst/>
          </a:prstGeom>
        </p:spPr>
      </p:pic>
      <p:sp>
        <p:nvSpPr>
          <p:cNvPr id="6" name="TextBox 5">
            <a:extLst>
              <a:ext uri="{FF2B5EF4-FFF2-40B4-BE49-F238E27FC236}">
                <a16:creationId xmlns:a16="http://schemas.microsoft.com/office/drawing/2014/main" id="{CA33A9DD-5BE6-B28F-2CEC-432A00E6ACAF}"/>
              </a:ext>
            </a:extLst>
          </p:cNvPr>
          <p:cNvSpPr txBox="1"/>
          <p:nvPr/>
        </p:nvSpPr>
        <p:spPr>
          <a:xfrm>
            <a:off x="838200" y="5334000"/>
            <a:ext cx="4572000" cy="646331"/>
          </a:xfrm>
          <a:prstGeom prst="rect">
            <a:avLst/>
          </a:prstGeom>
          <a:noFill/>
        </p:spPr>
        <p:txBody>
          <a:bodyPr wrap="square" rtlCol="0">
            <a:spAutoFit/>
          </a:bodyPr>
          <a:lstStyle/>
          <a:p>
            <a:r>
              <a:rPr lang="en-US" dirty="0"/>
              <a:t>Get the difference of Male female values for each occupation.</a:t>
            </a:r>
          </a:p>
        </p:txBody>
      </p:sp>
      <p:cxnSp>
        <p:nvCxnSpPr>
          <p:cNvPr id="7" name="Connector: Elbow 6">
            <a:extLst>
              <a:ext uri="{FF2B5EF4-FFF2-40B4-BE49-F238E27FC236}">
                <a16:creationId xmlns:a16="http://schemas.microsoft.com/office/drawing/2014/main" id="{CE1A61EF-634A-D054-BC74-B4598A7857E7}"/>
              </a:ext>
            </a:extLst>
          </p:cNvPr>
          <p:cNvCxnSpPr>
            <a:stCxn id="3" idx="3"/>
            <a:endCxn id="5" idx="1"/>
          </p:cNvCxnSpPr>
          <p:nvPr/>
        </p:nvCxnSpPr>
        <p:spPr>
          <a:xfrm>
            <a:off x="5638800" y="2961335"/>
            <a:ext cx="1593105" cy="798470"/>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830275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EA674-9AAE-935D-2E29-A09DECADF200}"/>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C7CF9A8F-7310-A3AB-F2BA-F6DBDA1C77C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50512DCF-0842-1589-F460-832B183670CC}"/>
              </a:ext>
            </a:extLst>
          </p:cNvPr>
          <p:cNvSpPr txBox="1"/>
          <p:nvPr/>
        </p:nvSpPr>
        <p:spPr>
          <a:xfrm>
            <a:off x="3640317" y="76200"/>
            <a:ext cx="4800600" cy="1446550"/>
          </a:xfrm>
          <a:prstGeom prst="rect">
            <a:avLst/>
          </a:prstGeom>
          <a:noFill/>
        </p:spPr>
        <p:txBody>
          <a:bodyPr wrap="square">
            <a:spAutoFit/>
          </a:bodyPr>
          <a:lstStyle/>
          <a:p>
            <a:r>
              <a:rPr lang="en-US" sz="4400" u="sng" dirty="0"/>
              <a:t> Dataset Overview</a:t>
            </a:r>
          </a:p>
          <a:p>
            <a:endParaRPr lang="en-US" sz="4400" dirty="0"/>
          </a:p>
        </p:txBody>
      </p:sp>
      <p:pic>
        <p:nvPicPr>
          <p:cNvPr id="3" name="Picture 2">
            <a:extLst>
              <a:ext uri="{FF2B5EF4-FFF2-40B4-BE49-F238E27FC236}">
                <a16:creationId xmlns:a16="http://schemas.microsoft.com/office/drawing/2014/main" id="{00BDFF3B-88E9-7EB8-DC4F-57B94F04EE47}"/>
              </a:ext>
            </a:extLst>
          </p:cNvPr>
          <p:cNvPicPr>
            <a:picLocks noChangeAspect="1"/>
          </p:cNvPicPr>
          <p:nvPr/>
        </p:nvPicPr>
        <p:blipFill>
          <a:blip r:embed="rId2"/>
          <a:stretch>
            <a:fillRect/>
          </a:stretch>
        </p:blipFill>
        <p:spPr>
          <a:xfrm>
            <a:off x="914400" y="1019447"/>
            <a:ext cx="6205537" cy="4819105"/>
          </a:xfrm>
          <a:prstGeom prst="rect">
            <a:avLst/>
          </a:prstGeom>
        </p:spPr>
      </p:pic>
      <p:sp>
        <p:nvSpPr>
          <p:cNvPr id="5" name="TextBox 4">
            <a:extLst>
              <a:ext uri="{FF2B5EF4-FFF2-40B4-BE49-F238E27FC236}">
                <a16:creationId xmlns:a16="http://schemas.microsoft.com/office/drawing/2014/main" id="{6341A5BB-218B-4D3E-F18E-159C1288DED5}"/>
              </a:ext>
            </a:extLst>
          </p:cNvPr>
          <p:cNvSpPr txBox="1"/>
          <p:nvPr/>
        </p:nvSpPr>
        <p:spPr>
          <a:xfrm>
            <a:off x="7239000" y="1019447"/>
            <a:ext cx="4419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PMI_Bias</a:t>
            </a:r>
            <a:r>
              <a:rPr lang="en-US" dirty="0"/>
              <a:t> and </a:t>
            </a:r>
            <a:r>
              <a:rPr lang="en-US" dirty="0" err="1"/>
              <a:t>Cosine_Bias</a:t>
            </a:r>
            <a:r>
              <a:rPr lang="en-US" dirty="0"/>
              <a:t> (-0.040) → Almost no correlation.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PMI_Bias</a:t>
            </a:r>
            <a:r>
              <a:rPr lang="en-US" dirty="0"/>
              <a:t> and </a:t>
            </a:r>
            <a:r>
              <a:rPr lang="en-US" dirty="0" err="1"/>
              <a:t>Context_Bias</a:t>
            </a:r>
            <a:r>
              <a:rPr lang="en-US" dirty="0"/>
              <a:t> (0.015) → No meaningful correlation.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Cosine_Bias</a:t>
            </a:r>
            <a:r>
              <a:rPr lang="en-US" dirty="0"/>
              <a:t> and </a:t>
            </a:r>
            <a:r>
              <a:rPr lang="en-US" dirty="0" err="1"/>
              <a:t>Context_Bias</a:t>
            </a:r>
            <a:r>
              <a:rPr lang="en-US" dirty="0"/>
              <a:t> (0.286) → Weak positive correlation.</a:t>
            </a:r>
          </a:p>
        </p:txBody>
      </p:sp>
    </p:spTree>
    <p:extLst>
      <p:ext uri="{BB962C8B-B14F-4D97-AF65-F5344CB8AC3E}">
        <p14:creationId xmlns:p14="http://schemas.microsoft.com/office/powerpoint/2010/main" val="15508244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6C265-68D3-8D93-6D61-AF8925914B87}"/>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1FFDF68-2371-E546-5D2A-10B690BD4E0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08305845-64A6-7C6D-EFE8-FE8FEBB5462B}"/>
              </a:ext>
            </a:extLst>
          </p:cNvPr>
          <p:cNvSpPr txBox="1"/>
          <p:nvPr/>
        </p:nvSpPr>
        <p:spPr>
          <a:xfrm>
            <a:off x="3640317" y="76200"/>
            <a:ext cx="4800600" cy="1446550"/>
          </a:xfrm>
          <a:prstGeom prst="rect">
            <a:avLst/>
          </a:prstGeom>
          <a:noFill/>
        </p:spPr>
        <p:txBody>
          <a:bodyPr wrap="square">
            <a:spAutoFit/>
          </a:bodyPr>
          <a:lstStyle/>
          <a:p>
            <a:r>
              <a:rPr lang="en-US" sz="4400" u="sng" dirty="0"/>
              <a:t> Dataset Overview</a:t>
            </a:r>
          </a:p>
          <a:p>
            <a:endParaRPr lang="en-US" sz="4400" dirty="0"/>
          </a:p>
        </p:txBody>
      </p:sp>
      <p:sp>
        <p:nvSpPr>
          <p:cNvPr id="5" name="TextBox 4">
            <a:extLst>
              <a:ext uri="{FF2B5EF4-FFF2-40B4-BE49-F238E27FC236}">
                <a16:creationId xmlns:a16="http://schemas.microsoft.com/office/drawing/2014/main" id="{0FCC1C72-6EFC-45F2-A5A4-B4CFD7B03A09}"/>
              </a:ext>
            </a:extLst>
          </p:cNvPr>
          <p:cNvSpPr txBox="1"/>
          <p:nvPr/>
        </p:nvSpPr>
        <p:spPr>
          <a:xfrm>
            <a:off x="3085022" y="3886200"/>
            <a:ext cx="544937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VIF values are all near 1 (</a:t>
            </a:r>
            <a:r>
              <a:rPr lang="en-US" dirty="0" err="1"/>
              <a:t>PMI_Bias</a:t>
            </a:r>
            <a:r>
              <a:rPr lang="en-US" dirty="0"/>
              <a:t>: 1.002, </a:t>
            </a:r>
            <a:r>
              <a:rPr lang="en-US" dirty="0" err="1"/>
              <a:t>Cosine_Bias</a:t>
            </a:r>
            <a:r>
              <a:rPr lang="en-US" dirty="0"/>
              <a:t>: 1.006, </a:t>
            </a:r>
            <a:r>
              <a:rPr lang="en-US" dirty="0" err="1"/>
              <a:t>Context_Bias</a:t>
            </a:r>
            <a:r>
              <a:rPr lang="en-US" dirty="0"/>
              <a:t>: 1.005)</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redundancy (low VIF), meaning all three features are valuable for bias analysis.</a:t>
            </a:r>
          </a:p>
        </p:txBody>
      </p:sp>
      <p:pic>
        <p:nvPicPr>
          <p:cNvPr id="4" name="Picture 3">
            <a:extLst>
              <a:ext uri="{FF2B5EF4-FFF2-40B4-BE49-F238E27FC236}">
                <a16:creationId xmlns:a16="http://schemas.microsoft.com/office/drawing/2014/main" id="{0F875DDD-6F32-0596-CD8A-A172C6489E9C}"/>
              </a:ext>
            </a:extLst>
          </p:cNvPr>
          <p:cNvPicPr>
            <a:picLocks noChangeAspect="1"/>
          </p:cNvPicPr>
          <p:nvPr/>
        </p:nvPicPr>
        <p:blipFill>
          <a:blip r:embed="rId2"/>
          <a:stretch>
            <a:fillRect/>
          </a:stretch>
        </p:blipFill>
        <p:spPr>
          <a:xfrm>
            <a:off x="3101186" y="1636159"/>
            <a:ext cx="5313211" cy="1826892"/>
          </a:xfrm>
          <a:prstGeom prst="rect">
            <a:avLst/>
          </a:prstGeom>
        </p:spPr>
      </p:pic>
    </p:spTree>
    <p:extLst>
      <p:ext uri="{BB962C8B-B14F-4D97-AF65-F5344CB8AC3E}">
        <p14:creationId xmlns:p14="http://schemas.microsoft.com/office/powerpoint/2010/main" val="14397150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DFC6E-E6DA-D7B6-1EC4-9BEDFBD5613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B178389B-21A8-A775-AEE6-D778F0A611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2354D18C-BC4D-196B-A156-B352B34D2E56}"/>
              </a:ext>
            </a:extLst>
          </p:cNvPr>
          <p:cNvSpPr txBox="1"/>
          <p:nvPr/>
        </p:nvSpPr>
        <p:spPr>
          <a:xfrm>
            <a:off x="1066800" y="76200"/>
            <a:ext cx="9389881" cy="1446550"/>
          </a:xfrm>
          <a:prstGeom prst="rect">
            <a:avLst/>
          </a:prstGeom>
          <a:noFill/>
        </p:spPr>
        <p:txBody>
          <a:bodyPr wrap="square">
            <a:spAutoFit/>
          </a:bodyPr>
          <a:lstStyle/>
          <a:p>
            <a:r>
              <a:rPr lang="en-US" sz="4400" u="sng" dirty="0"/>
              <a:t> How do we measure Gender Bias??</a:t>
            </a:r>
          </a:p>
          <a:p>
            <a:endParaRPr lang="en-US" sz="4400" dirty="0"/>
          </a:p>
        </p:txBody>
      </p:sp>
      <p:sp>
        <p:nvSpPr>
          <p:cNvPr id="5" name="TextBox 4">
            <a:extLst>
              <a:ext uri="{FF2B5EF4-FFF2-40B4-BE49-F238E27FC236}">
                <a16:creationId xmlns:a16="http://schemas.microsoft.com/office/drawing/2014/main" id="{D69B76A8-FB08-BF47-2D4C-FE1121A09721}"/>
              </a:ext>
            </a:extLst>
          </p:cNvPr>
          <p:cNvSpPr txBox="1"/>
          <p:nvPr/>
        </p:nvSpPr>
        <p:spPr>
          <a:xfrm>
            <a:off x="838200" y="1291917"/>
            <a:ext cx="7086600" cy="461665"/>
          </a:xfrm>
          <a:prstGeom prst="rect">
            <a:avLst/>
          </a:prstGeom>
          <a:noFill/>
        </p:spPr>
        <p:txBody>
          <a:bodyPr wrap="square" rtlCol="0">
            <a:spAutoFit/>
          </a:bodyPr>
          <a:lstStyle/>
          <a:p>
            <a:r>
              <a:rPr lang="en-US" dirty="0"/>
              <a:t> </a:t>
            </a:r>
            <a:r>
              <a:rPr lang="en-US" sz="2400" dirty="0"/>
              <a:t>Since all three features are valuable for bias analysis.</a:t>
            </a:r>
          </a:p>
        </p:txBody>
      </p:sp>
      <p:sp>
        <p:nvSpPr>
          <p:cNvPr id="2" name="TextBox 1">
            <a:extLst>
              <a:ext uri="{FF2B5EF4-FFF2-40B4-BE49-F238E27FC236}">
                <a16:creationId xmlns:a16="http://schemas.microsoft.com/office/drawing/2014/main" id="{9FABB574-1523-56D1-861A-A6BF9D907C0A}"/>
              </a:ext>
            </a:extLst>
          </p:cNvPr>
          <p:cNvSpPr txBox="1"/>
          <p:nvPr/>
        </p:nvSpPr>
        <p:spPr>
          <a:xfrm>
            <a:off x="914400" y="1785909"/>
            <a:ext cx="8229600" cy="800219"/>
          </a:xfrm>
          <a:prstGeom prst="rect">
            <a:avLst/>
          </a:prstGeom>
          <a:noFill/>
        </p:spPr>
        <p:txBody>
          <a:bodyPr wrap="square" rtlCol="0">
            <a:spAutoFit/>
          </a:bodyPr>
          <a:lstStyle/>
          <a:p>
            <a:r>
              <a:rPr lang="en-GB" sz="2800" dirty="0"/>
              <a:t>Final Metric:</a:t>
            </a:r>
          </a:p>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4EC94D-73E8-15F6-78AD-2FD6225C40ED}"/>
                  </a:ext>
                </a:extLst>
              </p:cNvPr>
              <p:cNvSpPr txBox="1"/>
              <p:nvPr/>
            </p:nvSpPr>
            <p:spPr>
              <a:xfrm>
                <a:off x="1219200" y="2561206"/>
                <a:ext cx="10287000" cy="354521"/>
              </a:xfrm>
              <a:prstGeom prst="rect">
                <a:avLst/>
              </a:prstGeom>
              <a:solidFill>
                <a:schemeClr val="bg1">
                  <a:lumMod val="95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𝐺𝐵𝑆</m:t>
                      </m:r>
                      <m:r>
                        <a:rPr lang="en-US" sz="2000" b="0" i="1" smtClean="0">
                          <a:latin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𝑃𝑀</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𝑚𝑎𝑙𝑒</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𝑃𝑀</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𝑓𝑒𝑚𝑎𝑙𝑒</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𝐶𝑜𝑠𝑖𝑛</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𝑒</m:t>
                              </m:r>
                            </m:e>
                            <m:sub>
                              <m:r>
                                <a:rPr lang="en-US" sz="2000" b="0" i="1" smtClean="0">
                                  <a:latin typeface="Cambria Math" panose="02040503050406030204" pitchFamily="18" charset="0"/>
                                  <a:ea typeface="Cambria Math" panose="02040503050406030204" pitchFamily="18" charset="0"/>
                                </a:rPr>
                                <m:t>𝑚𝑎𝑙𝑒</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𝐶𝑜𝑠𝑖𝑛</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𝑒</m:t>
                              </m:r>
                            </m:e>
                            <m:sub>
                              <m:r>
                                <a:rPr lang="en-US" sz="2000" b="0" i="1" smtClean="0">
                                  <a:latin typeface="Cambria Math" panose="02040503050406030204" pitchFamily="18" charset="0"/>
                                  <a:ea typeface="Cambria Math" panose="02040503050406030204" pitchFamily="18" charset="0"/>
                                </a:rPr>
                                <m:t>𝑓𝑒𝑚𝑎𝑙𝑒</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𝐶𝑜𝑛𝑡𝑒𝑥𝑡</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𝐵𝑖𝑎𝑠</m:t>
                      </m:r>
                    </m:oMath>
                  </m:oMathPara>
                </a14:m>
                <a:endParaRPr lang="en-US" sz="2000" dirty="0"/>
              </a:p>
            </p:txBody>
          </p:sp>
        </mc:Choice>
        <mc:Fallback xmlns="">
          <p:sp>
            <p:nvSpPr>
              <p:cNvPr id="3" name="TextBox 2">
                <a:extLst>
                  <a:ext uri="{FF2B5EF4-FFF2-40B4-BE49-F238E27FC236}">
                    <a16:creationId xmlns:a16="http://schemas.microsoft.com/office/drawing/2014/main" id="{E34EC94D-73E8-15F6-78AD-2FD6225C40ED}"/>
                  </a:ext>
                </a:extLst>
              </p:cNvPr>
              <p:cNvSpPr txBox="1">
                <a:spLocks noRot="1" noChangeAspect="1" noMove="1" noResize="1" noEditPoints="1" noAdjustHandles="1" noChangeArrowheads="1" noChangeShapeType="1" noTextEdit="1"/>
              </p:cNvSpPr>
              <p:nvPr/>
            </p:nvSpPr>
            <p:spPr>
              <a:xfrm>
                <a:off x="1219200" y="2561206"/>
                <a:ext cx="10287000" cy="354521"/>
              </a:xfrm>
              <a:prstGeom prst="rect">
                <a:avLst/>
              </a:prstGeom>
              <a:blipFill>
                <a:blip r:embed="rId2"/>
                <a:stretch>
                  <a:fillRect b="-2413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403EE42-4BFA-6BD5-E289-9FAC5FBA1D18}"/>
              </a:ext>
            </a:extLst>
          </p:cNvPr>
          <p:cNvSpPr txBox="1"/>
          <p:nvPr/>
        </p:nvSpPr>
        <p:spPr>
          <a:xfrm>
            <a:off x="990600" y="3679636"/>
            <a:ext cx="9253979" cy="1420261"/>
          </a:xfrm>
          <a:prstGeom prst="rect">
            <a:avLst/>
          </a:prstGeom>
          <a:noFill/>
        </p:spPr>
        <p:txBody>
          <a:bodyPr wrap="square">
            <a:spAutoFit/>
          </a:bodyPr>
          <a:lstStyle/>
          <a:p>
            <a:pPr>
              <a:lnSpc>
                <a:spcPct val="150000"/>
              </a:lnSpc>
            </a:pPr>
            <a:r>
              <a:rPr lang="en-US" sz="2000" dirty="0"/>
              <a:t>Positive GBS → Occupation is more male-associated in the dataset. </a:t>
            </a:r>
          </a:p>
          <a:p>
            <a:pPr>
              <a:lnSpc>
                <a:spcPct val="150000"/>
              </a:lnSpc>
            </a:pPr>
            <a:r>
              <a:rPr lang="en-US" sz="2000" dirty="0"/>
              <a:t>Negative GBS → Occupation is more female-associated in the dataset. </a:t>
            </a:r>
          </a:p>
          <a:p>
            <a:pPr>
              <a:lnSpc>
                <a:spcPct val="150000"/>
              </a:lnSpc>
            </a:pPr>
            <a:r>
              <a:rPr lang="en-US" sz="2000" dirty="0"/>
              <a:t>GBS close to zero → Occupation is gender-neutral. </a:t>
            </a:r>
          </a:p>
        </p:txBody>
      </p:sp>
    </p:spTree>
    <p:extLst>
      <p:ext uri="{BB962C8B-B14F-4D97-AF65-F5344CB8AC3E}">
        <p14:creationId xmlns:p14="http://schemas.microsoft.com/office/powerpoint/2010/main" val="159796978"/>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defPPr>
          <a:buChar char="•"/>
          <a:defRPr sz="3200" dirty="0"/>
        </a:defPPr>
      </a:lstStyle>
    </a:spDef>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Proposal prsentation stuct</Template>
  <TotalTime>6809</TotalTime>
  <Words>6501</Words>
  <Application>Microsoft Office PowerPoint</Application>
  <PresentationFormat>Widescreen</PresentationFormat>
  <Paragraphs>658</Paragraphs>
  <Slides>129</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129</vt:i4>
      </vt:variant>
    </vt:vector>
  </HeadingPairs>
  <TitlesOfParts>
    <vt:vector size="147" baseType="lpstr">
      <vt:lpstr>Adobe Devanagari</vt:lpstr>
      <vt:lpstr>Amasis MT Pro Black</vt:lpstr>
      <vt:lpstr>Arial</vt:lpstr>
      <vt:lpstr>Calibri</vt:lpstr>
      <vt:lpstr>Cambria</vt:lpstr>
      <vt:lpstr>Cambria (Body)</vt:lpstr>
      <vt:lpstr>Cambria Math</vt:lpstr>
      <vt:lpstr>CMR8</vt:lpstr>
      <vt:lpstr>CMSY8</vt:lpstr>
      <vt:lpstr>Courier New</vt:lpstr>
      <vt:lpstr>Google Sans</vt:lpstr>
      <vt:lpstr>NimbusRomNo9L-Medi</vt:lpstr>
      <vt:lpstr>NimbusRomNo9L-ReguItal</vt:lpstr>
      <vt:lpstr>Roboto</vt:lpstr>
      <vt:lpstr>Times New Roman</vt:lpstr>
      <vt:lpstr>TimesNewRomanPS-BoldMT</vt:lpstr>
      <vt:lpstr>Wingdings</vt:lpstr>
      <vt:lpstr>Office Theme</vt:lpstr>
      <vt:lpstr>ResAI Toolkit: Framework for Cross-Modality Bias Detection </vt:lpstr>
      <vt:lpstr>Team</vt:lpstr>
      <vt:lpstr>WHAT IS BIAS?</vt:lpstr>
      <vt:lpstr>Can Bias be Detected or Measured?</vt:lpstr>
      <vt:lpstr>Can Bias be Detected or Measured?</vt:lpstr>
      <vt:lpstr>So what is the problem we are researching?</vt:lpstr>
      <vt:lpstr>How does the ResAI Toolkit revolutionize AI bias detection?</vt:lpstr>
      <vt:lpstr>IT21380914 | K. M. S. P. JAYAWARDENA</vt:lpstr>
      <vt:lpstr>Developing a metrics for detecting Gender bias in RAW audio datasets used for model Building. </vt:lpstr>
      <vt:lpstr>Existing metrics and Related works. </vt:lpstr>
      <vt:lpstr>Existing metrics and Related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IT21387562 | E.M.A.M.Ekanayake</vt:lpstr>
      <vt:lpstr>Developing Metrics for Measure Gender Bias in Image Datasets Using Contextual Factors: Objects, Scenes, and Spatial Relationships </vt:lpstr>
      <vt:lpstr>WHAT IS CONTEXUAL BIAS IN IMAGS?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IT21183690 | H.M.I.K. Dhanawardhana</vt:lpstr>
      <vt:lpstr>Developing a metrics for detecting Gender bias in Contextual Word Embeddings. </vt:lpstr>
      <vt:lpstr>PowerPoint Presentation</vt:lpstr>
      <vt:lpstr>Existing metrics and Related works. </vt:lpstr>
      <vt:lpstr>Existing metrics and Related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IT21208294 | MUDALIGE T.N.</vt:lpstr>
      <vt:lpstr>Developing Metrics for Detecting Gender Bias IN Video Datasets USED FOR ACTION RECOGNITION </vt:lpstr>
      <vt:lpstr>Method Overview</vt:lpstr>
      <vt:lpstr>Factors Considered </vt:lpstr>
      <vt:lpstr>Feature Importance Analysis for Gender Classification</vt:lpstr>
      <vt:lpstr> Collecting Data and creating the dataset. </vt:lpstr>
      <vt:lpstr>Apply Clustering</vt:lpstr>
      <vt:lpstr> Cluster distribution for UCF101-Diving category </vt:lpstr>
      <vt:lpstr>Existing metrics and Related works. </vt:lpstr>
      <vt:lpstr>PowerPoint Presentation</vt:lpstr>
      <vt:lpstr>Generating the equation (Background Scene Bias)</vt:lpstr>
      <vt:lpstr>Bias Score for UCF Diving Category</vt:lpstr>
      <vt:lpstr>Test Scenarios Based On Cluster Distribution</vt:lpstr>
      <vt:lpstr>PowerPoint Presentation</vt:lpstr>
      <vt:lpstr>PowerPoint Presentation</vt:lpstr>
      <vt:lpstr>PowerPoint Presentation</vt:lpstr>
      <vt:lpstr>Final Bias Score Interpretation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ResAI Toolkit: Framework for Cross-Modality Bias Detection</dc:title>
  <dc:creator>Mudalige T.N. it21208294</dc:creator>
  <cp:lastModifiedBy>Jayawardena K.M.S.P. it21380914</cp:lastModifiedBy>
  <cp:revision>77</cp:revision>
  <dcterms:created xsi:type="dcterms:W3CDTF">2024-08-07T02:13:11Z</dcterms:created>
  <dcterms:modified xsi:type="dcterms:W3CDTF">2025-03-18T05:21:24Z</dcterms:modified>
</cp:coreProperties>
</file>